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8">
  <p:sldMasterIdLst>
    <p:sldMasterId id="2147483648" r:id="rId2"/>
  </p:sldMasterIdLst>
  <p:notesMasterIdLst>
    <p:notesMasterId r:id="rId16"/>
  </p:notesMasterIdLst>
  <p:handoutMasterIdLst>
    <p:handoutMasterId r:id="rId17"/>
  </p:handoutMasterIdLst>
  <p:sldIdLst>
    <p:sldId id="461" r:id="rId3"/>
    <p:sldId id="710" r:id="rId4"/>
    <p:sldId id="713" r:id="rId5"/>
    <p:sldId id="706" r:id="rId6"/>
    <p:sldId id="712" r:id="rId7"/>
    <p:sldId id="718" r:id="rId8"/>
    <p:sldId id="719" r:id="rId9"/>
    <p:sldId id="716" r:id="rId10"/>
    <p:sldId id="717" r:id="rId11"/>
    <p:sldId id="721" r:id="rId12"/>
    <p:sldId id="714" r:id="rId13"/>
    <p:sldId id="722" r:id="rId14"/>
    <p:sldId id="720" r:id="rId15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006600"/>
    <a:srgbClr val="FFFF99"/>
    <a:srgbClr val="CCFF66"/>
    <a:srgbClr val="FFFFCC"/>
    <a:srgbClr val="FF00FF"/>
    <a:srgbClr val="CC6600"/>
    <a:srgbClr val="FFCE33"/>
    <a:srgbClr val="FF9900"/>
    <a:srgbClr val="CC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618" autoAdjust="0"/>
    <p:restoredTop sz="94434" autoAdjust="0"/>
  </p:normalViewPr>
  <p:slideViewPr>
    <p:cSldViewPr snapToGrid="0">
      <p:cViewPr varScale="1">
        <p:scale>
          <a:sx n="69" d="100"/>
          <a:sy n="69" d="100"/>
        </p:scale>
        <p:origin x="-906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7158"/>
    </p:cViewPr>
  </p:outlin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9565" cy="493789"/>
          </a:xfrm>
          <a:prstGeom prst="rect">
            <a:avLst/>
          </a:prstGeom>
        </p:spPr>
        <p:txBody>
          <a:bodyPr vert="horz" lIns="90751" tIns="45376" rIns="90751" bIns="45376" rtlCol="0"/>
          <a:lstStyle>
            <a:lvl1pPr algn="l">
              <a:defRPr sz="11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627" y="1"/>
            <a:ext cx="2919565" cy="493789"/>
          </a:xfrm>
          <a:prstGeom prst="rect">
            <a:avLst/>
          </a:prstGeom>
        </p:spPr>
        <p:txBody>
          <a:bodyPr vert="horz" lIns="90751" tIns="45376" rIns="90751" bIns="45376" rtlCol="0"/>
          <a:lstStyle>
            <a:lvl1pPr algn="r">
              <a:defRPr sz="1100"/>
            </a:lvl1pPr>
          </a:lstStyle>
          <a:p>
            <a:fld id="{A73AF9C9-9F1B-45D6-BE93-430E064E9071}" type="datetimeFigureOut">
              <a:rPr lang="th-TH" smtClean="0"/>
              <a:pPr/>
              <a:t>01/07/61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0947"/>
            <a:ext cx="2919565" cy="493789"/>
          </a:xfrm>
          <a:prstGeom prst="rect">
            <a:avLst/>
          </a:prstGeom>
        </p:spPr>
        <p:txBody>
          <a:bodyPr vert="horz" lIns="90751" tIns="45376" rIns="90751" bIns="45376" rtlCol="0" anchor="b"/>
          <a:lstStyle>
            <a:lvl1pPr algn="l">
              <a:defRPr sz="1100"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627" y="9370947"/>
            <a:ext cx="2919565" cy="493789"/>
          </a:xfrm>
          <a:prstGeom prst="rect">
            <a:avLst/>
          </a:prstGeom>
        </p:spPr>
        <p:txBody>
          <a:bodyPr vert="horz" lIns="90751" tIns="45376" rIns="90751" bIns="45376" rtlCol="0" anchor="b"/>
          <a:lstStyle>
            <a:lvl1pPr algn="r">
              <a:defRPr sz="1100"/>
            </a:lvl1pPr>
          </a:lstStyle>
          <a:p>
            <a:fld id="{9530A471-0636-4674-9DBA-1CBEEA792511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6546200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18830" cy="495029"/>
          </a:xfrm>
          <a:prstGeom prst="rect">
            <a:avLst/>
          </a:prstGeom>
        </p:spPr>
        <p:txBody>
          <a:bodyPr vert="horz" lIns="94851" tIns="47426" rIns="94851" bIns="4742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6" y="0"/>
            <a:ext cx="2918830" cy="495029"/>
          </a:xfrm>
          <a:prstGeom prst="rect">
            <a:avLst/>
          </a:prstGeom>
        </p:spPr>
        <p:txBody>
          <a:bodyPr vert="horz" lIns="94851" tIns="47426" rIns="94851" bIns="47426" rtlCol="0"/>
          <a:lstStyle>
            <a:lvl1pPr algn="r">
              <a:defRPr sz="1200"/>
            </a:lvl1pPr>
          </a:lstStyle>
          <a:p>
            <a:fld id="{9BB3FCF0-11AF-46CC-B140-6AAA8275C9C4}" type="datetimeFigureOut">
              <a:rPr lang="en-US" smtClean="0"/>
              <a:pPr/>
              <a:t>7/1/2018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3488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1" tIns="47426" rIns="94851" bIns="4742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4851" tIns="47426" rIns="94851" bIns="4742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371287"/>
            <a:ext cx="2918830" cy="495028"/>
          </a:xfrm>
          <a:prstGeom prst="rect">
            <a:avLst/>
          </a:prstGeom>
        </p:spPr>
        <p:txBody>
          <a:bodyPr vert="horz" lIns="94851" tIns="47426" rIns="94851" bIns="4742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6" y="9371287"/>
            <a:ext cx="2918830" cy="495028"/>
          </a:xfrm>
          <a:prstGeom prst="rect">
            <a:avLst/>
          </a:prstGeom>
        </p:spPr>
        <p:txBody>
          <a:bodyPr vert="horz" lIns="94851" tIns="47426" rIns="94851" bIns="47426" rtlCol="0" anchor="b"/>
          <a:lstStyle>
            <a:lvl1pPr algn="r">
              <a:defRPr sz="1200"/>
            </a:lvl1pPr>
          </a:lstStyle>
          <a:p>
            <a:fld id="{021950DE-3C06-45AF-926E-6A25F543EA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4132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Picture Fade on Path">
    <p:bg>
      <p:bgPr>
        <a:gradFill>
          <a:gsLst>
            <a:gs pos="0">
              <a:srgbClr val="FFFFFF"/>
            </a:gs>
            <a:gs pos="28000">
              <a:srgbClr val="FEFEFE"/>
            </a:gs>
            <a:gs pos="100000">
              <a:srgbClr val="E8E3D8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512125"/>
            <a:ext cx="11541512" cy="28956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531477" y="1905676"/>
            <a:ext cx="7774427" cy="210849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900"/>
              </a:spcBef>
              <a:buNone/>
              <a:defRPr sz="32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900"/>
              </a:spcBef>
              <a:buNone/>
              <a:defRPr sz="21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900"/>
              </a:spcBef>
              <a:buNone/>
              <a:defRPr sz="21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900"/>
              </a:spcBef>
              <a:buNone/>
              <a:defRPr sz="21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900"/>
              </a:spcBef>
              <a:buNone/>
              <a:defRPr sz="21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900"/>
              </a:spcBef>
              <a:buNone/>
              <a:defRPr sz="21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900"/>
              </a:spcBef>
              <a:buNone/>
              <a:defRPr sz="21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900"/>
              </a:spcBef>
              <a:buNone/>
              <a:defRPr sz="21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900"/>
              </a:spcBef>
              <a:buNone/>
              <a:defRPr sz="21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" y="10886"/>
            <a:ext cx="2375337" cy="4645152"/>
          </a:xfrm>
          <a:solidFill>
            <a:schemeClr val="accent5">
              <a:lumMod val="40000"/>
              <a:lumOff val="60000"/>
            </a:schemeClr>
          </a:solidFill>
          <a:effectLst>
            <a:glow rad="101600">
              <a:srgbClr val="FFFFFF">
                <a:alpha val="40000"/>
              </a:srgbClr>
            </a:glow>
            <a:reflection blurRad="6350" stA="50000" endA="300" endPos="55000" dir="5400000" sy="-100000" algn="bl" rotWithShape="0"/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2565119" y="10886"/>
            <a:ext cx="1853340" cy="6847114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450"/>
              </a:spcBef>
            </a:pPr>
            <a:r>
              <a:rPr lang="en-US" sz="12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Edit the text with your own</a:t>
            </a:r>
            <a:r>
              <a:rPr lang="en-US" sz="1200" baseline="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 short phrases.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To change the sample image, select the picture and delete it. Now click the Pictures icon in the placeholder to insert your own image.</a:t>
            </a:r>
          </a:p>
          <a:p>
            <a:pPr>
              <a:spcBef>
                <a:spcPts val="450"/>
              </a:spcBef>
            </a:pPr>
            <a:r>
              <a:rPr lang="en-US" sz="12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The animation is already done for you; just copy and paste the slide into your existing presentation. </a:t>
            </a:r>
          </a:p>
          <a:p>
            <a:pPr>
              <a:spcBef>
                <a:spcPts val="450"/>
              </a:spcBef>
            </a:pPr>
            <a:endParaRPr lang="en-US" sz="1200" dirty="0" smtClean="0">
              <a:solidFill>
                <a:prstClr val="white">
                  <a:lumMod val="50000"/>
                </a:prstClr>
              </a:solidFill>
              <a:latin typeface="Calibri Light" panose="020F03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531477" y="4656038"/>
            <a:ext cx="7774427" cy="1252926"/>
          </a:xfrm>
        </p:spPr>
        <p:txBody>
          <a:bodyPr rIns="180000" anchor="ctr">
            <a:normAutofit/>
          </a:bodyPr>
          <a:lstStyle>
            <a:lvl1pPr marL="0" indent="0" algn="r">
              <a:buNone/>
              <a:defRPr sz="2400" b="1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9" name="Picture 1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3451" y="425577"/>
            <a:ext cx="1331912" cy="641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2276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>
            <a:normAutofit/>
          </a:bodyPr>
          <a:lstStyle>
            <a:lvl1pPr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466013"/>
          </a:xfrm>
          <a:solidFill>
            <a:schemeClr val="accent6">
              <a:lumMod val="50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0D58-2847-4C12-87C0-B5F527EE8408}" type="datetime1">
              <a:rPr lang="en-US" smtClean="0"/>
              <a:pPr/>
              <a:t>7/1/2018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BABB-164C-4B21-A7DC-1011164A54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9242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  <a:solidFill>
            <a:schemeClr val="accent2"/>
          </a:solidFill>
        </p:spPr>
        <p:txBody>
          <a:bodyPr tIns="288000" anchor="t" anchorCtr="0">
            <a:normAutofit/>
          </a:bodyPr>
          <a:lstStyle>
            <a:lvl1pPr algn="l">
              <a:defRPr sz="2700">
                <a:solidFill>
                  <a:srgbClr val="0000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043381"/>
            <a:ext cx="10515600" cy="466013"/>
          </a:xfrm>
          <a:solidFill>
            <a:srgbClr val="E6AF00"/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BBDA0-B67B-4590-8EF2-080DAA01ABEF}" type="datetime1">
              <a:rPr lang="en-US" smtClean="0"/>
              <a:pPr/>
              <a:t>7/1/2018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BABB-164C-4B21-A7DC-1011164A54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4829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413" y="1292776"/>
            <a:ext cx="11298619" cy="4884191"/>
          </a:xfrm>
        </p:spPr>
        <p:txBody>
          <a:bodyPr lIns="180000" tIns="18000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598BD-F82B-4138-8BB6-83F67443F310}" type="datetime1">
              <a:rPr lang="en-US" smtClean="0"/>
              <a:pPr/>
              <a:t>7/1/2018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BABB-164C-4B21-A7DC-1011164A54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20418" y="356839"/>
            <a:ext cx="10017127" cy="667454"/>
          </a:xfrm>
          <a:solidFill>
            <a:schemeClr val="accent5">
              <a:lumMod val="20000"/>
              <a:lumOff val="80000"/>
            </a:schemeClr>
          </a:solidFill>
        </p:spPr>
        <p:txBody>
          <a:bodyPr lIns="180000">
            <a:normAutofit/>
          </a:bodyPr>
          <a:lstStyle>
            <a:lvl1pPr algn="l"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traight Connector 12"/>
          <p:cNvSpPr>
            <a:spLocks noChangeShapeType="1"/>
          </p:cNvSpPr>
          <p:nvPr userDrawn="1"/>
        </p:nvSpPr>
        <p:spPr bwMode="auto">
          <a:xfrm flipV="1">
            <a:off x="420417" y="1044600"/>
            <a:ext cx="11298619" cy="9990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5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2" name="Picture 1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7546" y="356839"/>
            <a:ext cx="1281489" cy="66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12254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EF52A-37ED-453D-9EB0-057A322534B2}" type="datetime1">
              <a:rPr lang="en-US" smtClean="0"/>
              <a:pPr/>
              <a:t>7/1/2018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BABB-164C-4B21-A7DC-1011164A54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20418" y="356839"/>
            <a:ext cx="10017127" cy="667454"/>
          </a:xfrm>
          <a:solidFill>
            <a:schemeClr val="accent5">
              <a:lumMod val="20000"/>
              <a:lumOff val="80000"/>
            </a:schemeClr>
          </a:solidFill>
        </p:spPr>
        <p:txBody>
          <a:bodyPr lIns="180000">
            <a:normAutofit/>
          </a:bodyPr>
          <a:lstStyle>
            <a:lvl1pPr algn="l"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Straight Connector 12"/>
          <p:cNvSpPr>
            <a:spLocks noChangeShapeType="1"/>
          </p:cNvSpPr>
          <p:nvPr userDrawn="1"/>
        </p:nvSpPr>
        <p:spPr bwMode="auto">
          <a:xfrm flipV="1">
            <a:off x="420417" y="1044600"/>
            <a:ext cx="11298619" cy="9990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50" b="1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4" name="Picture 1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7546" y="356839"/>
            <a:ext cx="1281489" cy="66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58455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2C9FD-07C9-4198-844A-72DF4FB8AED7}" type="datetime1">
              <a:rPr lang="en-US" smtClean="0"/>
              <a:pPr/>
              <a:t>7/1/2018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BABB-164C-4B21-A7DC-1011164A54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685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9D2FE-FE08-4B49-AA68-4E26F6BC821F}" type="datetimeFigureOut">
              <a:rPr lang="th-TH" smtClean="0"/>
              <a:pPr/>
              <a:t>01/07/61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73789-18AF-43EB-B773-176E49DD47BE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785281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31"/>
            <a:ext cx="10515600" cy="917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ct val="120000"/>
              </a:lnSpc>
              <a:spcBef>
                <a:spcPts val="450"/>
              </a:spcBef>
              <a:defRPr sz="9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5E94A3AE-3DC6-489B-B536-FCEA9F621643}" type="datetime1">
              <a:rPr lang="en-US" smtClean="0"/>
              <a:pPr/>
              <a:t>7/1/2018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lnSpc>
                <a:spcPct val="120000"/>
              </a:lnSpc>
              <a:spcBef>
                <a:spcPts val="450"/>
              </a:spcBef>
              <a:defRPr sz="9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35431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lnSpc>
                <a:spcPct val="120000"/>
              </a:lnSpc>
              <a:spcBef>
                <a:spcPts val="450"/>
              </a:spcBef>
              <a:defRPr sz="9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04EBABB-164C-4B21-A7DC-1011164A54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8352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1" r:id="rId2"/>
    <p:sldLayoutId id="2147483661" r:id="rId3"/>
    <p:sldLayoutId id="2147483650" r:id="rId4"/>
    <p:sldLayoutId id="2147483654" r:id="rId5"/>
    <p:sldLayoutId id="2147483655" r:id="rId6"/>
    <p:sldLayoutId id="2147483662" r:id="rId7"/>
  </p:sldLayoutIdLst>
  <p:hf hdr="0" ftr="0" dt="0"/>
  <p:txStyles>
    <p:titleStyle>
      <a:lvl1pPr algn="l" defTabSz="685800" rtl="0" eaLnBrk="1" latinLnBrk="0" hangingPunct="1">
        <a:lnSpc>
          <a:spcPct val="120000"/>
        </a:lnSpc>
        <a:spcBef>
          <a:spcPts val="450"/>
        </a:spcBef>
        <a:buNone/>
        <a:defRPr sz="3000" b="1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450"/>
        </a:spcBef>
        <a:buFont typeface="Wingdings" panose="05000000000000000000" pitchFamily="2" charset="2"/>
        <a:buChar char="§"/>
        <a:defRPr sz="21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450"/>
        </a:spcBef>
        <a:buFont typeface="Tahoma" panose="020B0604030504040204" pitchFamily="34" charset="0"/>
        <a:buChar char="−"/>
        <a:defRPr sz="15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45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45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388358"/>
            <a:ext cx="12192000" cy="1924334"/>
          </a:xfrm>
          <a:solidFill>
            <a:schemeClr val="accent6">
              <a:lumMod val="50000"/>
            </a:schemeClr>
          </a:solidFill>
        </p:spPr>
        <p:txBody>
          <a:bodyPr anchor="ctr">
            <a:noAutofit/>
          </a:bodyPr>
          <a:lstStyle/>
          <a:p>
            <a:r>
              <a:rPr lang="th-TH" sz="3600" dirty="0" smtClean="0">
                <a:solidFill>
                  <a:schemeClr val="bg1"/>
                </a:solidFill>
              </a:rPr>
              <a:t>การบริหาร</a:t>
            </a:r>
            <a:r>
              <a:rPr lang="th-TH" sz="3600" dirty="0">
                <a:solidFill>
                  <a:schemeClr val="bg1"/>
                </a:solidFill>
              </a:rPr>
              <a:t>งบบริการผู้ป่วยใน</a:t>
            </a:r>
            <a:r>
              <a:rPr lang="th-TH" sz="3600" dirty="0" smtClean="0">
                <a:solidFill>
                  <a:schemeClr val="bg1"/>
                </a:solidFill>
              </a:rPr>
              <a:t>ทั่วไป</a:t>
            </a:r>
            <a:br>
              <a:rPr lang="th-TH" sz="3600" dirty="0" smtClean="0">
                <a:solidFill>
                  <a:schemeClr val="bg1"/>
                </a:solidFill>
              </a:rPr>
            </a:br>
            <a:r>
              <a:rPr lang="th-TH" sz="3600" dirty="0" smtClean="0">
                <a:solidFill>
                  <a:schemeClr val="bg1"/>
                </a:solidFill>
              </a:rPr>
              <a:t>ระดับ</a:t>
            </a:r>
            <a:r>
              <a:rPr lang="th-TH" sz="3600" dirty="0">
                <a:solidFill>
                  <a:schemeClr val="bg1"/>
                </a:solidFill>
              </a:rPr>
              <a:t>เขต 12 </a:t>
            </a:r>
            <a:r>
              <a:rPr lang="th-TH" sz="3600" dirty="0" smtClean="0">
                <a:solidFill>
                  <a:schemeClr val="bg1"/>
                </a:solidFill>
              </a:rPr>
              <a:t>สงขลา</a:t>
            </a:r>
            <a:endParaRPr lang="th-TH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0" y="4475496"/>
            <a:ext cx="12192000" cy="1655762"/>
          </a:xfrm>
        </p:spPr>
        <p:txBody>
          <a:bodyPr>
            <a:normAutofit/>
          </a:bodyPr>
          <a:lstStyle/>
          <a:p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สำนักงานหลักประกันสุขภาพแห่งชาติ เขต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 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สงขลา</a:t>
            </a:r>
          </a:p>
          <a:p>
            <a:r>
              <a:rPr lang="en-US" dirty="0" smtClean="0"/>
              <a:t>2 </a:t>
            </a:r>
            <a:r>
              <a:rPr lang="th-TH" dirty="0" smtClean="0"/>
              <a:t>กรกฎาคม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2561</a:t>
            </a:r>
            <a:endParaRPr lang="th-TH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 descr="logo-nhso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46981" y="607129"/>
            <a:ext cx="3014882" cy="1253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2911" y="378167"/>
            <a:ext cx="1819715" cy="182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423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BABB-164C-4B21-A7DC-1011164A546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ตาม </a:t>
            </a:r>
            <a:r>
              <a:rPr lang="th-TH" u="sng" dirty="0" smtClean="0">
                <a:solidFill>
                  <a:srgbClr val="FF0000"/>
                </a:solidFill>
              </a:rPr>
              <a:t>ร่าง</a:t>
            </a:r>
            <a:r>
              <a:rPr lang="th-TH" dirty="0" smtClean="0"/>
              <a:t> ประกาศกองทุน ปีงบฯ </a:t>
            </a:r>
            <a:r>
              <a:rPr lang="en-US" dirty="0" smtClean="0"/>
              <a:t>62</a:t>
            </a:r>
            <a:r>
              <a:rPr lang="th-TH" dirty="0" smtClean="0"/>
              <a:t> </a:t>
            </a:r>
            <a:endParaRPr lang="th-TH" dirty="0"/>
          </a:p>
        </p:txBody>
      </p:sp>
      <p:grpSp>
        <p:nvGrpSpPr>
          <p:cNvPr id="2" name="Group 20"/>
          <p:cNvGrpSpPr/>
          <p:nvPr/>
        </p:nvGrpSpPr>
        <p:grpSpPr>
          <a:xfrm>
            <a:off x="595745" y="1468582"/>
            <a:ext cx="10106402" cy="4599709"/>
            <a:chOff x="595745" y="1468582"/>
            <a:chExt cx="10106402" cy="4599709"/>
          </a:xfrm>
        </p:grpSpPr>
        <p:pic>
          <p:nvPicPr>
            <p:cNvPr id="164866" name="Picture 2"/>
            <p:cNvPicPr>
              <a:picLocks noChangeAspect="1" noChangeArrowheads="1"/>
            </p:cNvPicPr>
            <p:nvPr/>
          </p:nvPicPr>
          <p:blipFill>
            <a:blip r:embed="rId2"/>
            <a:srcRect l="18528" t="24621" r="15027" b="21591"/>
            <a:stretch>
              <a:fillRect/>
            </a:stretch>
          </p:blipFill>
          <p:spPr bwMode="auto">
            <a:xfrm>
              <a:off x="595745" y="1468582"/>
              <a:ext cx="10106402" cy="459970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7" name="Straight Connector 6"/>
            <p:cNvCxnSpPr/>
            <p:nvPr/>
          </p:nvCxnSpPr>
          <p:spPr>
            <a:xfrm>
              <a:off x="1440871" y="3726871"/>
              <a:ext cx="5971311" cy="2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6968835" y="4613560"/>
              <a:ext cx="3546765" cy="2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775855" y="5084617"/>
              <a:ext cx="2341420" cy="2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061853" y="1953488"/>
              <a:ext cx="6719456" cy="3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BABB-164C-4B21-A7DC-1011164A546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สรุป จากการประชุมคณะกรรมการผู้ป่วยในทั่วไปครั้งที่ </a:t>
            </a:r>
            <a:r>
              <a:rPr lang="en-US" dirty="0" smtClean="0"/>
              <a:t>2/2561</a:t>
            </a:r>
            <a:endParaRPr lang="th-TH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12620" y="1454736"/>
            <a:ext cx="10571018" cy="2272138"/>
          </a:xfrm>
          <a:prstGeom prst="rect">
            <a:avLst/>
          </a:prstGeom>
          <a:solidFill>
            <a:srgbClr val="FFFF99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>
              <a:buAutoNum type="arabicPeriod"/>
            </a:pPr>
            <a:endParaRPr lang="th-TH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AutoNum type="arabicPeriod"/>
            </a:pP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ข้อมูล พรบ. ค่าใช้จ่าย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&lt;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30,000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บาท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-&gt;</a:t>
            </a:r>
            <a:r>
              <a:rPr lang="th-TH" sz="24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ให้ส่งข้อมูลเข้าระบบปกติ</a:t>
            </a:r>
          </a:p>
          <a:p>
            <a:pPr marL="457200" indent="-457200">
              <a:buAutoNum type="arabicPeriod"/>
            </a:pP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2.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ผล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การวิเคราะห์ข้อมูลส่งออกนอกเขตแบบไม่สมเหตุสมผล </a:t>
            </a: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ค่าน้ำหนักสัมพัทธ์น้อยกว่า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2)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-&gt; </a:t>
            </a:r>
            <a:r>
              <a:rPr lang="th-TH" sz="24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ติดตามผลระดับหน่วยบริการเป็นระยะ</a:t>
            </a:r>
            <a:endParaRPr lang="en-US" sz="2400" u="sng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12621" y="4558144"/>
            <a:ext cx="10571018" cy="16348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marL="457200" indent="-457200">
              <a:buAutoNum type="arabicPeriod"/>
            </a:pPr>
            <a:endParaRPr lang="th-TH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3.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คงเงื่อนไขพิเศษ ปี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งบฯ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2562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จำนวน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รายการ ดังนี้ </a:t>
            </a: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3.1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กรณี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SNAP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จ่ายเพิ่ม 5,000 บาท ต่อ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Admission (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ไม่เกิน 2 ครั้ง/คน/ปี)</a:t>
            </a:r>
          </a:p>
          <a:p>
            <a:pPr>
              <a:buNone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3.2 STEMI-PCI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จ่ายเพิ่ม 7,000 บาท ต่อ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Admission (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รพ.ภาครัฐ 4 แห่ง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>
              <a:buNone/>
            </a:pPr>
            <a:endParaRPr lang="th-TH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06581" y="4336473"/>
            <a:ext cx="6303819" cy="44334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มติคณะกรรมการฯ ครั้งที่ 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2/2561 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วันที่ 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13 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มิ.ย. 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61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th-TH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BABB-164C-4B21-A7DC-1011164A546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ตาม </a:t>
            </a:r>
            <a:r>
              <a:rPr lang="th-TH" u="sng" dirty="0" smtClean="0">
                <a:solidFill>
                  <a:srgbClr val="FF0000"/>
                </a:solidFill>
              </a:rPr>
              <a:t>ร่าง</a:t>
            </a:r>
            <a:r>
              <a:rPr lang="th-TH" dirty="0" smtClean="0"/>
              <a:t> ประกาศกองทุน ปีงบฯ </a:t>
            </a:r>
            <a:r>
              <a:rPr lang="en-US" dirty="0" smtClean="0"/>
              <a:t>62 </a:t>
            </a:r>
            <a:r>
              <a:rPr lang="th-TH" dirty="0" smtClean="0"/>
              <a:t> </a:t>
            </a:r>
            <a:endParaRPr lang="th-TH" dirty="0"/>
          </a:p>
        </p:txBody>
      </p:sp>
      <p:grpSp>
        <p:nvGrpSpPr>
          <p:cNvPr id="2" name="Group 13"/>
          <p:cNvGrpSpPr/>
          <p:nvPr/>
        </p:nvGrpSpPr>
        <p:grpSpPr>
          <a:xfrm>
            <a:off x="623453" y="1634821"/>
            <a:ext cx="10037619" cy="3685309"/>
            <a:chOff x="526472" y="1981185"/>
            <a:chExt cx="10037619" cy="3685309"/>
          </a:xfrm>
        </p:grpSpPr>
        <p:pic>
          <p:nvPicPr>
            <p:cNvPr id="165890" name="Picture 2"/>
            <p:cNvPicPr>
              <a:picLocks noChangeAspect="1" noChangeArrowheads="1"/>
            </p:cNvPicPr>
            <p:nvPr/>
          </p:nvPicPr>
          <p:blipFill>
            <a:blip r:embed="rId2"/>
            <a:srcRect l="18634" t="30114" r="15240" b="26704"/>
            <a:stretch>
              <a:fillRect/>
            </a:stretch>
          </p:blipFill>
          <p:spPr bwMode="auto">
            <a:xfrm>
              <a:off x="526472" y="1981185"/>
              <a:ext cx="10037619" cy="368530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4073235" y="3047982"/>
              <a:ext cx="4655129" cy="4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ounded Rectangular Callout 14"/>
          <p:cNvSpPr/>
          <p:nvPr/>
        </p:nvSpPr>
        <p:spPr>
          <a:xfrm>
            <a:off x="983670" y="5652652"/>
            <a:ext cx="7218222" cy="955965"/>
          </a:xfrm>
          <a:prstGeom prst="wedgeRoundRectCallout">
            <a:avLst>
              <a:gd name="adj1" fmla="val -19671"/>
              <a:gd name="adj2" fmla="val -65278"/>
              <a:gd name="adj3" fmla="val 16667"/>
            </a:avLst>
          </a:prstGeom>
          <a:solidFill>
            <a:srgbClr val="FFFF99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b="1" u="sng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สรุป </a:t>
            </a:r>
            <a:endParaRPr lang="en-US" b="1" u="sng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 </a:t>
            </a:r>
            <a:r>
              <a:rPr lang="th-TH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บริการในเขต รวมเด็กแรกเกิด จ่ายในอัตรา </a:t>
            </a:r>
            <a:r>
              <a:rPr lang="en-US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8,050 </a:t>
            </a:r>
            <a:r>
              <a:rPr lang="th-TH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บาท / </a:t>
            </a:r>
            <a:r>
              <a:rPr lang="en-US" b="1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AdjRW</a:t>
            </a:r>
            <a:endParaRPr lang="en-US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 ODS </a:t>
            </a:r>
            <a:r>
              <a:rPr lang="th-TH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และ </a:t>
            </a:r>
            <a:r>
              <a:rPr lang="en-US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MIS </a:t>
            </a:r>
            <a:r>
              <a:rPr lang="th-TH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จ่ายในอัตรา </a:t>
            </a:r>
            <a:r>
              <a:rPr lang="en-US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8,050 </a:t>
            </a:r>
            <a:r>
              <a:rPr lang="th-TH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บาท /</a:t>
            </a:r>
            <a:r>
              <a:rPr lang="en-US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RW</a:t>
            </a:r>
            <a:endParaRPr lang="th-TH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4294967295"/>
          </p:nvPr>
        </p:nvSpPr>
        <p:spPr>
          <a:xfrm>
            <a:off x="7581900" y="5772155"/>
            <a:ext cx="1600200" cy="17621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912118E-9EC9-4BEE-A9A9-52FC9F3D6D1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8" name="Picture 4" descr="หลอมรวมเครือข่าย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3341" y="3203522"/>
            <a:ext cx="4521195" cy="265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2977" y="1388533"/>
            <a:ext cx="5601555" cy="230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388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BABB-164C-4B21-A7DC-1011164A546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3200" dirty="0" smtClean="0"/>
              <a:t>กรอบการบริหารจัดการงบบริการ</a:t>
            </a:r>
            <a:r>
              <a:rPr lang="en-US" sz="3200" dirty="0" smtClean="0"/>
              <a:t> IP-</a:t>
            </a:r>
            <a:r>
              <a:rPr lang="th-TH" sz="3200" dirty="0" smtClean="0"/>
              <a:t>ทั่วไป</a:t>
            </a:r>
            <a:r>
              <a:rPr lang="en-US" sz="3200" dirty="0" smtClean="0"/>
              <a:t> </a:t>
            </a:r>
            <a:r>
              <a:rPr lang="th-TH" sz="3200" dirty="0" smtClean="0"/>
              <a:t>ปี</a:t>
            </a:r>
            <a:r>
              <a:rPr lang="en-US" sz="3200" dirty="0" smtClean="0"/>
              <a:t>61</a:t>
            </a:r>
            <a:endParaRPr lang="en-US" sz="3200" dirty="0"/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>
          <a:xfrm>
            <a:off x="9335431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4EBABB-164C-4B21-A7DC-1011164A546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20000"/>
                </a:lnSpc>
                <a:spcBef>
                  <a:spcPts val="4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8" name="Elbow Connector 7"/>
          <p:cNvCxnSpPr>
            <a:stCxn id="12" idx="2"/>
            <a:endCxn id="16" idx="0"/>
          </p:cNvCxnSpPr>
          <p:nvPr/>
        </p:nvCxnSpPr>
        <p:spPr>
          <a:xfrm rot="5400000">
            <a:off x="4391880" y="1892332"/>
            <a:ext cx="567660" cy="2742799"/>
          </a:xfrm>
          <a:prstGeom prst="bentConnector3">
            <a:avLst>
              <a:gd name="adj1" fmla="val 50000"/>
            </a:avLst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098085" y="1145767"/>
            <a:ext cx="3898049" cy="707557"/>
          </a:xfrm>
          <a:prstGeom prst="rect">
            <a:avLst/>
          </a:prstGeom>
          <a:solidFill>
            <a:srgbClr val="FFCE33"/>
          </a:solidFill>
          <a:ln>
            <a:solidFill>
              <a:srgbClr val="CCCC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P-</a:t>
            </a:r>
            <a:r>
              <a:rPr lang="th-TH" sz="2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ทั่วไป</a:t>
            </a:r>
            <a:endParaRPr lang="en-US" sz="2000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r>
              <a:rPr lang="en-US" sz="1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(1,113.93</a:t>
            </a:r>
            <a:r>
              <a:rPr lang="th-TH" sz="1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บาทต่อผู้มีสิทธิ)</a:t>
            </a:r>
            <a:endParaRPr lang="en-US" sz="16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0" name="Elbow Connector 9"/>
          <p:cNvCxnSpPr>
            <a:stCxn id="12" idx="2"/>
            <a:endCxn id="11" idx="0"/>
          </p:cNvCxnSpPr>
          <p:nvPr/>
        </p:nvCxnSpPr>
        <p:spPr>
          <a:xfrm rot="16200000" flipH="1">
            <a:off x="7354356" y="1672653"/>
            <a:ext cx="568092" cy="3182587"/>
          </a:xfrm>
          <a:prstGeom prst="bentConnector3">
            <a:avLst>
              <a:gd name="adj1" fmla="val 50000"/>
            </a:avLst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567055" y="3547993"/>
            <a:ext cx="5325281" cy="614871"/>
          </a:xfrm>
          <a:prstGeom prst="rect">
            <a:avLst/>
          </a:prstGeom>
          <a:solidFill>
            <a:srgbClr val="66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(2) </a:t>
            </a:r>
            <a:r>
              <a:rPr lang="th-TH" sz="20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จ่าย</a:t>
            </a:r>
            <a:r>
              <a:rPr lang="th-TH" sz="20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ด้วย </a:t>
            </a:r>
            <a:r>
              <a:rPr lang="en-US" sz="20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GB </a:t>
            </a:r>
            <a:r>
              <a:rPr lang="th-TH" sz="20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ตามเงินที่เหลือ</a:t>
            </a:r>
            <a:r>
              <a:rPr lang="th-TH" sz="20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จาก ข้อ </a:t>
            </a:r>
            <a:r>
              <a:rPr lang="en-US" sz="20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(1)</a:t>
            </a:r>
            <a:endParaRPr lang="th-TH" sz="2000" b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98084" y="2272344"/>
            <a:ext cx="3898049" cy="707557"/>
          </a:xfrm>
          <a:prstGeom prst="rect">
            <a:avLst/>
          </a:prstGeom>
          <a:solidFill>
            <a:srgbClr val="FFCE33"/>
          </a:solidFill>
          <a:ln>
            <a:solidFill>
              <a:srgbClr val="CCCC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Global budget </a:t>
            </a:r>
            <a:r>
              <a:rPr lang="th-TH" sz="2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เขต </a:t>
            </a:r>
            <a:r>
              <a:rPr lang="en-US" sz="2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  <a:endParaRPr lang="th-TH" sz="2000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r>
              <a:rPr lang="th-TH" sz="2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(ทุกสังกัด)</a:t>
            </a:r>
            <a:endParaRPr lang="en-US" sz="16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3" name="Elbow Connector 12"/>
          <p:cNvCxnSpPr>
            <a:stCxn id="9" idx="2"/>
            <a:endCxn id="12" idx="0"/>
          </p:cNvCxnSpPr>
          <p:nvPr/>
        </p:nvCxnSpPr>
        <p:spPr>
          <a:xfrm rot="5400000">
            <a:off x="5837600" y="2062834"/>
            <a:ext cx="419020" cy="1"/>
          </a:xfrm>
          <a:prstGeom prst="bentConnector3">
            <a:avLst>
              <a:gd name="adj1" fmla="val 50000"/>
            </a:avLst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41435" y="1739576"/>
            <a:ext cx="33051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การคำนวณ 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GB-</a:t>
            </a:r>
            <a:r>
              <a:rPr lang="th-TH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ระดับเขต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ภายใต้</a:t>
            </a:r>
          </a:p>
          <a:p>
            <a:r>
              <a:rPr lang="th-TH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ใช้เงื่อนไขบริการเฉพาะ โครงสร้างอายุประชากร และ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workload</a:t>
            </a:r>
            <a:r>
              <a:rPr lang="th-TH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ตามระบบ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DRG </a:t>
            </a:r>
            <a:endParaRPr lang="th-TH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(ใช้ประชากรที่ได้รับงบประมาณ) </a:t>
            </a:r>
          </a:p>
          <a:p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3389586" y="2050031"/>
            <a:ext cx="2657256" cy="15252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93964" y="3547561"/>
            <a:ext cx="6220691" cy="601016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(1) </a:t>
            </a:r>
            <a:r>
              <a:rPr lang="th-TH" sz="20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จ่ายด้วยราคากลาง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54543" y="4254053"/>
            <a:ext cx="6273960" cy="2585323"/>
          </a:xfrm>
          <a:prstGeom prst="rect">
            <a:avLst/>
          </a:prstGeom>
          <a:ln>
            <a:solidFill>
              <a:srgbClr val="000000"/>
            </a:solidFill>
            <a:prstDash val="dash"/>
          </a:ln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th-TH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มาตรา7 </a:t>
            </a:r>
            <a:r>
              <a:rPr lang="th-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(รวม </a:t>
            </a:r>
            <a:r>
              <a: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UCEP)</a:t>
            </a: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th-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บริการสำรองเตียง</a:t>
            </a:r>
          </a:p>
          <a:p>
            <a:pPr marL="342900" indent="-342900">
              <a:buFont typeface="+mj-lt"/>
              <a:buAutoNum type="arabicParenR"/>
            </a:pPr>
            <a:r>
              <a:rPr lang="th-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ใช้บริการข้ามเขต</a:t>
            </a:r>
          </a:p>
          <a:p>
            <a:pPr marL="342900" indent="-342900">
              <a:buFont typeface="+mj-lt"/>
              <a:buAutoNum type="arabicParenR"/>
            </a:pPr>
            <a:r>
              <a:rPr lang="th-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นำนิ่วออกจากระบบทางเดินปัสสาวะที่รักษาด้วยเครื่องสลายนิ่ว</a:t>
            </a:r>
          </a:p>
          <a:p>
            <a:pPr marL="342900" indent="-342900">
              <a:buFont typeface="+mj-lt"/>
              <a:buAutoNum type="arabicParenR"/>
            </a:pPr>
            <a:r>
              <a:rPr lang="th-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กรณีเด็กแรกเกิดที่</a:t>
            </a:r>
            <a:r>
              <a:rPr lang="th-TH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น้ำหนัก </a:t>
            </a:r>
            <a:r>
              <a: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&lt;1,500 </a:t>
            </a:r>
            <a:r>
              <a:rPr lang="th-TH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กรัม </a:t>
            </a:r>
            <a:r>
              <a:rPr lang="th-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หรือเด็กแรกเกิดที่ป่วย </a:t>
            </a:r>
          </a:p>
          <a:p>
            <a:pPr marL="342900" indent="-342900">
              <a:buFont typeface="+mj-lt"/>
              <a:buAutoNum type="arabicParenR"/>
            </a:pPr>
            <a:r>
              <a:rPr lang="th-TH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กำหนดเงื่อนไขบริการและอัตราจ่ายเฉพาะเขต</a:t>
            </a:r>
          </a:p>
          <a:p>
            <a:pPr marL="342900" indent="-342900">
              <a:buFont typeface="+mj-lt"/>
              <a:buAutoNum type="arabicParenR"/>
            </a:pPr>
            <a:r>
              <a:rPr lang="th-TH" sz="1800" u="sng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รพ.กรุงเทพหาดใหญ่</a:t>
            </a:r>
          </a:p>
          <a:p>
            <a:pPr marL="342900" indent="-342900">
              <a:buFont typeface="+mj-lt"/>
              <a:buAutoNum type="arabicParenR"/>
            </a:pPr>
            <a:r>
              <a:rPr lang="th-TH" sz="1800" u="sng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บริการ </a:t>
            </a:r>
            <a:r>
              <a:rPr lang="en-US" sz="1800" u="sng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SNAP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800" u="sng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STEMI-PCI </a:t>
            </a:r>
            <a:r>
              <a:rPr lang="th-TH" sz="1800" u="sng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หน่วยบริการของรัฐที่มีศักยภาพ</a:t>
            </a:r>
            <a:endParaRPr lang="en-US" sz="1800" u="sng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Cloud 17"/>
          <p:cNvSpPr/>
          <p:nvPr/>
        </p:nvSpPr>
        <p:spPr>
          <a:xfrm>
            <a:off x="7938656" y="5513876"/>
            <a:ext cx="3352800" cy="134412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บริหาร 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GB </a:t>
            </a:r>
            <a:endParaRPr lang="th-TH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รายเดือนตามข้อมูล </a:t>
            </a:r>
            <a:endParaRPr lang="en-US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Sent date</a:t>
            </a:r>
            <a:endParaRPr lang="th-TH" b="1" u="sng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576943" y="4273702"/>
            <a:ext cx="5296402" cy="1323439"/>
          </a:xfrm>
          <a:prstGeom prst="rect">
            <a:avLst/>
          </a:prstGeom>
          <a:ln>
            <a:solidFill>
              <a:srgbClr val="000000"/>
            </a:solidFill>
            <a:prstDash val="dash"/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  <a:defRPr/>
            </a:pPr>
            <a:r>
              <a:rPr lang="th-TH" sz="2000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เฉพาะกรณีการ</a:t>
            </a:r>
            <a:r>
              <a:rPr lang="th-TH" sz="20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ใช้บริการใน</a:t>
            </a:r>
            <a:r>
              <a:rPr lang="th-TH" sz="2000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เขต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th-TH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สังกัดอื่นจัดสรรตามการประมวลผลปกติ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th-TH" sz="2000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สป.สธ</a:t>
            </a:r>
            <a:r>
              <a:rPr lang="th-TH" sz="20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คำนวณอีกครั้งโดยมีการกันเงิน และถ่วงน้ำหนักค่า</a:t>
            </a:r>
            <a:r>
              <a:rPr lang="en-US" sz="20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</a:t>
            </a:r>
            <a:endParaRPr lang="th-TH" sz="20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077200" y="2281373"/>
            <a:ext cx="43014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เดิม 3,9</a:t>
            </a:r>
            <a:r>
              <a:rPr lang="en-US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07,721,930.22</a:t>
            </a:r>
            <a:r>
              <a:rPr lang="th-TH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ล้านบาท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8292479" y="2975410"/>
            <a:ext cx="295422" cy="2391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Right Brace 22"/>
          <p:cNvSpPr/>
          <p:nvPr/>
        </p:nvSpPr>
        <p:spPr>
          <a:xfrm>
            <a:off x="4726745" y="5827429"/>
            <a:ext cx="239150" cy="752622"/>
          </a:xfrm>
          <a:prstGeom prst="rightBrace">
            <a:avLst>
              <a:gd name="adj1" fmla="val 22197"/>
              <a:gd name="adj2" fmla="val 50000"/>
            </a:avLst>
          </a:prstGeom>
          <a:noFill/>
          <a:ln w="28575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TextBox 23"/>
          <p:cNvSpPr txBox="1"/>
          <p:nvPr/>
        </p:nvSpPr>
        <p:spPr>
          <a:xfrm>
            <a:off x="4881483" y="5841923"/>
            <a:ext cx="1558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8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เงื่อนไขพิเศษ</a:t>
            </a:r>
          </a:p>
          <a:p>
            <a:pPr algn="ctr"/>
            <a:r>
              <a:rPr lang="th-TH" sz="18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เขต </a:t>
            </a:r>
            <a:r>
              <a:rPr lang="en-US" sz="18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12</a:t>
            </a:r>
            <a:endParaRPr lang="th-TH" sz="18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" name="Group 21"/>
          <p:cNvGrpSpPr/>
          <p:nvPr/>
        </p:nvGrpSpPr>
        <p:grpSpPr>
          <a:xfrm>
            <a:off x="7588458" y="932309"/>
            <a:ext cx="3038845" cy="1201292"/>
            <a:chOff x="965118" y="4672605"/>
            <a:chExt cx="3038845" cy="1423394"/>
          </a:xfrm>
        </p:grpSpPr>
        <p:sp>
          <p:nvSpPr>
            <p:cNvPr id="25" name="Rounded Rectangle 24"/>
            <p:cNvSpPr/>
            <p:nvPr/>
          </p:nvSpPr>
          <p:spPr>
            <a:xfrm>
              <a:off x="965118" y="4932218"/>
              <a:ext cx="3038845" cy="1163781"/>
            </a:xfrm>
            <a:prstGeom prst="roundRect">
              <a:avLst/>
            </a:prstGeom>
            <a:noFill/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207355" y="4672605"/>
              <a:ext cx="898537" cy="40466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New</a:t>
              </a:r>
              <a:endParaRPr lang="th-T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357746" y="5292438"/>
              <a:ext cx="220124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ตามประกาศกองทุน</a:t>
              </a:r>
            </a:p>
            <a:p>
              <a:pPr algn="ctr"/>
              <a:r>
                <a:rPr lang="th-TH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ปี </a:t>
              </a:r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61 </a:t>
              </a:r>
              <a:r>
                <a:rPr lang="th-TH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ฉบับที่ </a:t>
              </a:r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  <a:endParaRPr lang="th-TH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10130706" y="1347215"/>
            <a:ext cx="2019729" cy="923330"/>
          </a:xfrm>
          <a:prstGeom prst="rect">
            <a:avLst/>
          </a:prstGeom>
          <a:solidFill>
            <a:srgbClr val="FFFFCC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เติมเงิน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พันล้าน</a:t>
            </a: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1.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จัดสรร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GB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ใหม่ </a:t>
            </a:r>
          </a:p>
          <a:p>
            <a:pPr>
              <a:buNone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2.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กันระดับประเทศ</a:t>
            </a: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226888" y="2600025"/>
            <a:ext cx="39340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เติม </a:t>
            </a:r>
            <a:r>
              <a:rPr lang="en-US" sz="20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255,437,031.96 </a:t>
            </a:r>
            <a:r>
              <a:rPr lang="th-TH" sz="20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ล้านบาท</a:t>
            </a:r>
            <a:r>
              <a:rPr lang="en-US" sz="20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en-US" sz="2000" b="1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en-US" sz="2000" b="1" u="sng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th-TH" sz="2000" b="1" u="sng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sz="2000" b="1" u="sng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163,158,962.18</a:t>
            </a:r>
            <a:r>
              <a:rPr lang="th-TH" sz="2000" b="1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2000" b="1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ล้านบาท</a:t>
            </a:r>
          </a:p>
        </p:txBody>
      </p:sp>
    </p:spTree>
    <p:extLst>
      <p:ext uri="{BB962C8B-B14F-4D97-AF65-F5344CB8AC3E}">
        <p14:creationId xmlns:p14="http://schemas.microsoft.com/office/powerpoint/2010/main" xmlns="" val="151911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BABB-164C-4B21-A7DC-1011164A546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ผลคำนวนอัตราจ่ายบริการ</a:t>
            </a:r>
            <a:r>
              <a:rPr lang="th-TH" dirty="0" smtClean="0"/>
              <a:t>ผู้ป่วยใน </a:t>
            </a:r>
            <a:r>
              <a:rPr lang="th-TH" dirty="0" smtClean="0"/>
              <a:t>เขต</a:t>
            </a:r>
            <a:r>
              <a:rPr lang="en-US" dirty="0" smtClean="0"/>
              <a:t> </a:t>
            </a:r>
            <a:r>
              <a:rPr lang="en-US" dirty="0" smtClean="0"/>
              <a:t>12 </a:t>
            </a:r>
            <a:r>
              <a:rPr lang="th-TH" dirty="0" smtClean="0"/>
              <a:t>ปี</a:t>
            </a:r>
            <a:r>
              <a:rPr lang="th-TH" dirty="0" smtClean="0"/>
              <a:t>งบฯ </a:t>
            </a:r>
            <a:r>
              <a:rPr lang="en-US" dirty="0" smtClean="0"/>
              <a:t>2561</a:t>
            </a:r>
            <a:endParaRPr lang="th-TH" dirty="0"/>
          </a:p>
        </p:txBody>
      </p:sp>
      <p:grpSp>
        <p:nvGrpSpPr>
          <p:cNvPr id="23" name="Group 22"/>
          <p:cNvGrpSpPr/>
          <p:nvPr/>
        </p:nvGrpSpPr>
        <p:grpSpPr>
          <a:xfrm>
            <a:off x="401787" y="1371593"/>
            <a:ext cx="11373189" cy="4779802"/>
            <a:chOff x="221672" y="1911938"/>
            <a:chExt cx="11373189" cy="477980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/>
            <a:srcRect l="6106" t="32979" r="23152" b="25023"/>
            <a:stretch>
              <a:fillRect/>
            </a:stretch>
          </p:blipFill>
          <p:spPr bwMode="auto">
            <a:xfrm>
              <a:off x="221672" y="1925789"/>
              <a:ext cx="11373189" cy="3796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6" name="Straight Connector 5"/>
            <p:cNvCxnSpPr/>
            <p:nvPr/>
          </p:nvCxnSpPr>
          <p:spPr>
            <a:xfrm rot="5400000">
              <a:off x="5001508" y="3685321"/>
              <a:ext cx="3546768" cy="1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10800000">
              <a:off x="318654" y="5264730"/>
              <a:ext cx="6400800" cy="1588"/>
            </a:xfrm>
            <a:prstGeom prst="straightConnector1">
              <a:avLst/>
            </a:prstGeom>
            <a:ln w="28575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Line Callout 1 18"/>
            <p:cNvSpPr/>
            <p:nvPr/>
          </p:nvSpPr>
          <p:spPr>
            <a:xfrm>
              <a:off x="858983" y="5902031"/>
              <a:ext cx="3435928" cy="762000"/>
            </a:xfrm>
            <a:prstGeom prst="borderCallout1">
              <a:avLst>
                <a:gd name="adj1" fmla="val -8523"/>
                <a:gd name="adj2" fmla="val 6990"/>
                <a:gd name="adj3" fmla="val -83021"/>
                <a:gd name="adj4" fmla="val -409"/>
              </a:avLst>
            </a:prstGeom>
            <a:ln w="28575"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16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อัตราจ่ายที่แสดงใน </a:t>
              </a:r>
              <a:endParaRPr lang="en-US" sz="1600" b="1" dirty="0" smtClean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/>
              <a:r>
                <a:rPr lang="en-US" sz="16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Statement </a:t>
              </a:r>
              <a:r>
                <a:rPr lang="th-TH" sz="16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งวด </a:t>
              </a:r>
              <a:r>
                <a:rPr lang="en-US" sz="16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6010 – 6103 </a:t>
              </a:r>
              <a:endParaRPr lang="th-TH" sz="16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6844145" y="5278584"/>
              <a:ext cx="3394364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Line Callout 1 21"/>
            <p:cNvSpPr/>
            <p:nvPr/>
          </p:nvSpPr>
          <p:spPr>
            <a:xfrm>
              <a:off x="7204363" y="5929740"/>
              <a:ext cx="3435928" cy="762000"/>
            </a:xfrm>
            <a:prstGeom prst="borderCallout1">
              <a:avLst>
                <a:gd name="adj1" fmla="val -3068"/>
                <a:gd name="adj2" fmla="val 37635"/>
                <a:gd name="adj3" fmla="val -86657"/>
                <a:gd name="adj4" fmla="val 28623"/>
              </a:avLst>
            </a:pr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16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อัตราจ่ายคำนวนแต่ไม่แสดงใน </a:t>
              </a:r>
              <a:endParaRPr lang="en-US" sz="1600" b="1" dirty="0" smtClean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/>
              <a:r>
                <a:rPr lang="en-US" sz="16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Statement </a:t>
              </a:r>
              <a:r>
                <a:rPr lang="th-TH" sz="16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งวด </a:t>
              </a:r>
              <a:r>
                <a:rPr lang="en-US" sz="16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6104 - 6105</a:t>
              </a:r>
              <a:endParaRPr lang="th-TH" sz="16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60213" y="6280843"/>
            <a:ext cx="9260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หมายเหตุ </a:t>
            </a:r>
            <a:r>
              <a:rPr lang="en-US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1. 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ข้อมูล 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Statement 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ตั้งแต่งวด 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6104 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เป็นต้นไป เป็นไปตามประกาศฯ ฉบับที่ 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</a:p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2. 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ประมวล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จ่ายย้อนหลัง 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STM 6010-6103 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เพื่อให้อัตราจ่ายเท่ากับ 8,000 บาทต่อ 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Adj.RW 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พร้อมรอบ 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STM 6105 </a:t>
            </a:r>
            <a:endParaRPr lang="th-TH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BABB-164C-4B21-A7DC-1011164A546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สรุปอัตราจ่าย (</a:t>
            </a:r>
            <a:r>
              <a:rPr lang="en-US" dirty="0" smtClean="0"/>
              <a:t>Base Rate) </a:t>
            </a:r>
            <a:r>
              <a:rPr lang="th-TH" dirty="0" smtClean="0"/>
              <a:t>งวด 6010 - 6005 ปีงบฯ 61</a:t>
            </a:r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4898" t="27462" r="33449" b="29356"/>
          <a:stretch>
            <a:fillRect/>
          </a:stretch>
        </p:blipFill>
        <p:spPr bwMode="auto">
          <a:xfrm>
            <a:off x="429490" y="1343890"/>
            <a:ext cx="11293828" cy="4447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453949" y="5862843"/>
            <a:ext cx="66896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ที่มา 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ฐานข้อมูลจ่ายชดเชยค่าบริการทางการแพทย์ ณ วันที่ 19 มิถุนายน 2561</a:t>
            </a:r>
            <a:endParaRPr lang="th-TH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980217" y="1870365"/>
            <a:ext cx="3754583" cy="39069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TextBox 8"/>
          <p:cNvSpPr txBox="1"/>
          <p:nvPr/>
        </p:nvSpPr>
        <p:spPr>
          <a:xfrm>
            <a:off x="360213" y="6280843"/>
            <a:ext cx="9260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หมายเหตุ </a:t>
            </a:r>
            <a:r>
              <a:rPr lang="en-US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1. 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ข้อมูล 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Statement 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ตั้งแต่งวด 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6104 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เป็นต้นไป เป็นไปตามประกาศฯ ฉบับที่ 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</a:p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2. 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ประมวล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จ่ายย้อนหลัง 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STM 6010-6103 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เพื่อให้อัตราจ่ายเท่ากับ 8,000 บาทต่อ 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Adj.RW 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พร้อมรอบ 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STM 6105 </a:t>
            </a:r>
            <a:endParaRPr lang="th-TH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BABB-164C-4B21-A7DC-1011164A546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ค่า </a:t>
            </a:r>
            <a:r>
              <a:rPr lang="en-US" dirty="0" smtClean="0"/>
              <a:t>K1 </a:t>
            </a:r>
            <a:r>
              <a:rPr lang="th-TH" dirty="0" smtClean="0"/>
              <a:t>และ </a:t>
            </a:r>
            <a:r>
              <a:rPr lang="en-US" dirty="0" smtClean="0"/>
              <a:t>K2 </a:t>
            </a:r>
            <a:r>
              <a:rPr lang="th-TH" dirty="0" smtClean="0"/>
              <a:t>เขต </a:t>
            </a:r>
            <a:r>
              <a:rPr lang="en-US" dirty="0" smtClean="0"/>
              <a:t>12</a:t>
            </a:r>
            <a:endParaRPr lang="th-TH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50167" t="29735" r="20977" b="12121"/>
          <a:stretch>
            <a:fillRect/>
          </a:stretch>
        </p:blipFill>
        <p:spPr bwMode="auto">
          <a:xfrm>
            <a:off x="1648694" y="1343892"/>
            <a:ext cx="4635135" cy="525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 l="5171" t="29072" r="73107" b="36458"/>
          <a:stretch>
            <a:fillRect/>
          </a:stretch>
        </p:blipFill>
        <p:spPr bwMode="auto">
          <a:xfrm>
            <a:off x="6996543" y="2355271"/>
            <a:ext cx="4177376" cy="3726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349874" y="1263226"/>
            <a:ext cx="9140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K1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579475" y="1193954"/>
            <a:ext cx="9140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K2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8922327" y="2008909"/>
            <a:ext cx="290946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Right Arrow 9"/>
          <p:cNvSpPr/>
          <p:nvPr/>
        </p:nvSpPr>
        <p:spPr>
          <a:xfrm>
            <a:off x="1205345" y="1565564"/>
            <a:ext cx="304800" cy="3186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BABB-164C-4B21-A7DC-1011164A546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0418" y="166255"/>
            <a:ext cx="10017127" cy="858038"/>
          </a:xfrm>
        </p:spPr>
        <p:txBody>
          <a:bodyPr>
            <a:normAutofit fontScale="90000"/>
          </a:bodyPr>
          <a:lstStyle/>
          <a:p>
            <a:r>
              <a:rPr lang="th-TH" dirty="0" smtClean="0"/>
              <a:t>อัตราจ่าย สังกัด สป.สธ. เขต 12 มีค่า </a:t>
            </a:r>
            <a:r>
              <a:rPr lang="en-US" u="sng" dirty="0" smtClean="0">
                <a:solidFill>
                  <a:srgbClr val="FF0000"/>
                </a:solidFill>
              </a:rPr>
              <a:t>K1</a:t>
            </a:r>
            <a:r>
              <a:rPr lang="en-US" dirty="0" smtClean="0"/>
              <a:t> (</a:t>
            </a:r>
            <a:r>
              <a:rPr lang="th-TH" dirty="0" smtClean="0"/>
              <a:t>บาท/</a:t>
            </a:r>
            <a:r>
              <a:rPr lang="en-US" dirty="0" err="1" smtClean="0"/>
              <a:t>AdjRW</a:t>
            </a:r>
            <a:r>
              <a:rPr lang="en-US" dirty="0" smtClean="0"/>
              <a:t>) </a:t>
            </a:r>
            <a:r>
              <a:rPr lang="th-TH" dirty="0" smtClean="0"/>
              <a:t/>
            </a:r>
            <a:br>
              <a:rPr lang="th-TH" dirty="0" smtClean="0"/>
            </a:br>
            <a:r>
              <a:rPr lang="th-TH" dirty="0" smtClean="0"/>
              <a:t>ตาม</a:t>
            </a:r>
            <a:r>
              <a:rPr lang="th-TH" dirty="0" smtClean="0"/>
              <a:t>ประกาศฯกองทุนฯ ปีงบประมาณ 2561 (ฉบับที่ 2) </a:t>
            </a:r>
            <a:endParaRPr lang="th-TH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 l="16778" t="29830" r="14648" b="12216"/>
          <a:stretch>
            <a:fillRect/>
          </a:stretch>
        </p:blipFill>
        <p:spPr bwMode="auto">
          <a:xfrm>
            <a:off x="415635" y="1233053"/>
            <a:ext cx="11236036" cy="533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BABB-164C-4B21-A7DC-1011164A546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0418" y="207818"/>
            <a:ext cx="10017127" cy="816475"/>
          </a:xfrm>
        </p:spPr>
        <p:txBody>
          <a:bodyPr>
            <a:normAutofit fontScale="90000"/>
          </a:bodyPr>
          <a:lstStyle/>
          <a:p>
            <a:r>
              <a:rPr lang="th-TH" dirty="0" smtClean="0"/>
              <a:t>อัตราจ่าย สังกัด สป.สธ. เขต 12 มีค่า</a:t>
            </a:r>
            <a:r>
              <a:rPr lang="th-TH" u="sng" dirty="0" smtClean="0">
                <a:solidFill>
                  <a:srgbClr val="FF0000"/>
                </a:solidFill>
              </a:rPr>
              <a:t> </a:t>
            </a:r>
            <a:r>
              <a:rPr lang="en-US" u="sng" dirty="0" smtClean="0">
                <a:solidFill>
                  <a:srgbClr val="FF0000"/>
                </a:solidFill>
              </a:rPr>
              <a:t>K2 </a:t>
            </a:r>
            <a:r>
              <a:rPr lang="en-US" dirty="0" smtClean="0"/>
              <a:t>(</a:t>
            </a:r>
            <a:r>
              <a:rPr lang="th-TH" dirty="0" smtClean="0"/>
              <a:t>บาท/</a:t>
            </a:r>
            <a:r>
              <a:rPr lang="en-US" dirty="0" err="1" smtClean="0"/>
              <a:t>AdjRW</a:t>
            </a:r>
            <a:r>
              <a:rPr lang="en-US" dirty="0" smtClean="0"/>
              <a:t>) </a:t>
            </a:r>
            <a:r>
              <a:rPr lang="th-TH" dirty="0" smtClean="0"/>
              <a:t/>
            </a:r>
            <a:br>
              <a:rPr lang="th-TH" dirty="0" smtClean="0"/>
            </a:br>
            <a:r>
              <a:rPr lang="th-TH" dirty="0" smtClean="0"/>
              <a:t>ตามประกาศฯกองทุนฯ ปีงบประมาณ 2561 (ฉบับที่ 2) </a:t>
            </a:r>
            <a:endParaRPr lang="th-TH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5218" t="28977" r="29722" b="37311"/>
          <a:stretch>
            <a:fillRect/>
          </a:stretch>
        </p:blipFill>
        <p:spPr bwMode="auto">
          <a:xfrm>
            <a:off x="429491" y="1565561"/>
            <a:ext cx="11223427" cy="3269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BABB-164C-4B21-A7DC-1011164A546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ตารางเปรียบเทียบอัตราจ่าย (</a:t>
            </a:r>
            <a:r>
              <a:rPr lang="en-US" dirty="0" smtClean="0"/>
              <a:t>Base Rate) </a:t>
            </a:r>
            <a:r>
              <a:rPr lang="th-TH" dirty="0" smtClean="0"/>
              <a:t>งวด 6</a:t>
            </a:r>
            <a:r>
              <a:rPr lang="en-US" dirty="0" smtClean="0"/>
              <a:t>1</a:t>
            </a:r>
            <a:r>
              <a:rPr lang="th-TH" dirty="0" smtClean="0"/>
              <a:t>05 </a:t>
            </a:r>
            <a:r>
              <a:rPr lang="th-TH" dirty="0" smtClean="0"/>
              <a:t>ปี</a:t>
            </a:r>
            <a:r>
              <a:rPr lang="th-TH" dirty="0" smtClean="0"/>
              <a:t>งบฯ </a:t>
            </a:r>
            <a:r>
              <a:rPr lang="th-TH" dirty="0" smtClean="0"/>
              <a:t>2561 </a:t>
            </a:r>
            <a:endParaRPr lang="th-TH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7880" t="27841" r="38560" b="16288"/>
          <a:stretch>
            <a:fillRect/>
          </a:stretch>
        </p:blipFill>
        <p:spPr bwMode="auto">
          <a:xfrm>
            <a:off x="484910" y="1163783"/>
            <a:ext cx="9601200" cy="5630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Up Arrow 5"/>
          <p:cNvSpPr/>
          <p:nvPr/>
        </p:nvSpPr>
        <p:spPr>
          <a:xfrm>
            <a:off x="7509165" y="2521528"/>
            <a:ext cx="249382" cy="304800"/>
          </a:xfrm>
          <a:prstGeom prst="up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Down Arrow 6"/>
          <p:cNvSpPr/>
          <p:nvPr/>
        </p:nvSpPr>
        <p:spPr>
          <a:xfrm>
            <a:off x="7523018" y="6442365"/>
            <a:ext cx="249383" cy="29094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BABB-164C-4B21-A7DC-1011164A546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สรุปการจัดสรรหลังปรับอัตราจ่ายบริการผู้ป่วยในทั่วไป งวด 6010 - 6103</a:t>
            </a:r>
            <a:endParaRPr lang="th-TH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7773" t="28788" r="60815" b="17424"/>
          <a:stretch>
            <a:fillRect/>
          </a:stretch>
        </p:blipFill>
        <p:spPr bwMode="auto">
          <a:xfrm>
            <a:off x="415637" y="1316183"/>
            <a:ext cx="5223164" cy="5028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 l="44250" t="28693" r="25722" b="35511"/>
          <a:stretch>
            <a:fillRect/>
          </a:stretch>
        </p:blipFill>
        <p:spPr bwMode="auto">
          <a:xfrm>
            <a:off x="6303815" y="2646218"/>
            <a:ext cx="5519406" cy="3699177"/>
          </a:xfrm>
          <a:prstGeom prst="rect">
            <a:avLst/>
          </a:prstGeom>
          <a:ln w="38100">
            <a:solidFill>
              <a:srgbClr val="0000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415636" y="5652655"/>
            <a:ext cx="5209310" cy="346364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9" name="Straight Arrow Connector 8"/>
          <p:cNvCxnSpPr>
            <a:stCxn id="7" idx="3"/>
          </p:cNvCxnSpPr>
          <p:nvPr/>
        </p:nvCxnSpPr>
        <p:spPr>
          <a:xfrm flipV="1">
            <a:off x="5624946" y="5430982"/>
            <a:ext cx="595745" cy="394855"/>
          </a:xfrm>
          <a:prstGeom prst="straightConnector1">
            <a:avLst/>
          </a:prstGeom>
          <a:ln w="38100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123702" y="2092039"/>
            <a:ext cx="5743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เขต </a:t>
            </a:r>
            <a:r>
              <a:rPr lang="en-US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12 </a:t>
            </a:r>
            <a:r>
              <a:rPr lang="th-TH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ได้รับจัดสรรเพิ่มเติม งวดที่ </a:t>
            </a:r>
            <a:r>
              <a:rPr lang="en-US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6010 – 6103 </a:t>
            </a:r>
            <a:r>
              <a:rPr lang="th-TH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รายจังหวัด</a:t>
            </a:r>
            <a:endParaRPr lang="th-TH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9">
      <a:dk1>
        <a:sysClr val="windowText" lastClr="000000"/>
      </a:dk1>
      <a:lt1>
        <a:sysClr val="window" lastClr="FFFFFF"/>
      </a:lt1>
      <a:dk2>
        <a:srgbClr val="632E62"/>
      </a:dk2>
      <a:lt2>
        <a:srgbClr val="FFFFFF"/>
      </a:lt2>
      <a:accent1>
        <a:srgbClr val="92278F"/>
      </a:accent1>
      <a:accent2>
        <a:srgbClr val="FFFFFF"/>
      </a:accent2>
      <a:accent3>
        <a:srgbClr val="FFFFFF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headEnd type="arrow"/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Text_and_Picture_Fade_on_Path_Themed.potx" id="{5FA225B1-9DB7-4E7A-BEDA-2F16819FB22A}" vid="{6D0C3340-F1D4-4E44-988D-AE99DD9A48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2ED4443-B407-4517-B83E-7991597C0BD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Animation slide Title slides out from behind picture (themed, widescreen)</Template>
  <TotalTime>39240</TotalTime>
  <Words>512</Words>
  <Application>Microsoft Office PowerPoint</Application>
  <PresentationFormat>Custom</PresentationFormat>
  <Paragraphs>87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การบริหารงบบริการผู้ป่วยในทั่วไป ระดับเขต 12 สงขลา</vt:lpstr>
      <vt:lpstr>กรอบการบริหารจัดการงบบริการ IP-ทั่วไป ปี61</vt:lpstr>
      <vt:lpstr>ผลคำนวนอัตราจ่ายบริการผู้ป่วยใน เขต 12 ปีงบฯ 2561</vt:lpstr>
      <vt:lpstr>สรุปอัตราจ่าย (Base Rate) งวด 6010 - 6005 ปีงบฯ 61</vt:lpstr>
      <vt:lpstr>ค่า K1 และ K2 เขต 12</vt:lpstr>
      <vt:lpstr>อัตราจ่าย สังกัด สป.สธ. เขต 12 มีค่า K1 (บาท/AdjRW)  ตามประกาศฯกองทุนฯ ปีงบประมาณ 2561 (ฉบับที่ 2) </vt:lpstr>
      <vt:lpstr>อัตราจ่าย สังกัด สป.สธ. เขต 12 มีค่า K2 (บาท/AdjRW)  ตามประกาศฯกองทุนฯ ปีงบประมาณ 2561 (ฉบับที่ 2) </vt:lpstr>
      <vt:lpstr>ตารางเปรียบเทียบอัตราจ่าย (Base Rate) งวด 6105 ปีงบฯ 2561 </vt:lpstr>
      <vt:lpstr>สรุปการจัดสรรหลังปรับอัตราจ่ายบริการผู้ป่วยในทั่วไป งวด 6010 - 6103</vt:lpstr>
      <vt:lpstr>ตาม ร่าง ประกาศกองทุน ปีงบฯ 62 </vt:lpstr>
      <vt:lpstr>สรุป จากการประชุมคณะกรรมการผู้ป่วยในทั่วไปครั้งที่ 2/2561</vt:lpstr>
      <vt:lpstr>ตาม ร่าง ประกาศกองทุน ปีงบฯ 62  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Sample heading</dc:title>
  <dc:creator>Taweesri Greetong</dc:creator>
  <cp:lastModifiedBy>jiraporn.s</cp:lastModifiedBy>
  <cp:revision>1600</cp:revision>
  <cp:lastPrinted>2016-11-04T08:24:55Z</cp:lastPrinted>
  <dcterms:created xsi:type="dcterms:W3CDTF">2013-10-14T02:42:51Z</dcterms:created>
  <dcterms:modified xsi:type="dcterms:W3CDTF">2018-07-02T06:15:21Z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TC040144289991</vt:lpwstr>
  </property>
</Properties>
</file>