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72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5" r:id="rId13"/>
    <p:sldId id="274" r:id="rId14"/>
    <p:sldId id="279" r:id="rId15"/>
    <p:sldId id="276" r:id="rId16"/>
    <p:sldId id="277" r:id="rId17"/>
    <p:sldId id="278" r:id="rId18"/>
    <p:sldId id="273" r:id="rId19"/>
    <p:sldId id="269" r:id="rId20"/>
    <p:sldId id="270" r:id="rId21"/>
    <p:sldId id="271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uwat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324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26" autoAdjust="0"/>
    <p:restoredTop sz="94684" autoAdjust="0"/>
  </p:normalViewPr>
  <p:slideViewPr>
    <p:cSldViewPr>
      <p:cViewPr>
        <p:scale>
          <a:sx n="80" d="100"/>
          <a:sy n="80" d="100"/>
        </p:scale>
        <p:origin x="-31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11T21:11:37.622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7CA27A-EB36-4000-8E06-B322AA1A195D}" type="datetimeFigureOut">
              <a:rPr lang="th-TH"/>
              <a:pPr>
                <a:defRPr/>
              </a:pPr>
              <a:t>26/06/61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5A64CB-EC53-4E31-9BE6-D816D4051EC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0899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4787E3-4F1D-4AF6-A3C9-7BAF8C83DD81}" type="datetimeFigureOut">
              <a:rPr lang="th-TH"/>
              <a:pPr>
                <a:defRPr/>
              </a:pPr>
              <a:t>26/06/61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1C045A-7C35-450D-8B2E-0805A5E154D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766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35E6E-FB5B-485A-BEE1-352CABCD04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271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35E6E-FB5B-485A-BEE1-352CABCD04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77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หน้า1.jpg"/>
          <p:cNvPicPr>
            <a:picLocks noChangeAspect="1"/>
          </p:cNvPicPr>
          <p:nvPr userDrawn="1"/>
        </p:nvPicPr>
        <p:blipFill>
          <a:blip r:embed="rId2" cstate="print"/>
          <a:srcRect b="59122"/>
          <a:stretch>
            <a:fillRect/>
          </a:stretch>
        </p:blipFill>
        <p:spPr>
          <a:xfrm>
            <a:off x="0" y="0"/>
            <a:ext cx="9144000" cy="252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1700808"/>
            <a:ext cx="7772400" cy="1470025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r>
              <a:rPr lang="en-US" dirty="0"/>
              <a:t>ABC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H SarabunPSK"/>
                <a:cs typeface="TH SarabunPS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6E3D-0DD4-487B-98E5-C878D8B4F3BA}" type="datetimeFigureOut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C3FA-9CF8-4D19-8CA6-B7F8EFFE4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หน้า1_edit.jpg"/>
          <p:cNvPicPr>
            <a:picLocks noChangeAspect="1"/>
          </p:cNvPicPr>
          <p:nvPr userDrawn="1"/>
        </p:nvPicPr>
        <p:blipFill>
          <a:blip r:embed="rId3" cstate="print"/>
          <a:srcRect t="52019"/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DF60-3781-4DF8-AAF7-B5E8FE874461}" type="datetimeFigureOut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55CD-F5C6-441F-AAB8-1D80C938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F8C5-7329-417B-BD86-29CF735D883A}" type="datetimeFigureOut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9D0E-BAC1-48FE-A8D8-AD097E072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หน้า2แบบที่  3แก้2.jpg"/>
          <p:cNvPicPr>
            <a:picLocks noChangeAspect="1"/>
          </p:cNvPicPr>
          <p:nvPr userDrawn="1"/>
        </p:nvPicPr>
        <p:blipFill>
          <a:blip r:embed="rId2" cstate="print"/>
          <a:srcRect t="52019"/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rcRect b="50922"/>
          <a:stretch>
            <a:fillRect/>
          </a:stretch>
        </p:blipFill>
        <p:spPr>
          <a:xfrm>
            <a:off x="0" y="0"/>
            <a:ext cx="9159759" cy="2996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936104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040560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  <a:lvl2pPr>
              <a:defRPr>
                <a:latin typeface="TH SarabunPSK"/>
                <a:cs typeface="TH SarabunPSK"/>
              </a:defRPr>
            </a:lvl2pPr>
            <a:lvl3pPr>
              <a:defRPr>
                <a:latin typeface="TH SarabunPSK"/>
                <a:cs typeface="TH SarabunPSK"/>
              </a:defRPr>
            </a:lvl3pPr>
            <a:lvl4pPr>
              <a:defRPr>
                <a:latin typeface="TH SarabunPSK"/>
                <a:cs typeface="TH SarabunPSK"/>
              </a:defRPr>
            </a:lvl4pPr>
            <a:lvl5pPr>
              <a:defRPr>
                <a:latin typeface="TH SarabunPSK"/>
                <a:cs typeface="TH SarabunPS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897A-B9BE-4611-9722-E2367845ED55}" type="datetimeFigureOut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9694-D111-48E9-8195-70879745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6C41-30E2-4D22-AD58-9DF0CC12D8D5}" type="datetimeFigureOut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BD34-5C27-4BE3-986D-1BDEE3A2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732D-6D76-4884-B6A4-DC90820B944C}" type="datetimeFigureOut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286D-A39F-484A-AA24-F82D8316A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0B97-5FC6-422A-92DD-E969F91B1210}" type="datetimeFigureOut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7126-6A4E-4B17-B7CE-02491C0E2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61DA-4103-4CF8-AA79-6DE8A405B4C5}" type="datetimeFigureOut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3A96-F9ED-46D4-A1DE-0538F4606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86B7-6E39-4EC6-9D79-B4CE2CFD8BC3}" type="datetimeFigureOut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A88B-6EB2-499B-8163-585F54D49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80C52-0063-4924-BDFC-372FDA570E1E}" type="datetimeFigureOut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69B8-54C7-49BD-8440-5B3389F13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D50E-E22A-4839-B032-1D99050AEDCE}" type="datetimeFigureOut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99E0-73B1-40B2-9B0D-4993C393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15EE7-37DB-480B-8B54-C72EE88621EC}" type="datetimeFigureOut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B342B-A995-4DEA-B6E5-BC94902CA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6840760" cy="280831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99"/>
                </a:solidFill>
              </a:rPr>
              <a:t>Template of Quality Report for CLT/PCT</a:t>
            </a:r>
            <a:endParaRPr lang="th-TH" sz="5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8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754" y="3259342"/>
            <a:ext cx="97210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มารดาปลอดภัยจากภาวะ </a:t>
            </a:r>
            <a:r>
              <a:rPr lang="en-US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PPH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7898" y="1176832"/>
            <a:ext cx="167418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Safe from training risk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4611" y="2825552"/>
            <a:ext cx="167418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Effective preparation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7898" y="3905672"/>
            <a:ext cx="167418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PPH prevention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7898" y="5561856"/>
            <a:ext cx="167418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Early detection &amp; intervention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6942" y="159302"/>
            <a:ext cx="2123210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อาจารย์ที่ปรึกษาควบคุมในเวลาราชการ</a:t>
            </a:r>
            <a:endParaRPr lang="en-US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0186" y="928445"/>
            <a:ext cx="2109966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กำหนดผู้ทำหัตถการตามความยากง่าย</a:t>
            </a:r>
            <a:endParaRPr lang="en-US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1106" y="1768220"/>
            <a:ext cx="2079045" cy="369332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สอบประเมินความสามารถ</a:t>
            </a:r>
            <a:endParaRPr lang="en-US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0186" y="2574236"/>
            <a:ext cx="1458162" cy="369332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คัดกรองความเสี่ยง</a:t>
            </a:r>
            <a:endParaRPr lang="en-US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0186" y="3060069"/>
            <a:ext cx="1458162" cy="369332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เตรียมความพร้อม</a:t>
            </a:r>
            <a:endParaRPr lang="en-US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4725" y="2574236"/>
            <a:ext cx="16561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ปรับปรุงแบบประเมิน</a:t>
            </a:r>
            <a:endParaRPr lang="en-US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30186" y="3677492"/>
            <a:ext cx="1242138" cy="369332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Medication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30186" y="4256420"/>
            <a:ext cx="1242138" cy="369332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Non-medication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38630" y="4850344"/>
            <a:ext cx="1870726" cy="369332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Accurate estimation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0186" y="5358365"/>
            <a:ext cx="1821934" cy="369332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Complete exam.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79473" y="4850344"/>
            <a:ext cx="124213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ถุงรองเลือด</a:t>
            </a:r>
            <a:endParaRPr lang="en-US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0186" y="5838530"/>
            <a:ext cx="1242138" cy="369332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การรายงาน</a:t>
            </a:r>
            <a:endParaRPr lang="en-US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0186" y="6344652"/>
            <a:ext cx="2011350" cy="369332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การตัดสินใจผ่าตัด</a:t>
            </a:r>
            <a:endParaRPr lang="en-US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cxnSp>
        <p:nvCxnSpPr>
          <p:cNvPr id="23" name="Elbow Connector 22"/>
          <p:cNvCxnSpPr>
            <a:stCxn id="5" idx="1"/>
            <a:endCxn id="4" idx="3"/>
          </p:cNvCxnSpPr>
          <p:nvPr/>
        </p:nvCxnSpPr>
        <p:spPr>
          <a:xfrm rot="10800000" flipV="1">
            <a:off x="1563862" y="1361497"/>
            <a:ext cx="324036" cy="249800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1"/>
            <a:endCxn id="5" idx="3"/>
          </p:cNvCxnSpPr>
          <p:nvPr/>
        </p:nvCxnSpPr>
        <p:spPr>
          <a:xfrm rot="10800000" flipV="1">
            <a:off x="3562084" y="482468"/>
            <a:ext cx="254858" cy="87903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0" idx="1"/>
            <a:endCxn id="5" idx="3"/>
          </p:cNvCxnSpPr>
          <p:nvPr/>
        </p:nvCxnSpPr>
        <p:spPr>
          <a:xfrm rot="10800000" flipV="1">
            <a:off x="3562084" y="1251610"/>
            <a:ext cx="268102" cy="1098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1" idx="1"/>
            <a:endCxn id="5" idx="3"/>
          </p:cNvCxnSpPr>
          <p:nvPr/>
        </p:nvCxnSpPr>
        <p:spPr>
          <a:xfrm rot="10800000">
            <a:off x="3562084" y="1361498"/>
            <a:ext cx="299022" cy="59138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2" idx="1"/>
            <a:endCxn id="6" idx="3"/>
          </p:cNvCxnSpPr>
          <p:nvPr/>
        </p:nvCxnSpPr>
        <p:spPr>
          <a:xfrm rot="10800000" flipV="1">
            <a:off x="3548798" y="2758902"/>
            <a:ext cx="281389" cy="2513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3" idx="1"/>
            <a:endCxn id="6" idx="3"/>
          </p:cNvCxnSpPr>
          <p:nvPr/>
        </p:nvCxnSpPr>
        <p:spPr>
          <a:xfrm rot="10800000">
            <a:off x="3548798" y="3010219"/>
            <a:ext cx="281389" cy="23451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5" idx="1"/>
            <a:endCxn id="7" idx="3"/>
          </p:cNvCxnSpPr>
          <p:nvPr/>
        </p:nvCxnSpPr>
        <p:spPr>
          <a:xfrm rot="10800000" flipV="1">
            <a:off x="3562086" y="3862158"/>
            <a:ext cx="268102" cy="22818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6" idx="1"/>
            <a:endCxn id="7" idx="3"/>
          </p:cNvCxnSpPr>
          <p:nvPr/>
        </p:nvCxnSpPr>
        <p:spPr>
          <a:xfrm rot="10800000">
            <a:off x="3562086" y="4090338"/>
            <a:ext cx="268102" cy="35074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7" idx="1"/>
            <a:endCxn id="8" idx="3"/>
          </p:cNvCxnSpPr>
          <p:nvPr/>
        </p:nvCxnSpPr>
        <p:spPr>
          <a:xfrm rot="10800000" flipV="1">
            <a:off x="3562084" y="5035010"/>
            <a:ext cx="276546" cy="8500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8" idx="1"/>
            <a:endCxn id="8" idx="3"/>
          </p:cNvCxnSpPr>
          <p:nvPr/>
        </p:nvCxnSpPr>
        <p:spPr>
          <a:xfrm rot="10800000" flipV="1">
            <a:off x="3562084" y="5543030"/>
            <a:ext cx="268102" cy="3419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0" idx="1"/>
            <a:endCxn id="8" idx="3"/>
          </p:cNvCxnSpPr>
          <p:nvPr/>
        </p:nvCxnSpPr>
        <p:spPr>
          <a:xfrm rot="10800000">
            <a:off x="3562084" y="5885022"/>
            <a:ext cx="268102" cy="13817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1" idx="1"/>
            <a:endCxn id="8" idx="3"/>
          </p:cNvCxnSpPr>
          <p:nvPr/>
        </p:nvCxnSpPr>
        <p:spPr>
          <a:xfrm rot="10800000">
            <a:off x="3562084" y="5885022"/>
            <a:ext cx="268102" cy="64429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6" idx="1"/>
            <a:endCxn id="4" idx="3"/>
          </p:cNvCxnSpPr>
          <p:nvPr/>
        </p:nvCxnSpPr>
        <p:spPr>
          <a:xfrm rot="10800000" flipV="1">
            <a:off x="1563863" y="3010217"/>
            <a:ext cx="310749" cy="8492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7" idx="1"/>
            <a:endCxn id="4" idx="3"/>
          </p:cNvCxnSpPr>
          <p:nvPr/>
        </p:nvCxnSpPr>
        <p:spPr>
          <a:xfrm rot="10800000">
            <a:off x="1563862" y="3859508"/>
            <a:ext cx="324036" cy="2308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8" idx="1"/>
            <a:endCxn id="4" idx="3"/>
          </p:cNvCxnSpPr>
          <p:nvPr/>
        </p:nvCxnSpPr>
        <p:spPr>
          <a:xfrm rot="10800000">
            <a:off x="1563862" y="3859508"/>
            <a:ext cx="324036" cy="202551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1"/>
            <a:endCxn id="12" idx="3"/>
          </p:cNvCxnSpPr>
          <p:nvPr/>
        </p:nvCxnSpPr>
        <p:spPr>
          <a:xfrm flipH="1">
            <a:off x="5288348" y="2758902"/>
            <a:ext cx="1106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9" idx="1"/>
            <a:endCxn id="17" idx="3"/>
          </p:cNvCxnSpPr>
          <p:nvPr/>
        </p:nvCxnSpPr>
        <p:spPr>
          <a:xfrm flipH="1">
            <a:off x="5709356" y="5035010"/>
            <a:ext cx="6701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46388" y="4110316"/>
            <a:ext cx="249820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Uterine message &amp; control cord traction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46389" y="3674840"/>
            <a:ext cx="16561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Uterotonic</a:t>
            </a:r>
            <a:r>
              <a:rPr lang="en-US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drug</a:t>
            </a:r>
          </a:p>
        </p:txBody>
      </p:sp>
      <p:cxnSp>
        <p:nvCxnSpPr>
          <p:cNvPr id="59" name="Straight Connector 58"/>
          <p:cNvCxnSpPr>
            <a:stCxn id="57" idx="1"/>
            <a:endCxn id="15" idx="3"/>
          </p:cNvCxnSpPr>
          <p:nvPr/>
        </p:nvCxnSpPr>
        <p:spPr>
          <a:xfrm flipH="1">
            <a:off x="5072324" y="3859506"/>
            <a:ext cx="1274065" cy="2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6" idx="1"/>
            <a:endCxn id="16" idx="3"/>
          </p:cNvCxnSpPr>
          <p:nvPr/>
        </p:nvCxnSpPr>
        <p:spPr>
          <a:xfrm flipH="1">
            <a:off x="5072324" y="4433482"/>
            <a:ext cx="1274064" cy="7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394845" y="5343095"/>
            <a:ext cx="124213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Safety checklist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79473" y="3059980"/>
            <a:ext cx="16561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เตรียมเลือดล่วงหน้า</a:t>
            </a:r>
            <a:endParaRPr lang="en-US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cxnSp>
        <p:nvCxnSpPr>
          <p:cNvPr id="65" name="Straight Connector 64"/>
          <p:cNvCxnSpPr>
            <a:stCxn id="63" idx="1"/>
            <a:endCxn id="13" idx="3"/>
          </p:cNvCxnSpPr>
          <p:nvPr/>
        </p:nvCxnSpPr>
        <p:spPr>
          <a:xfrm flipH="1">
            <a:off x="5288348" y="3244646"/>
            <a:ext cx="1091125" cy="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flipH="1">
            <a:off x="6346389" y="6021486"/>
            <a:ext cx="276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ที่มา</a:t>
            </a:r>
            <a:r>
              <a:rPr lang="en-US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ภาควิชาสูตินรีเวชวิทยา </a:t>
            </a:r>
            <a:endParaRPr lang="th-TH" sz="1800" b="1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r>
              <a:rPr lang="th-TH" sz="18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คณะ</a:t>
            </a: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แพทยศาสตร์วชิรพยา</a:t>
            </a:r>
            <a:r>
              <a:rPr lang="th-TH" sz="18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บาล</a:t>
            </a:r>
            <a:endParaRPr lang="en-US" sz="18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1905" y="215223"/>
            <a:ext cx="3285411" cy="584775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Driver Diagram for PPH</a:t>
            </a:r>
            <a:endParaRPr lang="en-US" sz="32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4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14593" y="251958"/>
            <a:ext cx="3627917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Process Management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4225034"/>
              </p:ext>
            </p:extLst>
          </p:nvPr>
        </p:nvGraphicFramePr>
        <p:xfrm>
          <a:off x="447576" y="1460508"/>
          <a:ext cx="8517702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9350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2002566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1558636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  <a:gridCol w="3167150">
                  <a:extLst>
                    <a:ext uri="{9D8B030D-6E8A-4147-A177-3AD203B41FA5}">
                      <a16:colId xmlns="" xmlns:a16="http://schemas.microsoft.com/office/drawing/2014/main" val="2857922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Process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Process Requirement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Process Indicator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Process Design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15440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66792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83794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98152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908305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73357369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42843" y="2276872"/>
            <a:ext cx="3089189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พิจารณา </a:t>
            </a: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driver diagram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และ </a:t>
            </a: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process requirement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แล้วพิจารณาว่าจะใช้</a:t>
            </a:r>
            <a:r>
              <a:rPr lang="th-TH" sz="24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แนวคิดการออกแบบ</a:t>
            </a:r>
            <a:r>
              <a:rPr lang="th-TH" sz="24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อะไร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 เช่น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simplicity</a:t>
            </a: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, visual management, human factor engineering, human-centered design, Lean thinking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3487" y="2218784"/>
            <a:ext cx="185013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ระบุ</a:t>
            </a:r>
            <a:r>
              <a:rPr lang="th-TH" sz="24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สิ่งที่คาดหวัง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จากกระบวนการด้วย </a:t>
            </a: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key word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สั้นๆ โดยพิจารณาจาก</a:t>
            </a:r>
            <a:r>
              <a:rPr lang="th-TH" sz="2400" dirty="0" smtClean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ความต้องการของผู้รับผลงาน มาตรฐานวิชาชีพ และความเสี่ยง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ที่อาจทำให้ไม่บรรลุเป้าหมาย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5481" y="2218784"/>
            <a:ext cx="1541446" cy="30839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ระบุ</a:t>
            </a:r>
            <a:r>
              <a:rPr lang="th-TH" sz="24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ตัวชี้วัด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ที่สัมพันธ์กับ </a:t>
            </a: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process requirement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และเป็นประโยชน์ในการทำให้มั่นใจในคุณภาพของกระบวนการนั้น</a:t>
            </a:r>
          </a:p>
        </p:txBody>
      </p:sp>
    </p:spTree>
    <p:extLst>
      <p:ext uri="{BB962C8B-B14F-4D97-AF65-F5344CB8AC3E}">
        <p14:creationId xmlns:p14="http://schemas.microsoft.com/office/powerpoint/2010/main" xmlns="" val="19177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480720" cy="646331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Clinical Tracer / Clinical Quality Summary</a:t>
            </a:r>
            <a:endParaRPr lang="en-US" sz="3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11560" y="1397000"/>
          <a:ext cx="7848873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753679623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207057646"/>
                    </a:ext>
                  </a:extLst>
                </a:gridCol>
                <a:gridCol w="3240361">
                  <a:extLst>
                    <a:ext uri="{9D8B030D-6E8A-4147-A177-3AD203B41FA5}">
                      <a16:colId xmlns="" xmlns:a16="http://schemas.microsoft.com/office/drawing/2014/main" val="1077981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การไปดูที่หน้างาน</a:t>
                      </a:r>
                      <a:endParaRPr lang="en-US" sz="24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การวิเคราะห์และเขียนสรุป</a:t>
                      </a:r>
                      <a:endParaRPr lang="en-US" sz="24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9286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เป้าหมาย</a:t>
                      </a:r>
                      <a:endParaRPr lang="en-US" sz="24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เพื่อเห็นของจริง</a:t>
                      </a:r>
                      <a:endParaRPr lang="en-US" sz="24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เพื่อสรุปบทเรียนและสื่อสาร</a:t>
                      </a:r>
                      <a:endParaRPr lang="en-US" sz="24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1953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จุดเน้น</a:t>
                      </a:r>
                      <a:endParaRPr lang="en-US" sz="24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รับรู้การปฏิบัติที่ดีและปัญหา</a:t>
                      </a:r>
                      <a:endParaRPr lang="en-US" sz="24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วิเคราะห์จุดแข็งจุดอ่อนของระบบ</a:t>
                      </a:r>
                      <a:endParaRPr lang="en-US" sz="24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0676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ครอบคลุม</a:t>
                      </a:r>
                      <a:endParaRPr lang="en-US" sz="24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เป็นรายกรณี สิ่งที่ตามรอยได้</a:t>
                      </a:r>
                      <a:endParaRPr lang="en-US" sz="24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ทั้งหมดเท่าที่เป็นไปได้ จากข้อมูลที่เก็บรวบรวมไว้</a:t>
                      </a:r>
                      <a:endParaRPr lang="en-US" sz="24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0635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หัวใจ</a:t>
                      </a:r>
                      <a:endParaRPr lang="en-US" sz="24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สิ่งที่พบจากหน้างาน</a:t>
                      </a:r>
                      <a:endParaRPr lang="en-US" sz="24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การวิเคราะห์</a:t>
                      </a:r>
                      <a:endParaRPr lang="en-US" sz="24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932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จุดเน้น</a:t>
                      </a:r>
                      <a:endParaRPr lang="en-US" sz="24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การปฏิบัติจริง การรับมือกับสถานการณ์ต่างๆ</a:t>
                      </a:r>
                      <a:r>
                        <a:rPr lang="th-TH" sz="2400" baseline="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การต่อเชื่อมระหว่างขั้นตอน/ระบบต่างๆ</a:t>
                      </a:r>
                      <a:endParaRPr lang="en-US" sz="24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Performance</a:t>
                      </a:r>
                      <a:r>
                        <a:rPr lang="en-US" sz="2400" baseline="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</a:t>
                      </a:r>
                      <a:r>
                        <a:rPr lang="th-TH" sz="2400" baseline="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ในภาพรวม</a:t>
                      </a:r>
                      <a:endParaRPr lang="en-US" sz="24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7148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การตอบสนอง</a:t>
                      </a:r>
                      <a:endParaRPr lang="en-US" sz="24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แก้ปัญหาทันที</a:t>
                      </a:r>
                      <a:endParaRPr lang="en-US" sz="24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CQI</a:t>
                      </a:r>
                      <a:r>
                        <a:rPr lang="en-US" sz="2400" baseline="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project</a:t>
                      </a:r>
                      <a:endParaRPr lang="en-US" sz="24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3118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673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42844" y="1000108"/>
          <a:ext cx="8750332" cy="521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583"/>
                <a:gridCol w="2187583"/>
                <a:gridCol w="2187583"/>
                <a:gridCol w="2187583"/>
              </a:tblGrid>
              <a:tr h="5692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PURPOSE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Primary diagram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Secondary diagram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Change idea /intervention</a:t>
                      </a:r>
                      <a:endParaRPr lang="th-TH" sz="1600" dirty="0"/>
                    </a:p>
                  </a:txBody>
                  <a:tcPr/>
                </a:tc>
              </a:tr>
              <a:tr h="22470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Hba1c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th-TH" sz="1600" baseline="0" dirty="0" smtClean="0"/>
                        <a:t>ลดลง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Patient</a:t>
                      </a:r>
                      <a:r>
                        <a:rPr lang="en-US" sz="1600" baseline="0" dirty="0" smtClean="0"/>
                        <a:t> &amp; Family Participation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Basal Bolus regimen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Self regulator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Sharing &amp;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Expert </a:t>
                      </a:r>
                      <a:r>
                        <a:rPr lang="en-US" sz="1600" dirty="0" err="1" smtClean="0"/>
                        <a:t>Counseller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r>
                        <a:rPr lang="en-US" sz="1600" dirty="0" smtClean="0"/>
                        <a:t>Admit New case </a:t>
                      </a:r>
                    </a:p>
                    <a:p>
                      <a:r>
                        <a:rPr lang="en-US" sz="1600" dirty="0" smtClean="0"/>
                        <a:t>Train insulin Use </a:t>
                      </a:r>
                      <a:r>
                        <a:rPr lang="th-TH" sz="1600" dirty="0" smtClean="0"/>
                        <a:t>,</a:t>
                      </a:r>
                      <a:r>
                        <a:rPr lang="th-TH" sz="1600" baseline="0" dirty="0" smtClean="0"/>
                        <a:t> </a:t>
                      </a:r>
                      <a:r>
                        <a:rPr lang="en-US" sz="1600" baseline="0" dirty="0" err="1" smtClean="0"/>
                        <a:t>Carb</a:t>
                      </a:r>
                      <a:r>
                        <a:rPr lang="en-US" sz="1600" baseline="0" dirty="0" smtClean="0"/>
                        <a:t> counting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Monitor BS Q 3 M </a:t>
                      </a:r>
                    </a:p>
                    <a:p>
                      <a:r>
                        <a:rPr lang="en-US" sz="1600" dirty="0" smtClean="0"/>
                        <a:t>Education </a:t>
                      </a:r>
                    </a:p>
                    <a:p>
                      <a:r>
                        <a:rPr lang="en-US" sz="1600" dirty="0" smtClean="0"/>
                        <a:t>DSME</a:t>
                      </a:r>
                      <a:r>
                        <a:rPr lang="en-US" sz="1600" baseline="0" dirty="0" smtClean="0"/>
                        <a:t> 5 module </a:t>
                      </a:r>
                    </a:p>
                    <a:p>
                      <a:r>
                        <a:rPr lang="en-US" sz="1600" baseline="0" dirty="0" smtClean="0"/>
                        <a:t>Self help group </a:t>
                      </a:r>
                    </a:p>
                    <a:p>
                      <a:r>
                        <a:rPr lang="en-US" sz="1600" baseline="0" dirty="0" smtClean="0"/>
                        <a:t>Diabetic camping </a:t>
                      </a:r>
                    </a:p>
                  </a:txBody>
                  <a:tcPr/>
                </a:tc>
              </a:tr>
              <a:tr h="569254">
                <a:tc>
                  <a:txBody>
                    <a:bodyPr/>
                    <a:lstStyle/>
                    <a:p>
                      <a:endParaRPr lang="th-TH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Facillitate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Supply EQ , Strip</a:t>
                      </a:r>
                    </a:p>
                    <a:p>
                      <a:r>
                        <a:rPr lang="en-US" sz="1600" dirty="0" err="1" smtClean="0"/>
                        <a:t>Promt</a:t>
                      </a:r>
                      <a:r>
                        <a:rPr lang="en-US" sz="1600" dirty="0" smtClean="0"/>
                        <a:t> consultation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ประสานเครือข่าย</a:t>
                      </a:r>
                      <a:r>
                        <a:rPr lang="th-TH" sz="1600" baseline="0" dirty="0" smtClean="0"/>
                        <a:t> ให้ทุน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Line consult</a:t>
                      </a:r>
                      <a:r>
                        <a:rPr lang="en-US" sz="1600" baseline="0" dirty="0" smtClean="0"/>
                        <a:t> </a:t>
                      </a:r>
                      <a:endParaRPr lang="th-TH" sz="1600" dirty="0"/>
                    </a:p>
                  </a:txBody>
                  <a:tcPr/>
                </a:tc>
              </a:tr>
              <a:tr h="569254">
                <a:tc>
                  <a:txBody>
                    <a:bodyPr/>
                    <a:lstStyle/>
                    <a:p>
                      <a:endParaRPr lang="th-TH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Collaborate network 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PCU</a:t>
                      </a:r>
                    </a:p>
                    <a:p>
                      <a:r>
                        <a:rPr lang="en-US" sz="1600" dirty="0" smtClean="0"/>
                        <a:t>HHC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COC </a:t>
                      </a:r>
                      <a:r>
                        <a:rPr lang="en-US" sz="1600" dirty="0" err="1" smtClean="0"/>
                        <a:t>Uncontrol</a:t>
                      </a:r>
                      <a:r>
                        <a:rPr lang="en-US" sz="1600" baseline="0" dirty="0" smtClean="0"/>
                        <a:t> patient </a:t>
                      </a:r>
                      <a:endParaRPr lang="th-TH" sz="1600" dirty="0"/>
                    </a:p>
                  </a:txBody>
                  <a:tcPr/>
                </a:tc>
              </a:tr>
              <a:tr h="808939">
                <a:tc>
                  <a:txBody>
                    <a:bodyPr/>
                    <a:lstStyle/>
                    <a:p>
                      <a:endParaRPr lang="th-TH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Review : Quality</a:t>
                      </a:r>
                      <a:r>
                        <a:rPr lang="en-US" sz="1600" baseline="0" dirty="0" smtClean="0"/>
                        <a:t> improvement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Compliance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Poor control</a:t>
                      </a:r>
                    </a:p>
                    <a:p>
                      <a:r>
                        <a:rPr lang="en-US" sz="1600" baseline="0" dirty="0" smtClean="0"/>
                        <a:t>Nutrition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/>
                    </a:p>
                  </a:txBody>
                  <a:tcPr/>
                </a:tc>
              </a:tr>
              <a:tr h="364522">
                <a:tc>
                  <a:txBody>
                    <a:bodyPr/>
                    <a:lstStyle/>
                    <a:p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43240" y="571480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olidFill>
                  <a:srgbClr val="FF0000"/>
                </a:solidFill>
              </a:rPr>
              <a:t>แก้เป็น </a:t>
            </a:r>
            <a:r>
              <a:rPr lang="en-US" sz="1600" dirty="0" smtClean="0">
                <a:solidFill>
                  <a:srgbClr val="FF0000"/>
                </a:solidFill>
              </a:rPr>
              <a:t>Tree diagram </a:t>
            </a:r>
            <a:endParaRPr lang="th-TH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4176792"/>
              </p:ext>
            </p:extLst>
          </p:nvPr>
        </p:nvGraphicFramePr>
        <p:xfrm>
          <a:off x="423948" y="1527010"/>
          <a:ext cx="8517331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988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1157294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887049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  <a:gridCol w="1004830">
                  <a:extLst>
                    <a:ext uri="{9D8B030D-6E8A-4147-A177-3AD203B41FA5}">
                      <a16:colId xmlns="" xmlns:a16="http://schemas.microsoft.com/office/drawing/2014/main" val="1962697308"/>
                    </a:ext>
                  </a:extLst>
                </a:gridCol>
                <a:gridCol w="828136">
                  <a:extLst>
                    <a:ext uri="{9D8B030D-6E8A-4147-A177-3AD203B41FA5}">
                      <a16:colId xmlns="" xmlns:a16="http://schemas.microsoft.com/office/drawing/2014/main" val="2857922286"/>
                    </a:ext>
                  </a:extLst>
                </a:gridCol>
                <a:gridCol w="826874">
                  <a:extLst>
                    <a:ext uri="{9D8B030D-6E8A-4147-A177-3AD203B41FA5}">
                      <a16:colId xmlns="" xmlns:a16="http://schemas.microsoft.com/office/drawing/2014/main" val="3280774231"/>
                    </a:ext>
                  </a:extLst>
                </a:gridCol>
                <a:gridCol w="893684">
                  <a:extLst>
                    <a:ext uri="{9D8B030D-6E8A-4147-A177-3AD203B41FA5}">
                      <a16:colId xmlns="" xmlns:a16="http://schemas.microsoft.com/office/drawing/2014/main" val="1846646778"/>
                    </a:ext>
                  </a:extLst>
                </a:gridCol>
                <a:gridCol w="957738">
                  <a:extLst>
                    <a:ext uri="{9D8B030D-6E8A-4147-A177-3AD203B41FA5}">
                      <a16:colId xmlns="" xmlns:a16="http://schemas.microsoft.com/office/drawing/2014/main" val="973223740"/>
                    </a:ext>
                  </a:extLst>
                </a:gridCol>
                <a:gridCol w="957738">
                  <a:extLst>
                    <a:ext uri="{9D8B030D-6E8A-4147-A177-3AD203B41FA5}">
                      <a16:colId xmlns="" xmlns:a16="http://schemas.microsoft.com/office/drawing/2014/main" val="845106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Access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Continuity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Appropriate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Efficient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Safe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People-centered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Health promotion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DM</a:t>
                      </a:r>
                      <a:r>
                        <a:rPr lang="en-US" sz="2400" baseline="0" dirty="0" smtClean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 </a:t>
                      </a: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อัตราความรอบคลุมของการ </a:t>
                      </a: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Admit</a:t>
                      </a:r>
                      <a:r>
                        <a:rPr lang="en-US" sz="16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 new case </a:t>
                      </a:r>
                      <a:endParaRPr lang="th-TH" sz="1600" dirty="0" smtClean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การใช้ยา</a:t>
                      </a:r>
                      <a:r>
                        <a:rPr lang="th-TH" sz="18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ถูกต้อง</a:t>
                      </a:r>
                      <a:endParaRPr lang="en-US" sz="1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HbA1C </a:t>
                      </a:r>
                      <a:endParaRPr lang="en-US" sz="1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Hypoglycemia rate</a:t>
                      </a: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Quality</a:t>
                      </a:r>
                      <a:r>
                        <a:rPr lang="en-US" sz="16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 of life </a:t>
                      </a:r>
                      <a:endParaRPr lang="th-TH" sz="1600" baseline="0" dirty="0" smtClean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err="1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Carb</a:t>
                      </a:r>
                      <a:r>
                        <a:rPr lang="en-US" sz="16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. counting</a:t>
                      </a: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15440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66792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83794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98152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90830595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03752" y="344850"/>
            <a:ext cx="5977919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ตัวชี้วัดของ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CLT/PCT</a:t>
            </a:r>
            <a:r>
              <a:rPr lang="th-TH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ตามมิติคุณภาพ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808" y="5186151"/>
            <a:ext cx="886011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การนำเสนอตัวชี้วัดการดูแลผู้ป่วย ควรพิจารณาตามกลุ่มโรคสำคัญของ 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CLT/PCT</a:t>
            </a:r>
          </a:p>
          <a:p>
            <a:pPr algn="ctr"/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และวิเคราะห์ว่ามีการวัดผลในมิติคุณภาพที่สำคัญของโรคนั้นครบถ้วนหรือไม่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07949" y="0"/>
          <a:ext cx="9036051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970"/>
                <a:gridCol w="2428892"/>
                <a:gridCol w="2564664"/>
                <a:gridCol w="23645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purpose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Primary</a:t>
                      </a:r>
                      <a:r>
                        <a:rPr lang="en-US" sz="1600" baseline="0" dirty="0" smtClean="0"/>
                        <a:t> D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Secondary D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Change idea /intervention</a:t>
                      </a:r>
                      <a:endParaRPr lang="th-TH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ลดตาย</a:t>
                      </a:r>
                      <a:r>
                        <a:rPr lang="th-TH" sz="1600" baseline="0" dirty="0" smtClean="0"/>
                        <a:t> ภาวะแทรกซ้อน </a:t>
                      </a:r>
                    </a:p>
                    <a:p>
                      <a:r>
                        <a:rPr lang="en-US" sz="1600" baseline="0" dirty="0" smtClean="0"/>
                        <a:t>sepsis</a:t>
                      </a:r>
                      <a:endParaRPr lang="th-TH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Education &amp;</a:t>
                      </a:r>
                      <a:r>
                        <a:rPr lang="en-US" sz="1600" baseline="0" dirty="0" smtClean="0"/>
                        <a:t> Awareness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Staff</a:t>
                      </a:r>
                    </a:p>
                    <a:p>
                      <a:r>
                        <a:rPr lang="en-US" sz="1600" dirty="0" smtClean="0"/>
                        <a:t>Patient</a:t>
                      </a:r>
                      <a:r>
                        <a:rPr lang="en-US" sz="1600" baseline="0" dirty="0" smtClean="0"/>
                        <a:t> &amp; Family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Cover Pre-hospital , </a:t>
                      </a:r>
                    </a:p>
                    <a:p>
                      <a:r>
                        <a:rPr lang="en-US" sz="1600" dirty="0" smtClean="0"/>
                        <a:t>In hospital  PCU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th-TH" sz="1600" baseline="0" dirty="0" smtClean="0"/>
                        <a:t>รพ.สต.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Community Education</a:t>
                      </a:r>
                      <a:endParaRPr lang="th-TH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Collaboration network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Refer in : </a:t>
                      </a:r>
                      <a:r>
                        <a:rPr lang="th-TH" sz="1600" dirty="0" err="1" smtClean="0"/>
                        <a:t>รพช</a:t>
                      </a:r>
                      <a:r>
                        <a:rPr lang="th-TH" sz="1600" dirty="0" smtClean="0"/>
                        <a:t>,</a:t>
                      </a:r>
                      <a:r>
                        <a:rPr lang="th-TH" sz="1600" baseline="0" dirty="0" smtClean="0"/>
                        <a:t> เครือข่าย</a:t>
                      </a:r>
                    </a:p>
                    <a:p>
                      <a:r>
                        <a:rPr lang="en-US" sz="1600" baseline="0" dirty="0" err="1" smtClean="0"/>
                        <a:t>Pcu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COC 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Supervision </a:t>
                      </a:r>
                      <a:r>
                        <a:rPr lang="th-TH" sz="1600" dirty="0" err="1" smtClean="0"/>
                        <a:t>รพช.</a:t>
                      </a:r>
                      <a:r>
                        <a:rPr lang="th-TH" sz="1600" dirty="0" smtClean="0"/>
                        <a:t>ลูกข่าย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Lean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Consultation : Med.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600" u="none" dirty="0" smtClean="0">
                          <a:solidFill>
                            <a:srgbClr val="FF0000"/>
                          </a:solidFill>
                        </a:rPr>
                        <a:t>Online</a:t>
                      </a:r>
                      <a:r>
                        <a:rPr lang="en-US" sz="1600" u="none" baseline="0" dirty="0" smtClean="0">
                          <a:solidFill>
                            <a:srgbClr val="FF0000"/>
                          </a:solidFill>
                        </a:rPr>
                        <a:t> consult Man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One Health Team </a:t>
                      </a:r>
                      <a:r>
                        <a:rPr lang="th-TH" sz="1600" baseline="0" dirty="0" smtClean="0">
                          <a:solidFill>
                            <a:srgbClr val="FF0000"/>
                          </a:solidFill>
                        </a:rPr>
                        <a:t>(ชุมชน)  </a:t>
                      </a:r>
                      <a:endParaRPr lang="th-TH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th-TH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Early Detect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Triage : Appropriate</a:t>
                      </a:r>
                    </a:p>
                    <a:p>
                      <a:r>
                        <a:rPr lang="en-US" sz="1600" dirty="0" smtClean="0"/>
                        <a:t>LAB : Available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Redesign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Fast track : Super fast</a:t>
                      </a:r>
                      <a:endParaRPr lang="th-TH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Sepsis Bundle 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Medication</a:t>
                      </a:r>
                    </a:p>
                    <a:p>
                      <a:r>
                        <a:rPr lang="en-US" sz="1600" dirty="0" err="1" smtClean="0"/>
                        <a:t>Resus</a:t>
                      </a:r>
                      <a:r>
                        <a:rPr lang="en-US" sz="1600" baseline="0" dirty="0" smtClean="0"/>
                        <a:t> Golden period</a:t>
                      </a:r>
                      <a:endParaRPr lang="en-US" sz="1600" baseline="0" dirty="0"/>
                    </a:p>
                    <a:p>
                      <a:r>
                        <a:rPr lang="en-US" sz="1600" baseline="0" dirty="0" smtClean="0"/>
                        <a:t>Early warning sign &amp; RRT </a:t>
                      </a:r>
                      <a:endParaRPr lang="th-TH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DUE  : Appropriate ATB</a:t>
                      </a:r>
                    </a:p>
                    <a:p>
                      <a:r>
                        <a:rPr lang="en-US" sz="1600" dirty="0" smtClean="0"/>
                        <a:t>IT</a:t>
                      </a:r>
                      <a:r>
                        <a:rPr lang="en-US" sz="1600" baseline="0" dirty="0" smtClean="0"/>
                        <a:t> Alert Medical Record</a:t>
                      </a:r>
                    </a:p>
                    <a:p>
                      <a:r>
                        <a:rPr lang="en-US" sz="1600" baseline="0" dirty="0" smtClean="0"/>
                        <a:t>On the job </a:t>
                      </a:r>
                      <a:r>
                        <a:rPr lang="en-US" sz="1600" baseline="0" dirty="0" err="1" smtClean="0"/>
                        <a:t>Trainning</a:t>
                      </a:r>
                      <a:r>
                        <a:rPr lang="en-US" sz="1600" baseline="0" dirty="0" smtClean="0"/>
                        <a:t> [Supervision Nurse , MM Conference Weekly] </a:t>
                      </a:r>
                      <a:endParaRPr lang="th-TH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Effective</a:t>
                      </a:r>
                      <a:r>
                        <a:rPr lang="en-US" sz="1600" baseline="0" dirty="0" smtClean="0"/>
                        <a:t> Team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Doctor</a:t>
                      </a:r>
                    </a:p>
                    <a:p>
                      <a:r>
                        <a:rPr lang="en-US" sz="1600" dirty="0" smtClean="0"/>
                        <a:t>Pharmacist</a:t>
                      </a:r>
                    </a:p>
                    <a:p>
                      <a:r>
                        <a:rPr lang="en-US" sz="1600" dirty="0" smtClean="0"/>
                        <a:t>Special</a:t>
                      </a:r>
                      <a:r>
                        <a:rPr lang="en-US" sz="1600" baseline="0" dirty="0" smtClean="0"/>
                        <a:t> Nurse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Sepsis</a:t>
                      </a:r>
                      <a:r>
                        <a:rPr lang="en-US" sz="1600" baseline="0" dirty="0" smtClean="0"/>
                        <a:t>  team </a:t>
                      </a:r>
                    </a:p>
                    <a:p>
                      <a:r>
                        <a:rPr lang="en-US" sz="1600" baseline="0" dirty="0" smtClean="0"/>
                        <a:t>Multidisciplinary Team : Complex patient </a:t>
                      </a:r>
                    </a:p>
                    <a:p>
                      <a:endParaRPr lang="th-TH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00166" y="207167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แก้เป็น </a:t>
            </a:r>
            <a:r>
              <a:rPr lang="en-US" dirty="0" smtClean="0">
                <a:solidFill>
                  <a:srgbClr val="FF0000"/>
                </a:solidFill>
              </a:rPr>
              <a:t>Tree diagram 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1680" y="282979"/>
            <a:ext cx="3627917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Process Management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3373746"/>
              </p:ext>
            </p:extLst>
          </p:nvPr>
        </p:nvGraphicFramePr>
        <p:xfrm>
          <a:off x="436101" y="1246526"/>
          <a:ext cx="8517702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9350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2002566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1558636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  <a:gridCol w="3167150">
                  <a:extLst>
                    <a:ext uri="{9D8B030D-6E8A-4147-A177-3AD203B41FA5}">
                      <a16:colId xmlns="" xmlns:a16="http://schemas.microsoft.com/office/drawing/2014/main" val="2857922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Process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Process Requirement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Process Indicator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Process Design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Access</a:t>
                      </a:r>
                      <a:r>
                        <a:rPr lang="en-US" sz="20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 &amp; Entry</a:t>
                      </a: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รวดเร็ว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ดูแลเบื้องต้น</a:t>
                      </a:r>
                      <a:r>
                        <a:rPr lang="th-TH" sz="20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 ถูกต้อง เหมาะสม</a:t>
                      </a: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Reduce Access</a:t>
                      </a:r>
                      <a:r>
                        <a:rPr lang="en-US" sz="20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 with Septic shock rate </a:t>
                      </a:r>
                      <a:r>
                        <a:rPr lang="th-TH" sz="20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 </a:t>
                      </a: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Diagnosis</a:t>
                      </a: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ถูกต้อง</a:t>
                      </a: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Missed</a:t>
                      </a:r>
                      <a:r>
                        <a:rPr lang="en-US" sz="2000" baseline="0" dirty="0" smtClean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 / Delayed  diagnosis rate </a:t>
                      </a:r>
                      <a:r>
                        <a:rPr lang="en-US" sz="20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15440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Care</a:t>
                      </a: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ถูกต้อง</a:t>
                      </a:r>
                      <a:r>
                        <a:rPr lang="th-TH" sz="20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 รวดเร็ว ปลอดภัย ลดภาวะแทรกซ้อน</a:t>
                      </a: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Timeliness</a:t>
                      </a:r>
                      <a:r>
                        <a:rPr lang="en-US" sz="20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 ATB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Proper ATB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Compliance Sepsis Bundle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Delayed consult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Septic shock rate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Organ failure rate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66792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83794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98152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908305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73357369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4614" y="2060848"/>
            <a:ext cx="3089189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พิจารณา </a:t>
            </a: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driver diagram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และ </a:t>
            </a: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process requirement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แล้วพิจารณาว่าจะใช้</a:t>
            </a:r>
            <a:r>
              <a:rPr lang="th-TH" sz="24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แนวคิดการออกแบบ</a:t>
            </a:r>
            <a:r>
              <a:rPr lang="th-TH" sz="24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อะไร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 เช่น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simplicity</a:t>
            </a: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, visual management, human factor engineering, human-centered design, Lean thinking</a:t>
            </a:r>
          </a:p>
        </p:txBody>
      </p:sp>
    </p:spTree>
    <p:extLst>
      <p:ext uri="{BB962C8B-B14F-4D97-AF65-F5344CB8AC3E}">
        <p14:creationId xmlns="" xmlns:p14="http://schemas.microsoft.com/office/powerpoint/2010/main" val="37197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7629582"/>
              </p:ext>
            </p:extLst>
          </p:nvPr>
        </p:nvGraphicFramePr>
        <p:xfrm>
          <a:off x="107503" y="1527010"/>
          <a:ext cx="8833776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49">
                  <a:extLst>
                    <a:ext uri="{9D8B030D-6E8A-4147-A177-3AD203B41FA5}">
                      <a16:colId xmlns:a16="http://schemas.microsoft.com/office/drawing/2014/main" xmlns="" val="143461931"/>
                    </a:ext>
                  </a:extLst>
                </a:gridCol>
                <a:gridCol w="1045566">
                  <a:extLst>
                    <a:ext uri="{9D8B030D-6E8A-4147-A177-3AD203B41FA5}">
                      <a16:colId xmlns:a16="http://schemas.microsoft.com/office/drawing/2014/main" xmlns="" val="902711006"/>
                    </a:ext>
                  </a:extLst>
                </a:gridCol>
                <a:gridCol w="1194933">
                  <a:extLst>
                    <a:ext uri="{9D8B030D-6E8A-4147-A177-3AD203B41FA5}">
                      <a16:colId xmlns:a16="http://schemas.microsoft.com/office/drawing/2014/main" xmlns="" val="307701924"/>
                    </a:ext>
                  </a:extLst>
                </a:gridCol>
                <a:gridCol w="1171200">
                  <a:extLst>
                    <a:ext uri="{9D8B030D-6E8A-4147-A177-3AD203B41FA5}">
                      <a16:colId xmlns:a16="http://schemas.microsoft.com/office/drawing/2014/main" xmlns="" val="1962697308"/>
                    </a:ext>
                  </a:extLst>
                </a:gridCol>
                <a:gridCol w="919933">
                  <a:extLst>
                    <a:ext uri="{9D8B030D-6E8A-4147-A177-3AD203B41FA5}">
                      <a16:colId xmlns:a16="http://schemas.microsoft.com/office/drawing/2014/main" xmlns="" val="2857922286"/>
                    </a:ext>
                  </a:extLst>
                </a:gridCol>
                <a:gridCol w="769576">
                  <a:extLst>
                    <a:ext uri="{9D8B030D-6E8A-4147-A177-3AD203B41FA5}">
                      <a16:colId xmlns:a16="http://schemas.microsoft.com/office/drawing/2014/main" xmlns="" val="3280774231"/>
                    </a:ext>
                  </a:extLst>
                </a:gridCol>
                <a:gridCol w="953877">
                  <a:extLst>
                    <a:ext uri="{9D8B030D-6E8A-4147-A177-3AD203B41FA5}">
                      <a16:colId xmlns:a16="http://schemas.microsoft.com/office/drawing/2014/main" xmlns="" val="1846646778"/>
                    </a:ext>
                  </a:extLst>
                </a:gridCol>
                <a:gridCol w="993321">
                  <a:extLst>
                    <a:ext uri="{9D8B030D-6E8A-4147-A177-3AD203B41FA5}">
                      <a16:colId xmlns:a16="http://schemas.microsoft.com/office/drawing/2014/main" xmlns="" val="973223740"/>
                    </a:ext>
                  </a:extLst>
                </a:gridCol>
                <a:gridCol w="993321">
                  <a:extLst>
                    <a:ext uri="{9D8B030D-6E8A-4147-A177-3AD203B41FA5}">
                      <a16:colId xmlns:a16="http://schemas.microsoft.com/office/drawing/2014/main" xmlns="" val="845106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Access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Timliness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Appropriate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Efficient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Safe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People-centered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Continuity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Sepsis</a:t>
                      </a: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อัตราการเข้าถึงด้วยภาวะ</a:t>
                      </a:r>
                      <a:r>
                        <a:rPr lang="th-TH" sz="16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Septic shock</a:t>
                      </a: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Timeliness ATB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Missed /Delayed diagnosis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Proper</a:t>
                      </a:r>
                      <a:r>
                        <a:rPr lang="en-US" sz="16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 ATB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Compliance Sepsis Bundle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Septic</a:t>
                      </a:r>
                      <a:r>
                        <a:rPr lang="en-US" sz="16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 shock rate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Organ failure rate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Stroke</a:t>
                      </a: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Onset to drug</a:t>
                      </a: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Missed /Delayed diagnosis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Complication rate</a:t>
                      </a: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Control BP  / RISK FACTOR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BARTHEL INDEX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Complication rate post D/C</a:t>
                      </a: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15440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Teenage </a:t>
                      </a:r>
                      <a:r>
                        <a:rPr lang="en-US" sz="1600" dirty="0" err="1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preg</a:t>
                      </a: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Preterm  rate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Complication rate </a:t>
                      </a: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AN</a:t>
                      </a:r>
                      <a:r>
                        <a:rPr lang="en-US" sz="16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C : BW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Nutrition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Breast feeding </a:t>
                      </a: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66792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83794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98152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90830595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363129"/>
            <a:ext cx="59779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ตัวชี้วัดของ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CLT/PCT</a:t>
            </a:r>
            <a:r>
              <a:rPr lang="th-TH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ตามมิติคุณภาพ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881" y="5903893"/>
            <a:ext cx="886011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การนำเสนอตัวชี้วัดการดูแลผู้ป่วย ควรพิจารณาตามกลุ่มโรคสำคัญของ 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CLT/PCT</a:t>
            </a:r>
          </a:p>
          <a:p>
            <a:pPr algn="ctr"/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และวิเคราะห์ว่ามีการวัดผลในมิติคุณภาพที่สำคัญของโรคนั้นครบถ้วนหรือไม่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93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14593" y="251958"/>
            <a:ext cx="3627917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Process Management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4225034"/>
              </p:ext>
            </p:extLst>
          </p:nvPr>
        </p:nvGraphicFramePr>
        <p:xfrm>
          <a:off x="447576" y="1460508"/>
          <a:ext cx="8517702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9350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2002566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1558636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  <a:gridCol w="3167150">
                  <a:extLst>
                    <a:ext uri="{9D8B030D-6E8A-4147-A177-3AD203B41FA5}">
                      <a16:colId xmlns="" xmlns:a16="http://schemas.microsoft.com/office/drawing/2014/main" val="2857922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Process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Process Requirement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Process Indicator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Process Design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15440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66792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83794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98152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908305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73357369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7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366256"/>
            <a:ext cx="7678823" cy="805219"/>
          </a:xfrm>
          <a:solidFill>
            <a:srgbClr val="0033CC"/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&amp; Interventions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78" y="1563625"/>
            <a:ext cx="6854480" cy="3747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5304438" y="5518159"/>
            <a:ext cx="295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ที่มา</a:t>
            </a:r>
            <a:r>
              <a:rPr lang="en-US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r>
              <a:rPr lang="th-TH" sz="18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งาน </a:t>
            </a:r>
            <a:r>
              <a:rPr lang="en-US" sz="18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IC </a:t>
            </a:r>
            <a:r>
              <a:rPr lang="th-TH" sz="18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คณะแพทยศาสตร์ รพ.รามาธิบดี</a:t>
            </a:r>
            <a:endParaRPr lang="en-US" sz="18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2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err="1"/>
              <a:t>พันธ</a:t>
            </a:r>
            <a:r>
              <a:rPr lang="th-TH" dirty="0"/>
              <a:t>กิจ/ความมุ่งหมาย:  </a:t>
            </a:r>
          </a:p>
          <a:p>
            <a:r>
              <a:rPr lang="th-TH" dirty="0"/>
              <a:t>ขอบเขตบริการ:  </a:t>
            </a:r>
          </a:p>
          <a:p>
            <a:r>
              <a:rPr lang="th-TH" dirty="0"/>
              <a:t>ผู้รับ</a:t>
            </a:r>
            <a:r>
              <a:rPr lang="th-TH" dirty="0" smtClean="0"/>
              <a:t>บริการสำคัญ</a:t>
            </a:r>
            <a:r>
              <a:rPr lang="th-TH" dirty="0"/>
              <a:t>และความต้องการ: </a:t>
            </a:r>
          </a:p>
          <a:p>
            <a:r>
              <a:rPr lang="th-TH" dirty="0" smtClean="0"/>
              <a:t>จุดเน้น</a:t>
            </a:r>
            <a:r>
              <a:rPr lang="th-TH" dirty="0"/>
              <a:t>ของการจัดบริการและการ</a:t>
            </a:r>
            <a:r>
              <a:rPr lang="th-TH" dirty="0" smtClean="0"/>
              <a:t>พัฒนา</a:t>
            </a:r>
            <a:r>
              <a:rPr lang="th-TH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xmlns="" val="10229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332656"/>
            <a:ext cx="6952545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การพัฒนาคุณภาพ การวิจัย นวตกรรม อื่นๆ	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1204830"/>
              </p:ext>
            </p:extLst>
          </p:nvPr>
        </p:nvGraphicFramePr>
        <p:xfrm>
          <a:off x="360295" y="1543643"/>
          <a:ext cx="8517702" cy="2865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9350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2002566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2443942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  <a:gridCol w="2281844">
                  <a:extLst>
                    <a:ext uri="{9D8B030D-6E8A-4147-A177-3AD203B41FA5}">
                      <a16:colId xmlns="" xmlns:a16="http://schemas.microsoft.com/office/drawing/2014/main" val="2857922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เรื่อง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เป้าหมาย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การปรับปรุงที่เกิดขึ้น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ผลลัพธ์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15440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66792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83794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98152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90830595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9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214959"/>
            <a:ext cx="6792244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แผนการพัฒนาคุณภาพ การวิจัย นวตกรรม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0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9017679"/>
              </p:ext>
            </p:extLst>
          </p:nvPr>
        </p:nvGraphicFramePr>
        <p:xfrm>
          <a:off x="1277816" y="1268761"/>
          <a:ext cx="7237534" cy="3766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358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1028804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1123407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  <a:gridCol w="1064279">
                  <a:extLst>
                    <a:ext uri="{9D8B030D-6E8A-4147-A177-3AD203B41FA5}">
                      <a16:colId xmlns="" xmlns:a16="http://schemas.microsoft.com/office/drawing/2014/main" val="2857922286"/>
                    </a:ext>
                  </a:extLst>
                </a:gridCol>
                <a:gridCol w="1191243">
                  <a:extLst>
                    <a:ext uri="{9D8B030D-6E8A-4147-A177-3AD203B41FA5}">
                      <a16:colId xmlns="" xmlns:a16="http://schemas.microsoft.com/office/drawing/2014/main" val="3280774231"/>
                    </a:ext>
                  </a:extLst>
                </a:gridCol>
                <a:gridCol w="1121443">
                  <a:extLst>
                    <a:ext uri="{9D8B030D-6E8A-4147-A177-3AD203B41FA5}">
                      <a16:colId xmlns="" xmlns:a16="http://schemas.microsoft.com/office/drawing/2014/main" val="1846646778"/>
                    </a:ext>
                  </a:extLst>
                </a:gridCol>
              </a:tblGrid>
              <a:tr h="8401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risk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cost/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LOS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volume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evidence/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80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15440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66792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83794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98152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908305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38938916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3688" y="313176"/>
            <a:ext cx="4908716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กลุ่มผู้ป่วยสำคัญของ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CLT/PCT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89" y="4941168"/>
            <a:ext cx="9108504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เป็นการบอกภาพรวมว่ากลุ่มผู้ป่วยที่สำคัญของ 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CLT/PCT 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มีอะไรบ้าง</a:t>
            </a:r>
          </a:p>
          <a:p>
            <a:pPr algn="ctr"/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ความสำคัญอาจจะมาจากเกณฑ์ข้อใดข้อหนึ่งหรือหลายข้อร่วมกันก็ได้</a:t>
            </a:r>
          </a:p>
          <a:p>
            <a:pPr algn="ctr"/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การสรุปภาพรวมเป็นฐานสำหรับพิจารณาต่อว่าจะทบทวน/สรุปผลคุณภาพการดูแลผู้ป่วยในกลุ่มใดบ้าง ในประเด็นใดบ้าง</a:t>
            </a:r>
            <a:endParaRPr lang="en-US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14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4176792"/>
              </p:ext>
            </p:extLst>
          </p:nvPr>
        </p:nvGraphicFramePr>
        <p:xfrm>
          <a:off x="423948" y="1527010"/>
          <a:ext cx="8517331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988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1157294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887049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  <a:gridCol w="1004830">
                  <a:extLst>
                    <a:ext uri="{9D8B030D-6E8A-4147-A177-3AD203B41FA5}">
                      <a16:colId xmlns="" xmlns:a16="http://schemas.microsoft.com/office/drawing/2014/main" val="1962697308"/>
                    </a:ext>
                  </a:extLst>
                </a:gridCol>
                <a:gridCol w="828136">
                  <a:extLst>
                    <a:ext uri="{9D8B030D-6E8A-4147-A177-3AD203B41FA5}">
                      <a16:colId xmlns="" xmlns:a16="http://schemas.microsoft.com/office/drawing/2014/main" val="2857922286"/>
                    </a:ext>
                  </a:extLst>
                </a:gridCol>
                <a:gridCol w="826874">
                  <a:extLst>
                    <a:ext uri="{9D8B030D-6E8A-4147-A177-3AD203B41FA5}">
                      <a16:colId xmlns="" xmlns:a16="http://schemas.microsoft.com/office/drawing/2014/main" val="3280774231"/>
                    </a:ext>
                  </a:extLst>
                </a:gridCol>
                <a:gridCol w="893684">
                  <a:extLst>
                    <a:ext uri="{9D8B030D-6E8A-4147-A177-3AD203B41FA5}">
                      <a16:colId xmlns="" xmlns:a16="http://schemas.microsoft.com/office/drawing/2014/main" val="1846646778"/>
                    </a:ext>
                  </a:extLst>
                </a:gridCol>
                <a:gridCol w="957738">
                  <a:extLst>
                    <a:ext uri="{9D8B030D-6E8A-4147-A177-3AD203B41FA5}">
                      <a16:colId xmlns="" xmlns:a16="http://schemas.microsoft.com/office/drawing/2014/main" val="973223740"/>
                    </a:ext>
                  </a:extLst>
                </a:gridCol>
                <a:gridCol w="957738">
                  <a:extLst>
                    <a:ext uri="{9D8B030D-6E8A-4147-A177-3AD203B41FA5}">
                      <a16:colId xmlns="" xmlns:a16="http://schemas.microsoft.com/office/drawing/2014/main" val="845106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Access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Continuity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Appropriate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Efficient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Safe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People-centered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Health promotion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DM</a:t>
                      </a:r>
                      <a:r>
                        <a:rPr lang="en-US" sz="2400" baseline="0" dirty="0" smtClean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 </a:t>
                      </a: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อัตราความรอบคลุมของการ </a:t>
                      </a: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Admit</a:t>
                      </a:r>
                      <a:r>
                        <a:rPr lang="en-US" sz="16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 new case </a:t>
                      </a:r>
                      <a:endParaRPr lang="th-TH" sz="1600" dirty="0" smtClean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การใช้ยา</a:t>
                      </a:r>
                      <a:r>
                        <a:rPr lang="th-TH" sz="18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ถูกต้อง</a:t>
                      </a:r>
                      <a:endParaRPr lang="en-US" sz="1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HbA1C </a:t>
                      </a:r>
                      <a:endParaRPr lang="en-US" sz="1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Hypoglycemia rate</a:t>
                      </a: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Quality</a:t>
                      </a:r>
                      <a:r>
                        <a:rPr lang="en-US" sz="16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 of life </a:t>
                      </a:r>
                      <a:endParaRPr lang="th-TH" sz="1600" baseline="0" dirty="0" smtClean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err="1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Carb</a:t>
                      </a:r>
                      <a:r>
                        <a:rPr lang="en-US" sz="1600" baseline="0" dirty="0" smtClean="0">
                          <a:effectLst/>
                          <a:latin typeface="Adobe Thai" panose="02040503050201020203" pitchFamily="18" charset="-34"/>
                          <a:ea typeface="Calibri" panose="020F0502020204030204" pitchFamily="34" charset="0"/>
                          <a:cs typeface="Adobe Thai" panose="02040503050201020203" pitchFamily="18" charset="-34"/>
                        </a:rPr>
                        <a:t>. counting</a:t>
                      </a:r>
                      <a:endParaRPr lang="en-US" sz="16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15440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66792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83794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98152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90830595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03752" y="344850"/>
            <a:ext cx="5977919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ตัวชี้วัดของ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CLT/PCT</a:t>
            </a:r>
            <a:r>
              <a:rPr lang="th-TH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ตามมิติคุณภาพ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808" y="5186151"/>
            <a:ext cx="886011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การนำเสนอตัวชี้วัดการดูแลผู้ป่วย ควรพิจารณาตามกลุ่มโรคสำคัญของ 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CLT/PCT</a:t>
            </a:r>
          </a:p>
          <a:p>
            <a:pPr algn="ctr"/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และวิเคราะห์ว่ามีการวัดผลในมิติคุณภาพที่สำคัญของโรคนั้นครบถ้วนหรือไม่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8349164"/>
              </p:ext>
            </p:extLst>
          </p:nvPr>
        </p:nvGraphicFramePr>
        <p:xfrm>
          <a:off x="698741" y="1377385"/>
          <a:ext cx="7996686" cy="2865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0030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2256041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3590615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ความเสี่ยง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มาตรการป้องกัน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15440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66792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83794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98152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90830595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7704" y="476672"/>
            <a:ext cx="5086650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ความเสี่ยงและมาตรการป้องกัน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86149"/>
            <a:ext cx="91440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เป็น</a:t>
            </a:r>
            <a:r>
              <a:rPr lang="th-TH" sz="26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การระบุความเสี่ยงที่สำคัญตามขั้นตอนการดูแลต่างๆ และในกลุ่มโรคสำคัญต่างๆ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0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5887223"/>
              </p:ext>
            </p:extLst>
          </p:nvPr>
        </p:nvGraphicFramePr>
        <p:xfrm>
          <a:off x="323528" y="1340768"/>
          <a:ext cx="8497332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0090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2171831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3815411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r>
                        <a:rPr lang="th-TH" sz="2400" baseline="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(Proxy Disease)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มาตรการ/นวตกรรม เพื่อให้เกิดคุณภาพ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Access</a:t>
                      </a:r>
                      <a:r>
                        <a:rPr lang="en-US" sz="2400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&amp; entry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Assessment &amp; Diagnosis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15440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Plan of care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66792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Discharge planning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83794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General Care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98152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Care of high risk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908305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Anes</a:t>
                      </a: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&amp; procedure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876392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Nutrition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293577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Rehabilitation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197428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Information</a:t>
                      </a:r>
                      <a:r>
                        <a:rPr lang="en-US" sz="2400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&amp; empower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617058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Continuity</a:t>
                      </a:r>
                      <a:r>
                        <a:rPr lang="en-US" sz="2400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of care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23367143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188640"/>
            <a:ext cx="7322838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คุณภาพของขั้นตอนต่างๆ ในกระบวนการดูแล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46454" y="3313797"/>
            <a:ext cx="3817189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อาจนำเสนอมาตรการร่วมสำหรับหลายโรค หรือแยกมาตรการเฉพาะสำหรับแต่ละโรค</a:t>
            </a:r>
          </a:p>
        </p:txBody>
      </p:sp>
    </p:spTree>
    <p:extLst>
      <p:ext uri="{BB962C8B-B14F-4D97-AF65-F5344CB8AC3E}">
        <p14:creationId xmlns:p14="http://schemas.microsoft.com/office/powerpoint/2010/main" xmlns="" val="694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996" y="1052736"/>
            <a:ext cx="84501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  <a:tabLst>
                <a:tab pos="1597025" algn="l"/>
              </a:tabLst>
            </a:pPr>
            <a:r>
              <a:rPr 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Purpose</a:t>
            </a: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	</a:t>
            </a:r>
            <a:r>
              <a:rPr lang="th-TH" sz="2400" b="1" dirty="0" smtClean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แสดงเป้าหมาย</a:t>
            </a:r>
            <a:r>
              <a:rPr lang="th-TH" sz="24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การดูแล</a:t>
            </a:r>
            <a:r>
              <a:rPr lang="th-TH" sz="2400" b="1" dirty="0" smtClean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ผู้ป่วยที่ชัดเจนพร้อมปัจจัยขับเคลื่อน</a:t>
            </a:r>
            <a:endParaRPr lang="en-US" sz="2400" b="1" dirty="0">
              <a:solidFill>
                <a:srgbClr val="000099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31775" indent="-231775">
              <a:buFont typeface="Arial" panose="020B0604020202020204" pitchFamily="34" charset="0"/>
              <a:buChar char="•"/>
              <a:tabLst>
                <a:tab pos="1597025" algn="l"/>
              </a:tabLst>
            </a:pPr>
            <a:r>
              <a:rPr 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Process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b="1" dirty="0" smtClean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แสดงคุณภาพในทุกขั้นตอนการ</a:t>
            </a:r>
            <a:r>
              <a:rPr lang="th-TH" sz="24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ดูแล</a:t>
            </a:r>
            <a:r>
              <a:rPr lang="th-TH" sz="2400" b="1" dirty="0" smtClean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ผู้ป่วยตั้งแต่เริ่มต้นจนสิ้นสุด</a:t>
            </a:r>
            <a:endParaRPr lang="en-US" sz="2400" b="1" dirty="0">
              <a:solidFill>
                <a:srgbClr val="000099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36600" lvl="1" indent="-2794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Zoom out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 </a:t>
            </a: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flow chart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 </a:t>
            </a: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key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patient care processes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พร้อมประเด็นสำคัญ</a:t>
            </a:r>
            <a:endParaRPr lang="th-TH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36600" lvl="1" indent="-2794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Zoom in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ระบุสิ่งต่อไปนี้ในแต่ละขั้นตอน</a:t>
            </a:r>
          </a:p>
          <a:p>
            <a:pPr marL="1193800" lvl="2" indent="-2794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process requirement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(รวมทั้ง </a:t>
            </a: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requirement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ที่ได้จากการวิเคราะห์ความเสี่ยงในขั้นตอนนั้น)</a:t>
            </a:r>
          </a:p>
          <a:p>
            <a:pPr marL="1193800" lvl="2" indent="-2794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process design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หรือวิธีการเพื่อให้บรรลุ </a:t>
            </a: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requirement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นั้น</a:t>
            </a:r>
          </a:p>
          <a:p>
            <a:pPr marL="1193800" lvl="2" indent="-2794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process indicator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ตัววัดที่ใช้ </a:t>
            </a: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monitor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คุณภาพของขั้นตอนนี้ (ถ้าเป็นประโยชน์)</a:t>
            </a: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Performance</a:t>
            </a:r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แสดงระดับและแนวโน้มของผลลัพธ์ที่สำคัญ</a:t>
            </a:r>
            <a:r>
              <a:rPr lang="en-US" sz="24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(ตามเป้าหมาย)</a:t>
            </a:r>
            <a:endParaRPr lang="en-US" sz="2400" b="1" dirty="0">
              <a:solidFill>
                <a:srgbClr val="000099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แสดงด้วย </a:t>
            </a: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run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chart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control chart </a:t>
            </a:r>
            <a:endParaRPr lang="en-US" sz="24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263650" lvl="2" indent="-34925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พร้อมด้วย </a:t>
            </a: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annotation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ที่ระบุ </a:t>
            </a: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CQI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ในช่วงเวลาต่างๆ ที่ทำมา</a:t>
            </a:r>
          </a:p>
          <a:p>
            <a:pPr marL="1263650" lvl="2" indent="-34925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แสดงค่าเป้าหมายที่มีการปรับตามผลลัพธ์ล่าสุด</a:t>
            </a:r>
          </a:p>
          <a:p>
            <a:pPr marL="1263650" lvl="2" indent="-34925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แสดงค่าเทียบเคียง </a:t>
            </a: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(benchmark)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ถ้ามี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99592" y="188640"/>
            <a:ext cx="6809878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Clinical Tracer / Clinical Quality Summary</a:t>
            </a:r>
            <a:endParaRPr lang="th-TH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44207" y="5085184"/>
            <a:ext cx="2676245" cy="13849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ใช้ 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3P</a:t>
            </a:r>
            <a:r>
              <a:rPr lang="th-TH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เพื่อขับเคลื่อนและรายงานคุณภาพของโรคสำคัญ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467544" y="96156"/>
            <a:ext cx="6168042" cy="1200329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Purpose &amp; Drivers </a:t>
            </a:r>
            <a:r>
              <a:rPr lang="th-TH" sz="36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ตั้งเป้าและวิเคราะห์ปัจจัยขับเคลื่อน</a:t>
            </a:r>
            <a:r>
              <a:rPr lang="en-US" sz="36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3600" b="1" dirty="0" smtClean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63"/>
          <a:stretch/>
        </p:blipFill>
        <p:spPr>
          <a:xfrm>
            <a:off x="1630634" y="1316755"/>
            <a:ext cx="6197437" cy="498430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39352" y="3356992"/>
            <a:ext cx="1796144" cy="1611085"/>
          </a:xfrm>
          <a:prstGeom prst="round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Purpose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69284" y="2160553"/>
            <a:ext cx="176621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กำหนดเป้าหมายของการดูแลผู้ป่วย</a:t>
            </a:r>
            <a:endParaRPr lang="en-US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7948" y="3799629"/>
            <a:ext cx="371186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วิเคราะห์ปัจจัยขับเคลื่อนและ </a:t>
            </a:r>
            <a:r>
              <a:rPr lang="en-US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intervention</a:t>
            </a:r>
            <a:endParaRPr lang="en-US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1456" y="5674747"/>
            <a:ext cx="1600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กำหนดตัววัด</a:t>
            </a:r>
            <a:endParaRPr lang="en-US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0571" y="1462998"/>
            <a:ext cx="130195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/intervention</a:t>
            </a:r>
            <a:endParaRPr lang="en-US" sz="1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539552" y="188640"/>
            <a:ext cx="5938815" cy="584775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Process Flowchart </a:t>
            </a:r>
            <a:r>
              <a:rPr lang="th-TH" sz="32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ของการดูแลผู้ป่วยโรค...</a:t>
            </a:r>
          </a:p>
        </p:txBody>
      </p:sp>
    </p:spTree>
    <p:extLst>
      <p:ext uri="{BB962C8B-B14F-4D97-AF65-F5344CB8AC3E}">
        <p14:creationId xmlns:p14="http://schemas.microsoft.com/office/powerpoint/2010/main" xmlns="" val="33693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H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Template_Head</Template>
  <TotalTime>277</TotalTime>
  <Words>1094</Words>
  <Application>Microsoft Office PowerPoint</Application>
  <PresentationFormat>นำเสนอทางหน้าจอ (4:3)</PresentationFormat>
  <Paragraphs>333</Paragraphs>
  <Slides>21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Template_Head</vt:lpstr>
      <vt:lpstr>Template of Quality Report for CLT/PCT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Performance &amp; Interventions</vt:lpstr>
      <vt:lpstr>ภาพนิ่ง 20</vt:lpstr>
      <vt:lpstr>ภาพนิ่ง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suwapat.a</dc:creator>
  <cp:lastModifiedBy>Meetting</cp:lastModifiedBy>
  <cp:revision>30</cp:revision>
  <dcterms:created xsi:type="dcterms:W3CDTF">2011-08-22T04:18:45Z</dcterms:created>
  <dcterms:modified xsi:type="dcterms:W3CDTF">2018-06-26T08:57:20Z</dcterms:modified>
</cp:coreProperties>
</file>