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160C-EDF6-4610-85D0-21C3EA565341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E0F3C-866C-4CC8-9DA8-CDA2DF1C95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26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48BD-B8EB-465D-8514-BFCC87CDDB9D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120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827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85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726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084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820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327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26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722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175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908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751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B24C-999A-4D68-8977-80AB513C396D}" type="datetimeFigureOut">
              <a:rPr lang="th-TH" smtClean="0"/>
              <a:t>01/07/61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751C4-C114-4B7B-9667-5567A2191A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94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863600" y="419100"/>
            <a:ext cx="10769600" cy="1739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953729" y="856447"/>
            <a:ext cx="10476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การพิจารณาการจัดสรรเงิน </a:t>
            </a:r>
            <a:r>
              <a:rPr lang="en-US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 </a:t>
            </a:r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เขตสุขภาพที่ ๑๒ ( 25.4 ล้านบาท )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27000" y="2501900"/>
            <a:ext cx="670282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วันพุธที่ ๖ มิถุนายน  ๒๕๖๑ น. </a:t>
            </a:r>
          </a:p>
          <a:p>
            <a:pPr algn="ctr">
              <a:spcAft>
                <a:spcPts val="0"/>
              </a:spcAft>
            </a:pP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เวลา ๑๓.๓๐ น.</a:t>
            </a:r>
            <a:endParaRPr lang="en-US" sz="3600" dirty="0">
              <a:solidFill>
                <a:srgbClr val="0070C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>
              <a:spcAft>
                <a:spcPts val="0"/>
              </a:spcAft>
            </a:pP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ณ ห้องประชุม </a:t>
            </a:r>
            <a:r>
              <a:rPr lang="th-TH" sz="3600" b="1" dirty="0" err="1">
                <a:solidFill>
                  <a:srgbClr val="0070C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. เขต ๑๒ </a:t>
            </a:r>
          </a:p>
          <a:p>
            <a:pPr algn="ctr">
              <a:spcAft>
                <a:spcPts val="0"/>
              </a:spcAft>
            </a:pP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อ.หาดใหญ่ จ.สงขลา</a:t>
            </a:r>
            <a:endParaRPr lang="en-US" sz="3600" dirty="0">
              <a:solidFill>
                <a:srgbClr val="0070C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>
          <a:xfrm>
            <a:off x="6604001" y="2286000"/>
            <a:ext cx="5029200" cy="426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11045" y="2545090"/>
            <a:ext cx="9684774" cy="28524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472165" y="901700"/>
            <a:ext cx="8789435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111045" y="1275090"/>
            <a:ext cx="945863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i="0" u="none" strike="noStrike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10 โรงพยาบาล ที่ได้รับเงิน 3</a:t>
            </a:r>
            <a:r>
              <a:rPr lang="en-US" sz="4400" b="1" i="0" u="none" strike="noStrike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00</a:t>
            </a:r>
            <a:r>
              <a:rPr lang="th-TH" sz="4400" b="1" i="0" u="none" strike="noStrike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4400" b="1" i="0" u="none" strike="noStrike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000 </a:t>
            </a: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r>
              <a:rPr lang="th-TH" sz="4400" b="1" i="0" u="none" strike="noStrike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มีดังนี้ </a:t>
            </a:r>
          </a:p>
          <a:p>
            <a:pPr algn="ctr"/>
            <a:endParaRPr lang="th-TH" sz="4400" b="1" i="0" u="none" strike="noStrike" dirty="0">
              <a:solidFill>
                <a:srgbClr val="000000"/>
              </a:solidFill>
              <a:effectLst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3200" b="1" i="0" u="none" strike="noStrike" dirty="0">
                <a:solidFill>
                  <a:srgbClr val="000000"/>
                </a:solidFill>
                <a:effectLst/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200" b="1" i="0" u="none" strike="noStrike" dirty="0">
                <a:solidFill>
                  <a:srgbClr val="7030A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.จังหวัดสงขลา        </a:t>
            </a:r>
            <a:r>
              <a:rPr lang="th-TH" sz="32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รพ. สงขลา  รพ.</a:t>
            </a:r>
            <a:r>
              <a:rPr lang="th-TH" sz="3200" b="1" i="0" u="none" strike="noStrike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สทิง</a:t>
            </a:r>
            <a:r>
              <a:rPr lang="th-TH" sz="32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พระ  รพ.คลองหอยโข่ง  รพ.รัตภูมิ </a:t>
            </a:r>
          </a:p>
          <a:p>
            <a:r>
              <a:rPr lang="th-TH" sz="32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i="0" u="none" strike="noStrike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i="0" u="none" strike="noStrike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.จังหวัดสตูล           </a:t>
            </a:r>
            <a:r>
              <a:rPr lang="th-TH" sz="32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รพ. </a:t>
            </a:r>
            <a:r>
              <a:rPr lang="th-TH" sz="3200" b="1" i="0" u="none" strike="noStrike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มะนัง</a:t>
            </a:r>
            <a:endParaRPr lang="th-TH" sz="3200" b="1" i="0" u="none" strike="noStrike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i="0" u="none" strike="noStrike" dirty="0">
                <a:solidFill>
                  <a:srgbClr val="7030A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b="1" i="0" u="none" strike="noStrike" dirty="0">
                <a:solidFill>
                  <a:srgbClr val="7030A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.จังหวัดปั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ตตานี       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รพ.แม่ลาน</a:t>
            </a:r>
          </a:p>
          <a:p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.จังหวัดพัทลุง         </a:t>
            </a:r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 </a:t>
            </a:r>
            <a:r>
              <a:rPr lang="th-TH" sz="32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เขาชัยสน  รพ.ป่าบอน   รพ.บางแก้ว   รพ.ป่าพะยอม</a:t>
            </a:r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18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336" y="645184"/>
            <a:ext cx="9585961" cy="5778204"/>
          </a:xfrm>
          <a:prstGeom prst="rect">
            <a:avLst/>
          </a:prstGeom>
        </p:spPr>
      </p:pic>
      <p:sp>
        <p:nvSpPr>
          <p:cNvPr id="3" name="กล่องข้อความ 2"/>
          <p:cNvSpPr txBox="1"/>
          <p:nvPr/>
        </p:nvSpPr>
        <p:spPr>
          <a:xfrm>
            <a:off x="6075316" y="645184"/>
            <a:ext cx="3332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7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ขอบคุณครับ</a:t>
            </a:r>
          </a:p>
        </p:txBody>
      </p:sp>
    </p:spTree>
    <p:extLst>
      <p:ext uri="{BB962C8B-B14F-4D97-AF65-F5344CB8AC3E}">
        <p14:creationId xmlns:p14="http://schemas.microsoft.com/office/powerpoint/2010/main" val="279964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มุมมน 2"/>
          <p:cNvSpPr/>
          <p:nvPr/>
        </p:nvSpPr>
        <p:spPr>
          <a:xfrm>
            <a:off x="825500" y="393700"/>
            <a:ext cx="11074400" cy="13843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25500" y="1892300"/>
            <a:ext cx="10985500" cy="3835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825500" y="561589"/>
            <a:ext cx="10807700" cy="5615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115000"/>
              </a:lnSpc>
              <a:spcAft>
                <a:spcPts val="1000"/>
              </a:spcAft>
            </a:pP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ประเด็นที่ ใช้พิจารณาการจัดสรรเงิน</a:t>
            </a:r>
            <a:r>
              <a:rPr lang="en-US" sz="40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CF 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เขตสุขภาพที่ </a:t>
            </a:r>
            <a:r>
              <a:rPr lang="en-US" sz="40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12 (25.4 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ล้านบาท</a:t>
            </a:r>
            <a:r>
              <a:rPr lang="en-US" sz="40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)</a:t>
            </a:r>
          </a:p>
          <a:p>
            <a:pPr latinLnBrk="1">
              <a:lnSpc>
                <a:spcPct val="115000"/>
              </a:lnSpc>
              <a:spcAft>
                <a:spcPts val="1000"/>
              </a:spcAft>
            </a:pPr>
            <a:endParaRPr lang="en-US" sz="2400" b="1" dirty="0">
              <a:solidFill>
                <a:srgbClr val="002060"/>
              </a:solidFill>
              <a:latin typeface="AngsanaUPC" panose="02020603050405020304" pitchFamily="18" charset="-34"/>
              <a:ea typeface="Batang" panose="02030600000101010101" pitchFamily="18" charset="-127"/>
              <a:cs typeface="AngsanaUPC" panose="02020603050405020304" pitchFamily="18" charset="-34"/>
            </a:endParaRPr>
          </a:p>
          <a:p>
            <a:pPr lvl="0">
              <a:spcAft>
                <a:spcPts val="1000"/>
              </a:spcAft>
              <a:buClr>
                <a:srgbClr val="000000"/>
              </a:buClr>
              <a:buSzPts val="1600"/>
            </a:pPr>
            <a:r>
              <a:rPr lang="en-US" sz="3200" b="1" dirty="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1.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สถานการณ์การเงินของหน่วยบริการ</a:t>
            </a:r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scoring 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ใช้ข้อมูลล่าสุด เมษายน</a:t>
            </a:r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61</a:t>
            </a:r>
          </a:p>
          <a:p>
            <a:pPr lvl="0">
              <a:spcAft>
                <a:spcPts val="1000"/>
              </a:spcAft>
              <a:buClr>
                <a:srgbClr val="000000"/>
              </a:buClr>
              <a:buSzPts val="1600"/>
            </a:pPr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2. 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คาดการณ์ แนวโน้มในการเกิดวิกฤติ </a:t>
            </a:r>
            <a:r>
              <a:rPr lang="th-TH" sz="3600" b="1" dirty="0" err="1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ไตรมาส</a:t>
            </a:r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3,4</a:t>
            </a:r>
          </a:p>
          <a:p>
            <a:r>
              <a:rPr lang="en-US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3.</a:t>
            </a:r>
            <a:r>
              <a:rPr lang="th-TH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การช่วยเหลือในรอบที่ผ่านมา</a:t>
            </a:r>
            <a:r>
              <a:rPr lang="en-US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CF </a:t>
            </a:r>
            <a:r>
              <a:rPr lang="th-TH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งวดแรก</a:t>
            </a:r>
          </a:p>
          <a:p>
            <a:r>
              <a:rPr lang="en-US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4. IP </a:t>
            </a:r>
            <a:r>
              <a:rPr lang="th-TH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งบกลางจัดสรรเพิ่มเติม</a:t>
            </a:r>
            <a:endParaRPr lang="en-US" sz="3600" b="1" kern="100" dirty="0">
              <a:solidFill>
                <a:srgbClr val="002060"/>
              </a:solidFill>
              <a:latin typeface="TH SarabunPSK" panose="020B0500040200020003" pitchFamily="34" charset="-34"/>
              <a:ea typeface="Angsana New" panose="02020603050405020304" pitchFamily="18" charset="-34"/>
              <a:cs typeface="TH SarabunPSK" panose="020B0500040200020003" pitchFamily="34" charset="-34"/>
            </a:endParaRPr>
          </a:p>
          <a:p>
            <a:r>
              <a:rPr lang="en-US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 5. </a:t>
            </a:r>
            <a:r>
              <a:rPr lang="th-TH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แก้ไขปัญหาในประเด็นเยี่ยมพื้นที่ ตามนโยบายเขตสุขภาพที่ </a:t>
            </a:r>
            <a:r>
              <a:rPr lang="en-US" sz="3600" b="1" kern="100" dirty="0">
                <a:solidFill>
                  <a:srgbClr val="002060"/>
                </a:solidFill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12</a:t>
            </a:r>
          </a:p>
          <a:p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6.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การเกิดกรณีฉุกเฉิน/โรคระบาด หรือภัยพิบัติ ( อุทกภัย วาตภัย เป็นต้น )</a:t>
            </a:r>
          </a:p>
          <a:p>
            <a:endParaRPr lang="th-TH" sz="3600" b="1" dirty="0">
              <a:solidFill>
                <a:srgbClr val="00206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39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2616200" y="596900"/>
            <a:ext cx="6667500" cy="1397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170039" y="723900"/>
            <a:ext cx="1031076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                                        </a:t>
            </a:r>
            <a:r>
              <a:rPr lang="th-TH" sz="6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แนวทางการจัดสรร </a:t>
            </a:r>
          </a:p>
          <a:p>
            <a:endParaRPr lang="th-TH" sz="6600" b="1" dirty="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571500" indent="-571500">
              <a:buFontTx/>
              <a:buChar char="-"/>
            </a:pPr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จัดสรร เป็นภาพรวมจังหวัด โดยใช้หลักเกณฑ์ข้างต้น          เป็นวงเงินรายจังหวัด ให้ </a:t>
            </a:r>
            <a:r>
              <a:rPr lang="en-US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CFO </a:t>
            </a:r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จังหวัดปรับเกลี่ยภายในจังหวัด</a:t>
            </a:r>
          </a:p>
          <a:p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  ระบุหน่วยบริการที่ได้รับการจัดสรรเลย</a:t>
            </a:r>
          </a:p>
        </p:txBody>
      </p:sp>
    </p:spTree>
    <p:extLst>
      <p:ext uri="{BB962C8B-B14F-4D97-AF65-F5344CB8AC3E}">
        <p14:creationId xmlns:p14="http://schemas.microsoft.com/office/powerpoint/2010/main" val="274348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กลุ่ม 10"/>
          <p:cNvGrpSpPr/>
          <p:nvPr/>
        </p:nvGrpSpPr>
        <p:grpSpPr>
          <a:xfrm>
            <a:off x="1051937" y="218584"/>
            <a:ext cx="9666863" cy="783223"/>
            <a:chOff x="961348" y="750265"/>
            <a:chExt cx="4775827" cy="634923"/>
          </a:xfrm>
          <a:solidFill>
            <a:schemeClr val="tx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961348" y="750265"/>
              <a:ext cx="4775827" cy="634923"/>
            </a:xfrm>
            <a:prstGeom prst="roundRect">
              <a:avLst>
                <a:gd name="adj" fmla="val 1667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สี่เหลี่ยมผืนผ้ามุมมน 4"/>
            <p:cNvSpPr/>
            <p:nvPr/>
          </p:nvSpPr>
          <p:spPr>
            <a:xfrm>
              <a:off x="992348" y="781265"/>
              <a:ext cx="4713827" cy="5729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0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ข้อเสนอ..แนวทางการพิจารณาเงินบริหารระดับเขต ( </a:t>
              </a:r>
              <a:r>
                <a:rPr lang="en-US" sz="30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CF </a:t>
              </a:r>
              <a:r>
                <a:rPr lang="th-TH" sz="30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 เขตสุขภาพที่  </a:t>
              </a:r>
              <a:r>
                <a:rPr lang="en-US" sz="30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12  </a:t>
              </a:r>
              <a:r>
                <a:rPr lang="th-TH" sz="3200" b="1" dirty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รอบที่ </a:t>
              </a:r>
              <a:r>
                <a:rPr lang="en-US" sz="3200" b="1" dirty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th-TH" sz="32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55815" y="1196753"/>
            <a:ext cx="859842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พิจารณาความพอเพียง .. ไม่น้อยกว่าปี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2560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หลังเติมเงินช่วย สป.</a:t>
            </a:r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5818" y="1602380"/>
            <a:ext cx="8598425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เติมหน่วยบริการที่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NWC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ติดลบ ร้อยละ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30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ของวงเงินติดลบ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5818" y="1997231"/>
            <a:ext cx="859842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เติมหน่วยบริการ กรณี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NI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ติดลบ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5817" y="2432569"/>
            <a:ext cx="859842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หน่วยบริการที่รายรับปี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61 &lt;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5816" y="2859563"/>
            <a:ext cx="859842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เติม 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รพท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ที่มีปัญหาการเงิน วงเงิน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 (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รพท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ตง จ.ยะลา)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755812" y="3422150"/>
          <a:ext cx="8598428" cy="138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86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94596">
                <a:tc>
                  <a:txBody>
                    <a:bodyPr/>
                    <a:lstStyle/>
                    <a:p>
                      <a:pPr algn="ctr"/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เขต 12</a:t>
                      </a:r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สงขลา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สตูล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ตรัง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พัทลุง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ปัตตานี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ยะลา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dirty="0">
                          <a:latin typeface="TH SarabunPSK" pitchFamily="34" charset="-34"/>
                          <a:cs typeface="TH SarabunPSK" pitchFamily="34" charset="-34"/>
                        </a:rPr>
                        <a:t>นราธิวาส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1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CF</a:t>
                      </a:r>
                      <a:r>
                        <a:rPr lang="en-US" sz="21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1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 </a:t>
                      </a:r>
                      <a:endParaRPr lang="th-TH" sz="21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latin typeface="TH SarabunPSK" pitchFamily="34" charset="-34"/>
                          <a:cs typeface="TH SarabunPSK" pitchFamily="34" charset="-34"/>
                        </a:rPr>
                        <a:t>169</a:t>
                      </a:r>
                      <a:endParaRPr lang="th-TH" sz="21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35.5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34.5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18.8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20.8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กล่องข้อความ 3"/>
          <p:cNvSpPr txBox="1"/>
          <p:nvPr/>
        </p:nvSpPr>
        <p:spPr>
          <a:xfrm>
            <a:off x="1836660" y="5079851"/>
            <a:ext cx="85186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รวมจัดสรรรอบที่ ๑</a:t>
            </a:r>
            <a:r>
              <a:rPr lang="en-US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จำนวน  </a:t>
            </a:r>
            <a:r>
              <a:rPr lang="en-US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143.6 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ล้านบาท</a:t>
            </a:r>
          </a:p>
          <a:p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กันไว้ที่ </a:t>
            </a:r>
            <a:r>
              <a:rPr lang="th-TH" sz="4000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.ส่วนกลาง    	จำนวน  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25</a:t>
            </a: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 </a:t>
            </a: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 </a:t>
            </a:r>
          </a:p>
        </p:txBody>
      </p:sp>
    </p:spTree>
    <p:extLst>
      <p:ext uri="{BB962C8B-B14F-4D97-AF65-F5344CB8AC3E}">
        <p14:creationId xmlns:p14="http://schemas.microsoft.com/office/powerpoint/2010/main" val="227565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21980"/>
              </p:ext>
            </p:extLst>
          </p:nvPr>
        </p:nvGraphicFramePr>
        <p:xfrm>
          <a:off x="1844712" y="1313950"/>
          <a:ext cx="8759788" cy="138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0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9459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สงขลา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สตูล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ตรัง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พัทลุง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ปัตตานี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ยะลา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นราธิวาส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CF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 </a:t>
                      </a:r>
                      <a:endParaRPr lang="th-TH" sz="32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TH SarabunPSK" pitchFamily="34" charset="-34"/>
                          <a:cs typeface="TH SarabunPSK" pitchFamily="34" charset="-34"/>
                        </a:rPr>
                        <a:t>169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35.5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34.5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18.8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20.8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84463"/>
              </p:ext>
            </p:extLst>
          </p:nvPr>
        </p:nvGraphicFramePr>
        <p:xfrm>
          <a:off x="1844712" y="2703142"/>
          <a:ext cx="8785188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5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94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1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1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IP </a:t>
                      </a:r>
                      <a:r>
                        <a:rPr lang="th-TH" sz="2400" b="1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งบกลางจัดสรร เพิ่มเติม</a:t>
                      </a:r>
                      <a:endParaRPr lang="th-TH" sz="21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10.3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รัตภูมิ , </a:t>
                      </a:r>
                      <a:r>
                        <a:rPr lang="th-TH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สทิง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พระ </a:t>
                      </a:r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dirty="0" err="1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ea typeface="Angsana New" panose="02020603050405020304" pitchFamily="18" charset="-34"/>
                          <a:cs typeface="TH SarabunPSK" panose="020B0500040200020003" pitchFamily="34" charset="-34"/>
                        </a:rPr>
                        <a:t>มะนัง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Angsana New" panose="02020603050405020304" pitchFamily="18" charset="-34"/>
                        <a:cs typeface="TH SarabunPSK" panose="020B0500040200020003" pitchFamily="34" charset="-34"/>
                      </a:endParaRPr>
                    </a:p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ea typeface="Angsana New" panose="02020603050405020304" pitchFamily="18" charset="-34"/>
                          <a:cs typeface="TH SarabunPSK" panose="020B0500040200020003" pitchFamily="34" charset="-34"/>
                        </a:rPr>
                        <a:t>นาโยง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ea typeface="Angsana New" panose="02020603050405020304" pitchFamily="18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ea typeface="Angsana New" panose="02020603050405020304" pitchFamily="18" charset="-34"/>
                          <a:cs typeface="TH SarabunPSK" panose="020B0500040200020003" pitchFamily="34" charset="-34"/>
                        </a:rPr>
                        <a:t>    ป่าบอน</a:t>
                      </a:r>
                      <a:endParaRPr lang="en-US" sz="2000" dirty="0">
                        <a:solidFill>
                          <a:srgbClr val="002060"/>
                        </a:solidFill>
                        <a:latin typeface="TH SarabunPSK" panose="020B0500040200020003" pitchFamily="34" charset="-34"/>
                        <a:ea typeface="Angsana New" panose="02020603050405020304" pitchFamily="18" charset="-34"/>
                        <a:cs typeface="TH SarabunPSK" panose="020B0500040200020003" pitchFamily="34" charset="-34"/>
                      </a:endParaRPr>
                    </a:p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ea typeface="Angsana New" panose="02020603050405020304" pitchFamily="18" charset="-34"/>
                          <a:cs typeface="TH SarabunPSK" panose="020B0500040200020003" pitchFamily="34" charset="-34"/>
                        </a:rPr>
                        <a:t>แม่ลาน</a:t>
                      </a:r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144" marR="7144" marT="714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5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04850" y="218419"/>
            <a:ext cx="10680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ผลการพิจารณาการจัดสรรเงิน </a:t>
            </a:r>
            <a:r>
              <a:rPr lang="en-US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 </a:t>
            </a:r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เขตสุขภาพที่ </a:t>
            </a:r>
            <a:r>
              <a:rPr lang="en-US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r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(25.4 ล้านบาท) </a:t>
            </a:r>
            <a:r>
              <a:rPr lang="th-TH" sz="4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5075"/>
              </p:ext>
            </p:extLst>
          </p:nvPr>
        </p:nvGraphicFramePr>
        <p:xfrm>
          <a:off x="704850" y="987860"/>
          <a:ext cx="10445750" cy="5215890"/>
        </p:xfrm>
        <a:graphic>
          <a:graphicData uri="http://schemas.openxmlformats.org/drawingml/2006/table">
            <a:tbl>
              <a:tblPr/>
              <a:tblGrid>
                <a:gridCol w="162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3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4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เติม </a:t>
                      </a:r>
                      <a:r>
                        <a:rPr lang="en-US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NI </a:t>
                      </a:r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เป็นลบ (ไม่เกิน 3 ล้าน)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เติม </a:t>
                      </a:r>
                      <a:r>
                        <a:rPr lang="en-US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NWC </a:t>
                      </a:r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ที่เป็นลบ (ไม่เกินโรงละ 2 ล้าน)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เติมกลุ่มเป้าหมายตามแผนตรวจราชการที่ยังไม่ได้รับการเติม โรงละ 1 ล้าน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สงขลา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ตรัง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2.0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พัทลุง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สตูล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ปัตตานี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ยะลา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นราธิวาส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79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68555"/>
              </p:ext>
            </p:extLst>
          </p:nvPr>
        </p:nvGraphicFramePr>
        <p:xfrm>
          <a:off x="450850" y="1193006"/>
          <a:ext cx="11156950" cy="4874895"/>
        </p:xfrm>
        <a:graphic>
          <a:graphicData uri="http://schemas.openxmlformats.org/drawingml/2006/table">
            <a:tbl>
              <a:tblPr/>
              <a:tblGrid>
                <a:gridCol w="1189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6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1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เติม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NI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เป็นลบ (ไม่เกิน 3 ล้าน)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เติม 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NWC </a:t>
                      </a:r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ที่เป็นลบ (ไม่เกินโรงละ 2 ล้าน)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เติมกลุ่มเป้าหมายตามแผนตรวจราชการที่ยังไม่ได้รับการเติม โรงละ               1 ล้าน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เพิ่มเติมรายจังหวัดละ</a:t>
                      </a:r>
                      <a:r>
                        <a:rPr lang="th-TH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</a:t>
                      </a:r>
                      <a:r>
                        <a:rPr lang="th-TH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แสน </a:t>
                      </a:r>
                    </a:p>
                    <a:p>
                      <a:pPr algn="ctr" fontAlgn="b"/>
                      <a:r>
                        <a:rPr lang="th-TH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จากยอด </a:t>
                      </a:r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5.6 </a:t>
                      </a:r>
                      <a:r>
                        <a:rPr lang="th-TH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รวมทั้งหมด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สงขลา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ตรัง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พัทลุง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สตูล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ปัตตานี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ยะลา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นราธิวาส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2036886" y="233690"/>
            <a:ext cx="70583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การจัดสรรเงิน </a:t>
            </a:r>
            <a:r>
              <a:rPr lang="en-US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 </a:t>
            </a:r>
            <a:r>
              <a:rPr lang="th-TH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เขตสุขภาพที่ </a:t>
            </a:r>
            <a:r>
              <a:rPr lang="en-US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r>
            <a:r>
              <a:rPr lang="th-TH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รอบที่ </a:t>
            </a:r>
            <a:r>
              <a:rPr lang="en-US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715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20314"/>
              </p:ext>
            </p:extLst>
          </p:nvPr>
        </p:nvGraphicFramePr>
        <p:xfrm>
          <a:off x="254000" y="419105"/>
          <a:ext cx="11785602" cy="4717125"/>
        </p:xfrm>
        <a:graphic>
          <a:graphicData uri="http://schemas.openxmlformats.org/drawingml/2006/table">
            <a:tbl>
              <a:tblPr/>
              <a:tblGrid>
                <a:gridCol w="9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5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7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86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35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243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69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278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89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539065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ตารางการจัดสรร </a:t>
                      </a:r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CF </a:t>
                      </a:r>
                      <a:r>
                        <a:rPr lang="th-TH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รอบที่ 2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9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9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ลำดับ/จังหวัด</a:t>
                      </a:r>
                    </a:p>
                  </a:txBody>
                  <a:tcPr marL="7405" marR="7405" marT="7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สงขลา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ตรัง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พัทลุง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สตูล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ปัตตานี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ยะลา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นราธิวาส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(บาท)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(บาท)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(บาท)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(บาท)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(บาท)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(บาท)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(บาท)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9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สทิง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พระ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ห้วยยอด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ป่าบอน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ควนกาหลง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1,094,000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รพ.โคกโพธิ์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ธารโต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1,000,000.00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เจาะไอร้อง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21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ระโนด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ย่านตาขาว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ควนขนุน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ท่าแพ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1,043,000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รพ.แม่ลาน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ตง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900,000.00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สุไหปาดี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รัตภูมิ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ป่าพะยอม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ละงู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1,057,000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ปะนาเระ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สุคิริน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7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หนคร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บางแก้ว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ทุ่งหว้า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606,000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คลองหอยโข่ง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เขาชัยสน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65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นาหม่อม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ศรีบรรพต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8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ตะโหมด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300,000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96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12,200,000.00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2,800,000.00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5,700,000.00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3,800,000.00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1,900,000.00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800,000.00 </a:t>
                      </a:r>
                    </a:p>
                  </a:txBody>
                  <a:tcPr marL="7405" marR="7405" marT="7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8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8000" y="571500"/>
            <a:ext cx="4813300" cy="5816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911850" y="622300"/>
            <a:ext cx="5156200" cy="3022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52243"/>
              </p:ext>
            </p:extLst>
          </p:nvPr>
        </p:nvGraphicFramePr>
        <p:xfrm>
          <a:off x="933450" y="1168400"/>
          <a:ext cx="3702050" cy="4953000"/>
        </p:xfrm>
        <a:graphic>
          <a:graphicData uri="http://schemas.openxmlformats.org/drawingml/2006/table">
            <a:tbl>
              <a:tblPr/>
              <a:tblGrid>
                <a:gridCol w="180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สงขลา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ตรัง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สตูล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ปัตตานี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ยะลา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พัทลุง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นราธิวาส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63310"/>
              </p:ext>
            </p:extLst>
          </p:nvPr>
        </p:nvGraphicFramePr>
        <p:xfrm>
          <a:off x="6337300" y="978694"/>
          <a:ext cx="4203700" cy="4623591"/>
        </p:xfrm>
        <a:graphic>
          <a:graphicData uri="http://schemas.openxmlformats.org/drawingml/2006/table">
            <a:tbl>
              <a:tblPr/>
              <a:tblGrid>
                <a:gridCol w="344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447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นโยบายเขต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47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วิกฤติ </a:t>
                      </a:r>
                      <a:r>
                        <a:rPr lang="en-US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Q4/60 </a:t>
                      </a:r>
                      <a:r>
                        <a:rPr lang="th-TH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10 โรง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462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On Top </a:t>
                      </a:r>
                      <a:r>
                        <a:rPr lang="th-TH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บางแก้ว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47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447"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447"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47"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447"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32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วงรี 5"/>
          <p:cNvSpPr/>
          <p:nvPr/>
        </p:nvSpPr>
        <p:spPr>
          <a:xfrm>
            <a:off x="5537200" y="4025900"/>
            <a:ext cx="5905500" cy="2362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6337300" y="4604340"/>
            <a:ext cx="4160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รวมทั้งหมด  </a:t>
            </a:r>
            <a:r>
              <a:rPr lang="en-US" sz="5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40 </a:t>
            </a:r>
            <a:r>
              <a:rPr lang="th-TH" sz="5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</a:t>
            </a:r>
          </a:p>
        </p:txBody>
      </p:sp>
    </p:spTree>
    <p:extLst>
      <p:ext uri="{BB962C8B-B14F-4D97-AF65-F5344CB8AC3E}">
        <p14:creationId xmlns:p14="http://schemas.microsoft.com/office/powerpoint/2010/main" val="383151389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795</Words>
  <Application>Microsoft Office PowerPoint</Application>
  <PresentationFormat>แบบจอกว้าง</PresentationFormat>
  <Paragraphs>363</Paragraphs>
  <Slides>11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21" baseType="lpstr">
      <vt:lpstr>Batang</vt:lpstr>
      <vt:lpstr>Angsana New</vt:lpstr>
      <vt:lpstr>AngsanaUPC</vt:lpstr>
      <vt:lpstr>Arial</vt:lpstr>
      <vt:lpstr>Calibri</vt:lpstr>
      <vt:lpstr>Calibri Light</vt:lpstr>
      <vt:lpstr>Cordia New</vt:lpstr>
      <vt:lpstr>TH SarabunPSK</vt:lpstr>
      <vt:lpstr>Times New Roman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Vostro</dc:creator>
  <cp:lastModifiedBy>user</cp:lastModifiedBy>
  <cp:revision>10</cp:revision>
  <dcterms:created xsi:type="dcterms:W3CDTF">2018-06-22T03:46:34Z</dcterms:created>
  <dcterms:modified xsi:type="dcterms:W3CDTF">2018-07-01T16:50:50Z</dcterms:modified>
</cp:coreProperties>
</file>