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r>
              <a:rPr lang="th-TH" sz="3200"/>
              <a:t>สำนักงานสาธารณสุขจังหวัดตรัง</a:t>
            </a:r>
          </a:p>
        </c:rich>
      </c:tx>
      <c:overlay val="0"/>
      <c:spPr>
        <a:solidFill>
          <a:schemeClr val="accent1">
            <a:lumMod val="40000"/>
            <a:lumOff val="60000"/>
          </a:schemeClr>
        </a:solidFill>
        <a:ln w="28575">
          <a:solidFill>
            <a:schemeClr val="accen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th-TH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ไตรมาสที่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Sheet1!$A$2:$A$11</c:f>
              <c:strCache>
                <c:ptCount val="10"/>
                <c:pt idx="0">
                  <c:v>โรงพยาบาลตรัง</c:v>
                </c:pt>
                <c:pt idx="1">
                  <c:v>โรงพยาบาลกันตัง</c:v>
                </c:pt>
                <c:pt idx="2">
                  <c:v>โรงพยาบาลย่านตาขาว</c:v>
                </c:pt>
                <c:pt idx="3">
                  <c:v>โรงพยาบาลปะเหลียน</c:v>
                </c:pt>
                <c:pt idx="4">
                  <c:v>โรงพยาบาลสิเกา</c:v>
                </c:pt>
                <c:pt idx="5">
                  <c:v>โรงพยาบาลห้วยยอด</c:v>
                </c:pt>
                <c:pt idx="6">
                  <c:v>โรงพยาบาลวังวิเศษ</c:v>
                </c:pt>
                <c:pt idx="7">
                  <c:v>โรงพยาบาลนาโยง</c:v>
                </c:pt>
                <c:pt idx="8">
                  <c:v>โรงพยาบาลรัษฎา</c:v>
                </c:pt>
                <c:pt idx="9">
                  <c:v>โรงพยาบาลหาดสำราญฯ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0</c:v>
                </c:pt>
                <c:pt idx="7">
                  <c:v>3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3A-4199-865E-6757E309F77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ไตรมาสที่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Sheet1!$A$2:$A$11</c:f>
              <c:strCache>
                <c:ptCount val="10"/>
                <c:pt idx="0">
                  <c:v>โรงพยาบาลตรัง</c:v>
                </c:pt>
                <c:pt idx="1">
                  <c:v>โรงพยาบาลกันตัง</c:v>
                </c:pt>
                <c:pt idx="2">
                  <c:v>โรงพยาบาลย่านตาขาว</c:v>
                </c:pt>
                <c:pt idx="3">
                  <c:v>โรงพยาบาลปะเหลียน</c:v>
                </c:pt>
                <c:pt idx="4">
                  <c:v>โรงพยาบาลสิเกา</c:v>
                </c:pt>
                <c:pt idx="5">
                  <c:v>โรงพยาบาลห้วยยอด</c:v>
                </c:pt>
                <c:pt idx="6">
                  <c:v>โรงพยาบาลวังวิเศษ</c:v>
                </c:pt>
                <c:pt idx="7">
                  <c:v>โรงพยาบาลนาโยง</c:v>
                </c:pt>
                <c:pt idx="8">
                  <c:v>โรงพยาบาลรัษฎา</c:v>
                </c:pt>
                <c:pt idx="9">
                  <c:v>โรงพยาบาลหาดสำราญฯ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A3-4D1C-A988-3AF5D3FADE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5703551"/>
        <c:axId val="73581215"/>
        <c:axId val="0"/>
      </c:bar3DChart>
      <c:catAx>
        <c:axId val="1257035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th-TH"/>
          </a:p>
        </c:txPr>
        <c:crossAx val="73581215"/>
        <c:crosses val="autoZero"/>
        <c:auto val="1"/>
        <c:lblAlgn val="ctr"/>
        <c:lblOffset val="100"/>
        <c:noMultiLvlLbl val="0"/>
      </c:catAx>
      <c:valAx>
        <c:axId val="73581215"/>
        <c:scaling>
          <c:orientation val="minMax"/>
          <c:max val="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th-TH"/>
          </a:p>
        </c:txPr>
        <c:crossAx val="125703551"/>
        <c:crosses val="autoZero"/>
        <c:crossBetween val="between"/>
        <c:min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th-TH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 b="1">
          <a:latin typeface="TH SarabunPSK" panose="020B0500040200020003" pitchFamily="34" charset="-34"/>
          <a:cs typeface="TH SarabunPSK" panose="020B0500040200020003" pitchFamily="34" charset="-34"/>
        </a:defRPr>
      </a:pPr>
      <a:endParaRPr lang="th-TH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ea typeface="+mj-ea"/>
                <a:cs typeface="TH SarabunPSK" panose="020B0500040200020003" pitchFamily="34" charset="-34"/>
              </a:defRPr>
            </a:pPr>
            <a:r>
              <a:rPr lang="th-TH" sz="3200" b="1" dirty="0"/>
              <a:t>สำนักงานสาธารณสุขจังหวัดนราธิวาส</a:t>
            </a:r>
          </a:p>
        </c:rich>
      </c:tx>
      <c:overlay val="0"/>
      <c:spPr>
        <a:solidFill>
          <a:schemeClr val="accent1">
            <a:lumMod val="40000"/>
            <a:lumOff val="60000"/>
          </a:schemeClr>
        </a:solidFill>
        <a:ln w="28575">
          <a:solidFill>
            <a:schemeClr val="accen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TH SarabunPSK" panose="020B0500040200020003" pitchFamily="34" charset="-34"/>
              <a:ea typeface="+mj-ea"/>
              <a:cs typeface="TH SarabunPSK" panose="020B0500040200020003" pitchFamily="34" charset="-34"/>
            </a:defRPr>
          </a:pPr>
          <a:endParaRPr lang="th-TH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ไตรมาสที่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Sheet1!$A$2:$A$14</c:f>
              <c:strCache>
                <c:ptCount val="13"/>
                <c:pt idx="0">
                  <c:v>โรงพยาบาลนราธิวาสฯ</c:v>
                </c:pt>
                <c:pt idx="1">
                  <c:v>โรงพยาบาลสุไหงโก-ลก</c:v>
                </c:pt>
                <c:pt idx="2">
                  <c:v>โรงพยาบาลตากใบ</c:v>
                </c:pt>
                <c:pt idx="3">
                  <c:v>โรงพยาบาลบาเจาะ</c:v>
                </c:pt>
                <c:pt idx="4">
                  <c:v>โรงพยาบาลระแงะ</c:v>
                </c:pt>
                <c:pt idx="5">
                  <c:v>โรงพยาบาลรือเสาะ</c:v>
                </c:pt>
                <c:pt idx="6">
                  <c:v>โรงพยาบาลศรีสาคร</c:v>
                </c:pt>
                <c:pt idx="7">
                  <c:v>โรงพยาบาลแว้ง</c:v>
                </c:pt>
                <c:pt idx="8">
                  <c:v>โรงพยาบาลสุคิริน</c:v>
                </c:pt>
                <c:pt idx="9">
                  <c:v>โรงพยาบาลสุไหงปาดี</c:v>
                </c:pt>
                <c:pt idx="10">
                  <c:v>โรงพยาบาลจะแนะ</c:v>
                </c:pt>
                <c:pt idx="11">
                  <c:v>โรงพยาบาลเจาะไอร้อง</c:v>
                </c:pt>
                <c:pt idx="12">
                  <c:v>โรงพยาบาลยี่งอฯ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D7-464C-9293-0B3C0CBF7D2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ไตรมาสที่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Sheet1!$A$2:$A$14</c:f>
              <c:strCache>
                <c:ptCount val="13"/>
                <c:pt idx="0">
                  <c:v>โรงพยาบาลนราธิวาสฯ</c:v>
                </c:pt>
                <c:pt idx="1">
                  <c:v>โรงพยาบาลสุไหงโก-ลก</c:v>
                </c:pt>
                <c:pt idx="2">
                  <c:v>โรงพยาบาลตากใบ</c:v>
                </c:pt>
                <c:pt idx="3">
                  <c:v>โรงพยาบาลบาเจาะ</c:v>
                </c:pt>
                <c:pt idx="4">
                  <c:v>โรงพยาบาลระแงะ</c:v>
                </c:pt>
                <c:pt idx="5">
                  <c:v>โรงพยาบาลรือเสาะ</c:v>
                </c:pt>
                <c:pt idx="6">
                  <c:v>โรงพยาบาลศรีสาคร</c:v>
                </c:pt>
                <c:pt idx="7">
                  <c:v>โรงพยาบาลแว้ง</c:v>
                </c:pt>
                <c:pt idx="8">
                  <c:v>โรงพยาบาลสุคิริน</c:v>
                </c:pt>
                <c:pt idx="9">
                  <c:v>โรงพยาบาลสุไหงปาดี</c:v>
                </c:pt>
                <c:pt idx="10">
                  <c:v>โรงพยาบาลจะแนะ</c:v>
                </c:pt>
                <c:pt idx="11">
                  <c:v>โรงพยาบาลเจาะไอร้อง</c:v>
                </c:pt>
                <c:pt idx="12">
                  <c:v>โรงพยาบาลยี่งอฯ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1F-4ECB-9638-7CF1AD2AC8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5077247"/>
        <c:axId val="1779082607"/>
        <c:axId val="0"/>
      </c:bar3DChart>
      <c:catAx>
        <c:axId val="75077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th-TH"/>
          </a:p>
        </c:txPr>
        <c:crossAx val="1779082607"/>
        <c:crosses val="autoZero"/>
        <c:auto val="1"/>
        <c:lblAlgn val="ctr"/>
        <c:lblOffset val="100"/>
        <c:noMultiLvlLbl val="0"/>
      </c:catAx>
      <c:valAx>
        <c:axId val="1779082607"/>
        <c:scaling>
          <c:orientation val="minMax"/>
          <c:max val="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noFill/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th-TH"/>
          </a:p>
        </c:txPr>
        <c:crossAx val="750772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935902237787022"/>
          <c:y val="0.92833098393667557"/>
          <c:w val="0.26128195524425957"/>
          <c:h val="7.16690160633244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th-TH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H SarabunPSK" panose="020B0500040200020003" pitchFamily="34" charset="-34"/>
          <a:cs typeface="TH SarabunPSK" panose="020B0500040200020003" pitchFamily="34" charset="-34"/>
        </a:defRPr>
      </a:pPr>
      <a:endParaRPr lang="th-TH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ea typeface="+mj-ea"/>
                <a:cs typeface="TH SarabunPSK" panose="020B0500040200020003" pitchFamily="34" charset="-34"/>
              </a:defRPr>
            </a:pPr>
            <a:r>
              <a:rPr lang="th-TH" sz="3200" b="1"/>
              <a:t>สำนักงานสาธารณสุขจังหวัดปัตตานี</a:t>
            </a:r>
          </a:p>
        </c:rich>
      </c:tx>
      <c:overlay val="0"/>
      <c:spPr>
        <a:solidFill>
          <a:schemeClr val="accent1">
            <a:lumMod val="40000"/>
            <a:lumOff val="60000"/>
          </a:schemeClr>
        </a:solidFill>
        <a:ln w="28575">
          <a:solidFill>
            <a:schemeClr val="accen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TH SarabunPSK" panose="020B0500040200020003" pitchFamily="34" charset="-34"/>
              <a:ea typeface="+mj-ea"/>
              <a:cs typeface="TH SarabunPSK" panose="020B0500040200020003" pitchFamily="34" charset="-34"/>
            </a:defRPr>
          </a:pPr>
          <a:endParaRPr lang="th-TH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ไตรมาสที่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Sheet1!$A$2:$A$13</c:f>
              <c:strCache>
                <c:ptCount val="12"/>
                <c:pt idx="0">
                  <c:v>โรงพยาบาลปัตตานี</c:v>
                </c:pt>
                <c:pt idx="1">
                  <c:v>โรงพยาบาลโคกโพธิ์</c:v>
                </c:pt>
                <c:pt idx="2">
                  <c:v>โรงพยาบาลหนองจิก</c:v>
                </c:pt>
                <c:pt idx="3">
                  <c:v>โรงพยาบาลปะนาเระ</c:v>
                </c:pt>
                <c:pt idx="4">
                  <c:v>โรงพยาบาลมายอ</c:v>
                </c:pt>
                <c:pt idx="5">
                  <c:v>โรงพยาบาลทุ่งยางแดง</c:v>
                </c:pt>
                <c:pt idx="6">
                  <c:v>โรงพยาบาลไม้แก่น</c:v>
                </c:pt>
                <c:pt idx="7">
                  <c:v>โรงพยาบาลยะหริ่ง</c:v>
                </c:pt>
                <c:pt idx="8">
                  <c:v>โรงพยาบาลรัง</c:v>
                </c:pt>
                <c:pt idx="9">
                  <c:v>โรงพยาบาลแม่ลาน</c:v>
                </c:pt>
                <c:pt idx="10">
                  <c:v>โรงพยาบาลสมเด็จพระยุพราชฯ </c:v>
                </c:pt>
                <c:pt idx="11">
                  <c:v>โรงพยาบาลกะพ้อ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0</c:v>
                </c:pt>
                <c:pt idx="1">
                  <c:v>5</c:v>
                </c:pt>
                <c:pt idx="2">
                  <c:v>0</c:v>
                </c:pt>
                <c:pt idx="3">
                  <c:v>4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3</c:v>
                </c:pt>
                <c:pt idx="9">
                  <c:v>5</c:v>
                </c:pt>
                <c:pt idx="10">
                  <c:v>2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3A-4AA4-B179-C644F7BBDE6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ไตรมาสที่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Sheet1!$A$2:$A$13</c:f>
              <c:strCache>
                <c:ptCount val="12"/>
                <c:pt idx="0">
                  <c:v>โรงพยาบาลปัตตานี</c:v>
                </c:pt>
                <c:pt idx="1">
                  <c:v>โรงพยาบาลโคกโพธิ์</c:v>
                </c:pt>
                <c:pt idx="2">
                  <c:v>โรงพยาบาลหนองจิก</c:v>
                </c:pt>
                <c:pt idx="3">
                  <c:v>โรงพยาบาลปะนาเระ</c:v>
                </c:pt>
                <c:pt idx="4">
                  <c:v>โรงพยาบาลมายอ</c:v>
                </c:pt>
                <c:pt idx="5">
                  <c:v>โรงพยาบาลทุ่งยางแดง</c:v>
                </c:pt>
                <c:pt idx="6">
                  <c:v>โรงพยาบาลไม้แก่น</c:v>
                </c:pt>
                <c:pt idx="7">
                  <c:v>โรงพยาบาลยะหริ่ง</c:v>
                </c:pt>
                <c:pt idx="8">
                  <c:v>โรงพยาบาลรัง</c:v>
                </c:pt>
                <c:pt idx="9">
                  <c:v>โรงพยาบาลแม่ลาน</c:v>
                </c:pt>
                <c:pt idx="10">
                  <c:v>โรงพยาบาลสมเด็จพระยุพราชฯ </c:v>
                </c:pt>
                <c:pt idx="11">
                  <c:v>โรงพยาบาลกะพ้อ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3D-422D-A581-5972109DC1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0181807"/>
        <c:axId val="80728815"/>
        <c:axId val="0"/>
      </c:bar3DChart>
      <c:catAx>
        <c:axId val="701818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th-TH"/>
          </a:p>
        </c:txPr>
        <c:crossAx val="80728815"/>
        <c:crosses val="autoZero"/>
        <c:auto val="1"/>
        <c:lblAlgn val="ctr"/>
        <c:lblOffset val="100"/>
        <c:noMultiLvlLbl val="0"/>
      </c:catAx>
      <c:valAx>
        <c:axId val="80728815"/>
        <c:scaling>
          <c:orientation val="minMax"/>
          <c:max val="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th-TH"/>
          </a:p>
        </c:txPr>
        <c:crossAx val="70181807"/>
        <c:crosses val="autoZero"/>
        <c:crossBetween val="between"/>
        <c:min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th-TH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>
          <a:latin typeface="TH SarabunPSK" panose="020B0500040200020003" pitchFamily="34" charset="-34"/>
          <a:cs typeface="TH SarabunPSK" panose="020B0500040200020003" pitchFamily="34" charset="-34"/>
        </a:defRPr>
      </a:pPr>
      <a:endParaRPr lang="th-TH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ea typeface="+mj-ea"/>
                <a:cs typeface="TH SarabunPSK" panose="020B0500040200020003" pitchFamily="34" charset="-34"/>
              </a:defRPr>
            </a:pPr>
            <a:r>
              <a:rPr lang="th-TH" sz="3200" b="1"/>
              <a:t>สำนักงานสาธารณสุขจังหวัดพัทลุง</a:t>
            </a:r>
          </a:p>
        </c:rich>
      </c:tx>
      <c:overlay val="0"/>
      <c:spPr>
        <a:solidFill>
          <a:schemeClr val="accent1">
            <a:lumMod val="40000"/>
            <a:lumOff val="60000"/>
          </a:schemeClr>
        </a:solidFill>
        <a:ln w="28575">
          <a:solidFill>
            <a:schemeClr val="accen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TH SarabunPSK" panose="020B0500040200020003" pitchFamily="34" charset="-34"/>
              <a:ea typeface="+mj-ea"/>
              <a:cs typeface="TH SarabunPSK" panose="020B0500040200020003" pitchFamily="34" charset="-34"/>
            </a:defRPr>
          </a:pPr>
          <a:endParaRPr lang="th-TH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ไตรมาสที่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Sheet1!$A$2:$A$12</c:f>
              <c:strCache>
                <c:ptCount val="11"/>
                <c:pt idx="0">
                  <c:v>โรงพยาบาลพัทลุง</c:v>
                </c:pt>
                <c:pt idx="1">
                  <c:v>โรงพยาบาลกงหรา</c:v>
                </c:pt>
                <c:pt idx="2">
                  <c:v>โรงพยาบาลเขาชัยสน</c:v>
                </c:pt>
                <c:pt idx="3">
                  <c:v>โรงพยาบาลตะโหมด</c:v>
                </c:pt>
                <c:pt idx="4">
                  <c:v>โรงพยาบาลควนขนุน</c:v>
                </c:pt>
                <c:pt idx="5">
                  <c:v>โรงพยาบาลปากพะยูน</c:v>
                </c:pt>
                <c:pt idx="6">
                  <c:v>โรงพยาบาลศรีบรรพต</c:v>
                </c:pt>
                <c:pt idx="7">
                  <c:v>โรงพยาบาลป่าบอน</c:v>
                </c:pt>
                <c:pt idx="8">
                  <c:v>โรงพยาบาลบางแก้ว</c:v>
                </c:pt>
                <c:pt idx="9">
                  <c:v>โรงพยาบาลป่าพะยอม</c:v>
                </c:pt>
                <c:pt idx="10">
                  <c:v>โรงพยาบาลศรีนครินทร์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1</c:v>
                </c:pt>
                <c:pt idx="9">
                  <c:v>3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48-4B40-9E06-9F93B3AEDB5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ไตรมาสที่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Sheet1!$A$2:$A$12</c:f>
              <c:strCache>
                <c:ptCount val="11"/>
                <c:pt idx="0">
                  <c:v>โรงพยาบาลพัทลุง</c:v>
                </c:pt>
                <c:pt idx="1">
                  <c:v>โรงพยาบาลกงหรา</c:v>
                </c:pt>
                <c:pt idx="2">
                  <c:v>โรงพยาบาลเขาชัยสน</c:v>
                </c:pt>
                <c:pt idx="3">
                  <c:v>โรงพยาบาลตะโหมด</c:v>
                </c:pt>
                <c:pt idx="4">
                  <c:v>โรงพยาบาลควนขนุน</c:v>
                </c:pt>
                <c:pt idx="5">
                  <c:v>โรงพยาบาลปากพะยูน</c:v>
                </c:pt>
                <c:pt idx="6">
                  <c:v>โรงพยาบาลศรีบรรพต</c:v>
                </c:pt>
                <c:pt idx="7">
                  <c:v>โรงพยาบาลป่าบอน</c:v>
                </c:pt>
                <c:pt idx="8">
                  <c:v>โรงพยาบาลบางแก้ว</c:v>
                </c:pt>
                <c:pt idx="9">
                  <c:v>โรงพยาบาลป่าพะยอม</c:v>
                </c:pt>
                <c:pt idx="10">
                  <c:v>โรงพยาบาลศรีนครินทร์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9C-4BBB-B551-B9659444F4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94329775"/>
        <c:axId val="135359071"/>
        <c:axId val="0"/>
      </c:bar3DChart>
      <c:catAx>
        <c:axId val="2094329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th-TH"/>
          </a:p>
        </c:txPr>
        <c:crossAx val="135359071"/>
        <c:crosses val="autoZero"/>
        <c:auto val="1"/>
        <c:lblAlgn val="ctr"/>
        <c:lblOffset val="100"/>
        <c:noMultiLvlLbl val="0"/>
      </c:catAx>
      <c:valAx>
        <c:axId val="135359071"/>
        <c:scaling>
          <c:orientation val="minMax"/>
          <c:max val="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noFill/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th-TH"/>
          </a:p>
        </c:txPr>
        <c:crossAx val="20943297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th-TH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H SarabunPSK" panose="020B0500040200020003" pitchFamily="34" charset="-34"/>
          <a:cs typeface="TH SarabunPSK" panose="020B0500040200020003" pitchFamily="34" charset="-34"/>
        </a:defRPr>
      </a:pPr>
      <a:endParaRPr lang="th-TH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ea typeface="+mj-ea"/>
                <a:cs typeface="TH SarabunPSK" panose="020B0500040200020003" pitchFamily="34" charset="-34"/>
              </a:defRPr>
            </a:pPr>
            <a:r>
              <a:rPr lang="th-TH" sz="3200"/>
              <a:t>สำนักงานสาธารณสุขจังหวัดยะลา</a:t>
            </a:r>
          </a:p>
        </c:rich>
      </c:tx>
      <c:layout>
        <c:manualLayout>
          <c:xMode val="edge"/>
          <c:yMode val="edge"/>
          <c:x val="0.33745312500000002"/>
          <c:y val="2.1093748702402271E-2"/>
        </c:manualLayout>
      </c:layout>
      <c:overlay val="0"/>
      <c:spPr>
        <a:solidFill>
          <a:schemeClr val="accent1">
            <a:lumMod val="40000"/>
            <a:lumOff val="60000"/>
          </a:schemeClr>
        </a:solidFill>
        <a:ln w="28575">
          <a:solidFill>
            <a:schemeClr val="accen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TH SarabunPSK" panose="020B0500040200020003" pitchFamily="34" charset="-34"/>
              <a:ea typeface="+mj-ea"/>
              <a:cs typeface="TH SarabunPSK" panose="020B0500040200020003" pitchFamily="34" charset="-34"/>
            </a:defRPr>
          </a:pPr>
          <a:endParaRPr lang="th-TH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4279517949131742E-2"/>
          <c:y val="0.12039257365684287"/>
          <c:w val="0.95910962591567217"/>
          <c:h val="0.603798337903491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ไตรมาสที่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โรงพยาบาลยะลา</c:v>
                </c:pt>
                <c:pt idx="1">
                  <c:v>โรงพยบาลเบตง</c:v>
                </c:pt>
                <c:pt idx="2">
                  <c:v>โรงพยาบาลบันนังสตา</c:v>
                </c:pt>
                <c:pt idx="3">
                  <c:v>โรงพยาบาลธารโต</c:v>
                </c:pt>
                <c:pt idx="4">
                  <c:v>โรงพยาบาลรามัน</c:v>
                </c:pt>
                <c:pt idx="5">
                  <c:v>โรงพยาบาลสมเด็จพระยุพราชฯ</c:v>
                </c:pt>
                <c:pt idx="6">
                  <c:v>โรงพยาบาลกาบัง</c:v>
                </c:pt>
                <c:pt idx="7">
                  <c:v>โรงพยาบาลกรงปินัง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0</c:v>
                </c:pt>
                <c:pt idx="1">
                  <c:v>3</c:v>
                </c:pt>
                <c:pt idx="2">
                  <c:v>1</c:v>
                </c:pt>
                <c:pt idx="3">
                  <c:v>6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FF-43FD-9E5F-32AA18075B9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ไตรมาสที่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โรงพยาบาลยะลา</c:v>
                </c:pt>
                <c:pt idx="1">
                  <c:v>โรงพยบาลเบตง</c:v>
                </c:pt>
                <c:pt idx="2">
                  <c:v>โรงพยาบาลบันนังสตา</c:v>
                </c:pt>
                <c:pt idx="3">
                  <c:v>โรงพยาบาลธารโต</c:v>
                </c:pt>
                <c:pt idx="4">
                  <c:v>โรงพยาบาลรามัน</c:v>
                </c:pt>
                <c:pt idx="5">
                  <c:v>โรงพยาบาลสมเด็จพระยุพราชฯ</c:v>
                </c:pt>
                <c:pt idx="6">
                  <c:v>โรงพยาบาลกาบัง</c:v>
                </c:pt>
                <c:pt idx="7">
                  <c:v>โรงพยาบาลกรงปินัง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CA-4938-8160-F062AD7132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0776959"/>
        <c:axId val="191391327"/>
        <c:axId val="0"/>
      </c:bar3DChart>
      <c:catAx>
        <c:axId val="190776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th-TH"/>
          </a:p>
        </c:txPr>
        <c:crossAx val="191391327"/>
        <c:crosses val="autoZero"/>
        <c:auto val="1"/>
        <c:lblAlgn val="ctr"/>
        <c:lblOffset val="100"/>
        <c:noMultiLvlLbl val="0"/>
      </c:catAx>
      <c:valAx>
        <c:axId val="191391327"/>
        <c:scaling>
          <c:orientation val="minMax"/>
          <c:max val="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noFill/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th-TH"/>
          </a:p>
        </c:txPr>
        <c:crossAx val="1907769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th-TH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latin typeface="TH SarabunPSK" panose="020B0500040200020003" pitchFamily="34" charset="-34"/>
          <a:cs typeface="TH SarabunPSK" panose="020B0500040200020003" pitchFamily="34" charset="-34"/>
        </a:defRPr>
      </a:pPr>
      <a:endParaRPr lang="th-TH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ea typeface="+mj-ea"/>
                <a:cs typeface="TH SarabunPSK" panose="020B0500040200020003" pitchFamily="34" charset="-34"/>
              </a:defRPr>
            </a:pPr>
            <a:r>
              <a:rPr lang="th-TH" sz="3200" b="1"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สำนักงานสาธารณสุขจังหวัดสงขลา</a:t>
            </a:r>
          </a:p>
        </c:rich>
      </c:tx>
      <c:overlay val="0"/>
      <c:spPr>
        <a:solidFill>
          <a:schemeClr val="accent1">
            <a:lumMod val="40000"/>
            <a:lumOff val="60000"/>
          </a:schemeClr>
        </a:solidFill>
        <a:ln w="28575">
          <a:solidFill>
            <a:schemeClr val="accen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TH SarabunPSK" panose="020B0500040200020003" pitchFamily="34" charset="-34"/>
              <a:ea typeface="+mj-ea"/>
              <a:cs typeface="TH SarabunPSK" panose="020B0500040200020003" pitchFamily="34" charset="-34"/>
            </a:defRPr>
          </a:pPr>
          <a:endParaRPr lang="th-TH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0360427740720788E-2"/>
          <c:y val="0.15403970890633573"/>
          <c:w val="0.94498396523115469"/>
          <c:h val="0.5517704149177262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ไตรมาสที่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Sheet1!$A$2:$A$18</c:f>
              <c:strCache>
                <c:ptCount val="17"/>
                <c:pt idx="0">
                  <c:v>โรงพยาบาลหาดใหญ่</c:v>
                </c:pt>
                <c:pt idx="1">
                  <c:v>โรงพยาบาลสงขลา</c:v>
                </c:pt>
                <c:pt idx="2">
                  <c:v>โรงพยาบาลสทิงพระ</c:v>
                </c:pt>
                <c:pt idx="3">
                  <c:v>โรงพยาบาลจะนะ</c:v>
                </c:pt>
                <c:pt idx="4">
                  <c:v>โรงพยาบาลสมเด็จฯ</c:v>
                </c:pt>
                <c:pt idx="5">
                  <c:v>โรงพยาบาลเทพา</c:v>
                </c:pt>
                <c:pt idx="6">
                  <c:v>โรงพยาบาลสะบ้าย้อย</c:v>
                </c:pt>
                <c:pt idx="7">
                  <c:v>โรงพยาบาลระโนด</c:v>
                </c:pt>
                <c:pt idx="8">
                  <c:v>โรงพยาบาลกระแสสินธุ์</c:v>
                </c:pt>
                <c:pt idx="9">
                  <c:v>โรงพยาบาลรัตภูมิ</c:v>
                </c:pt>
                <c:pt idx="10">
                  <c:v>โรงพยาบาลสะเดา</c:v>
                </c:pt>
                <c:pt idx="11">
                  <c:v>โรงพยาบาลนาหม่อม</c:v>
                </c:pt>
                <c:pt idx="12">
                  <c:v>โรงพยาบาลควนเนียง</c:v>
                </c:pt>
                <c:pt idx="13">
                  <c:v>โรงพยาบาลปาดังเบซาร์</c:v>
                </c:pt>
                <c:pt idx="14">
                  <c:v>โรงพยาบาลบางกล่ำ</c:v>
                </c:pt>
                <c:pt idx="15">
                  <c:v>โรงพยาบาลสิงหนคร</c:v>
                </c:pt>
                <c:pt idx="16">
                  <c:v>โรงพยาบาลคลองหอยโข่ง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0</c:v>
                </c:pt>
                <c:pt idx="1">
                  <c:v>3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4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4</c:v>
                </c:pt>
                <c:pt idx="1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85-4945-95A1-D360B73A2FB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ไตรมาสที่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Sheet1!$A$2:$A$18</c:f>
              <c:strCache>
                <c:ptCount val="17"/>
                <c:pt idx="0">
                  <c:v>โรงพยาบาลหาดใหญ่</c:v>
                </c:pt>
                <c:pt idx="1">
                  <c:v>โรงพยาบาลสงขลา</c:v>
                </c:pt>
                <c:pt idx="2">
                  <c:v>โรงพยาบาลสทิงพระ</c:v>
                </c:pt>
                <c:pt idx="3">
                  <c:v>โรงพยาบาลจะนะ</c:v>
                </c:pt>
                <c:pt idx="4">
                  <c:v>โรงพยาบาลสมเด็จฯ</c:v>
                </c:pt>
                <c:pt idx="5">
                  <c:v>โรงพยาบาลเทพา</c:v>
                </c:pt>
                <c:pt idx="6">
                  <c:v>โรงพยาบาลสะบ้าย้อย</c:v>
                </c:pt>
                <c:pt idx="7">
                  <c:v>โรงพยาบาลระโนด</c:v>
                </c:pt>
                <c:pt idx="8">
                  <c:v>โรงพยาบาลกระแสสินธุ์</c:v>
                </c:pt>
                <c:pt idx="9">
                  <c:v>โรงพยาบาลรัตภูมิ</c:v>
                </c:pt>
                <c:pt idx="10">
                  <c:v>โรงพยาบาลสะเดา</c:v>
                </c:pt>
                <c:pt idx="11">
                  <c:v>โรงพยาบาลนาหม่อม</c:v>
                </c:pt>
                <c:pt idx="12">
                  <c:v>โรงพยาบาลควนเนียง</c:v>
                </c:pt>
                <c:pt idx="13">
                  <c:v>โรงพยาบาลปาดังเบซาร์</c:v>
                </c:pt>
                <c:pt idx="14">
                  <c:v>โรงพยาบาลบางกล่ำ</c:v>
                </c:pt>
                <c:pt idx="15">
                  <c:v>โรงพยาบาลสิงหนคร</c:v>
                </c:pt>
                <c:pt idx="16">
                  <c:v>โรงพยาบาลคลองหอยโข่ง</c:v>
                </c:pt>
              </c:strCache>
            </c:strRef>
          </c:cat>
          <c:val>
            <c:numRef>
              <c:f>Sheet1!$C$2:$C$18</c:f>
              <c:numCache>
                <c:formatCode>General</c:formatCode>
                <c:ptCount val="17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0</c:v>
                </c:pt>
                <c:pt idx="9">
                  <c:v>4</c:v>
                </c:pt>
                <c:pt idx="10">
                  <c:v>0</c:v>
                </c:pt>
                <c:pt idx="11">
                  <c:v>1</c:v>
                </c:pt>
                <c:pt idx="12">
                  <c:v>1</c:v>
                </c:pt>
                <c:pt idx="13">
                  <c:v>0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1F-4351-9C5E-D8E84976CB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49608511"/>
        <c:axId val="1895328575"/>
        <c:axId val="0"/>
      </c:bar3DChart>
      <c:catAx>
        <c:axId val="20496085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th-TH"/>
          </a:p>
        </c:txPr>
        <c:crossAx val="1895328575"/>
        <c:crosses val="autoZero"/>
        <c:auto val="1"/>
        <c:lblAlgn val="ctr"/>
        <c:lblOffset val="100"/>
        <c:noMultiLvlLbl val="0"/>
      </c:catAx>
      <c:valAx>
        <c:axId val="1895328575"/>
        <c:scaling>
          <c:orientation val="minMax"/>
          <c:max val="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noFill/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th-TH"/>
          </a:p>
        </c:txPr>
        <c:crossAx val="20496085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385599742435355"/>
          <c:y val="0.92678620802466838"/>
          <c:w val="0.25228790590474298"/>
          <c:h val="6.158640309624242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th-TH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ea typeface="+mj-ea"/>
                <a:cs typeface="TH SarabunPSK" panose="020B0500040200020003" pitchFamily="34" charset="-34"/>
              </a:defRPr>
            </a:pPr>
            <a:r>
              <a:rPr lang="th-TH" sz="3200" dirty="0"/>
              <a:t>สำนักงานสาธารณสุขจังหวัดสตูล</a:t>
            </a:r>
          </a:p>
        </c:rich>
      </c:tx>
      <c:layout>
        <c:manualLayout>
          <c:xMode val="edge"/>
          <c:yMode val="edge"/>
          <c:x val="0.31955321392065456"/>
          <c:y val="2.3437448282148325E-2"/>
        </c:manualLayout>
      </c:layout>
      <c:overlay val="0"/>
      <c:spPr>
        <a:solidFill>
          <a:schemeClr val="accent1">
            <a:lumMod val="40000"/>
            <a:lumOff val="60000"/>
          </a:schemeClr>
        </a:solidFill>
        <a:ln w="28575">
          <a:solidFill>
            <a:schemeClr val="accen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TH SarabunPSK" panose="020B0500040200020003" pitchFamily="34" charset="-34"/>
              <a:ea typeface="+mj-ea"/>
              <a:cs typeface="TH SarabunPSK" panose="020B0500040200020003" pitchFamily="34" charset="-34"/>
            </a:defRPr>
          </a:pPr>
          <a:endParaRPr lang="th-TH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ไตรมาสที่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Sheet1!$A$2:$A$8</c:f>
              <c:strCache>
                <c:ptCount val="7"/>
                <c:pt idx="0">
                  <c:v>โรงพยาบาลสตูล</c:v>
                </c:pt>
                <c:pt idx="1">
                  <c:v>โรงพยาบาลควนโดน</c:v>
                </c:pt>
                <c:pt idx="2">
                  <c:v>โรงพยาบาลควนกาหลง</c:v>
                </c:pt>
                <c:pt idx="3">
                  <c:v>โรงพยาบาลท่าแพ</c:v>
                </c:pt>
                <c:pt idx="4">
                  <c:v>โรงพยาบาลละงู</c:v>
                </c:pt>
                <c:pt idx="5">
                  <c:v>โรงพยาบาลทุ่งหว้า</c:v>
                </c:pt>
                <c:pt idx="6">
                  <c:v>โรงพยาบาลมะนัง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24-42E2-8250-81D9FB1B60B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ไตรมาสที่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Sheet1!$A$2:$A$8</c:f>
              <c:strCache>
                <c:ptCount val="7"/>
                <c:pt idx="0">
                  <c:v>โรงพยาบาลสตูล</c:v>
                </c:pt>
                <c:pt idx="1">
                  <c:v>โรงพยาบาลควนโดน</c:v>
                </c:pt>
                <c:pt idx="2">
                  <c:v>โรงพยาบาลควนกาหลง</c:v>
                </c:pt>
                <c:pt idx="3">
                  <c:v>โรงพยาบาลท่าแพ</c:v>
                </c:pt>
                <c:pt idx="4">
                  <c:v>โรงพยาบาลละงู</c:v>
                </c:pt>
                <c:pt idx="5">
                  <c:v>โรงพยาบาลทุ่งหว้า</c:v>
                </c:pt>
                <c:pt idx="6">
                  <c:v>โรงพยาบาลมะนัง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24-46E2-A9B9-E2E0716C09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00070991"/>
        <c:axId val="307558223"/>
        <c:axId val="0"/>
      </c:bar3DChart>
      <c:catAx>
        <c:axId val="21000709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th-TH"/>
          </a:p>
        </c:txPr>
        <c:crossAx val="307558223"/>
        <c:crosses val="autoZero"/>
        <c:auto val="1"/>
        <c:lblAlgn val="ctr"/>
        <c:lblOffset val="100"/>
        <c:noMultiLvlLbl val="0"/>
      </c:catAx>
      <c:valAx>
        <c:axId val="307558223"/>
        <c:scaling>
          <c:orientation val="minMax"/>
          <c:max val="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noFill/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th-TH"/>
          </a:p>
        </c:txPr>
        <c:crossAx val="21000709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th-TH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 b="1">
          <a:latin typeface="TH SarabunPSK" panose="020B0500040200020003" pitchFamily="34" charset="-34"/>
          <a:cs typeface="TH SarabunPSK" panose="020B0500040200020003" pitchFamily="34" charset="-34"/>
        </a:defRPr>
      </a:pPr>
      <a:endParaRPr lang="th-TH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8559-7E39-4038-9E12-2808C4BDD4E5}" type="datetimeFigureOut">
              <a:rPr lang="th-TH" smtClean="0"/>
              <a:t>11/07/61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C058-9466-460C-90AF-550D569E28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68873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8559-7E39-4038-9E12-2808C4BDD4E5}" type="datetimeFigureOut">
              <a:rPr lang="th-TH" smtClean="0"/>
              <a:t>11/07/61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C058-9466-460C-90AF-550D569E28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1853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8559-7E39-4038-9E12-2808C4BDD4E5}" type="datetimeFigureOut">
              <a:rPr lang="th-TH" smtClean="0"/>
              <a:t>11/07/61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C058-9466-460C-90AF-550D569E28C1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4886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8559-7E39-4038-9E12-2808C4BDD4E5}" type="datetimeFigureOut">
              <a:rPr lang="th-TH" smtClean="0"/>
              <a:t>11/07/61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C058-9466-460C-90AF-550D569E28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01121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8559-7E39-4038-9E12-2808C4BDD4E5}" type="datetimeFigureOut">
              <a:rPr lang="th-TH" smtClean="0"/>
              <a:t>11/07/61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C058-9466-460C-90AF-550D569E28C1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74915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8559-7E39-4038-9E12-2808C4BDD4E5}" type="datetimeFigureOut">
              <a:rPr lang="th-TH" smtClean="0"/>
              <a:t>11/07/61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C058-9466-460C-90AF-550D569E28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95257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8559-7E39-4038-9E12-2808C4BDD4E5}" type="datetimeFigureOut">
              <a:rPr lang="th-TH" smtClean="0"/>
              <a:t>11/07/61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C058-9466-460C-90AF-550D569E28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71212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8559-7E39-4038-9E12-2808C4BDD4E5}" type="datetimeFigureOut">
              <a:rPr lang="th-TH" smtClean="0"/>
              <a:t>11/07/61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C058-9466-460C-90AF-550D569E28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2583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8559-7E39-4038-9E12-2808C4BDD4E5}" type="datetimeFigureOut">
              <a:rPr lang="th-TH" smtClean="0"/>
              <a:t>11/07/61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C058-9466-460C-90AF-550D569E28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38011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8559-7E39-4038-9E12-2808C4BDD4E5}" type="datetimeFigureOut">
              <a:rPr lang="th-TH" smtClean="0"/>
              <a:t>11/07/61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C058-9466-460C-90AF-550D569E28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41933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8559-7E39-4038-9E12-2808C4BDD4E5}" type="datetimeFigureOut">
              <a:rPr lang="th-TH" smtClean="0"/>
              <a:t>11/07/61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C058-9466-460C-90AF-550D569E28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8866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8559-7E39-4038-9E12-2808C4BDD4E5}" type="datetimeFigureOut">
              <a:rPr lang="th-TH" smtClean="0"/>
              <a:t>11/07/61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C058-9466-460C-90AF-550D569E28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18455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8559-7E39-4038-9E12-2808C4BDD4E5}" type="datetimeFigureOut">
              <a:rPr lang="th-TH" smtClean="0"/>
              <a:t>11/07/61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C058-9466-460C-90AF-550D569E28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8559-7E39-4038-9E12-2808C4BDD4E5}" type="datetimeFigureOut">
              <a:rPr lang="th-TH" smtClean="0"/>
              <a:t>11/07/61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C058-9466-460C-90AF-550D569E28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43023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8559-7E39-4038-9E12-2808C4BDD4E5}" type="datetimeFigureOut">
              <a:rPr lang="th-TH" smtClean="0"/>
              <a:t>11/07/61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C058-9466-460C-90AF-550D569E28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77531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C058-9466-460C-90AF-550D569E28C1}" type="slidenum">
              <a:rPr lang="th-TH" smtClean="0"/>
              <a:t>‹#›</a:t>
            </a:fld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8559-7E39-4038-9E12-2808C4BDD4E5}" type="datetimeFigureOut">
              <a:rPr lang="th-TH" smtClean="0"/>
              <a:t>11/07/61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15607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38559-7E39-4038-9E12-2808C4BDD4E5}" type="datetimeFigureOut">
              <a:rPr lang="th-TH" smtClean="0"/>
              <a:t>11/07/61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421C058-9466-460C-90AF-550D569E28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62118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แผนภูมิ 5">
            <a:extLst>
              <a:ext uri="{FF2B5EF4-FFF2-40B4-BE49-F238E27FC236}">
                <a16:creationId xmlns:a16="http://schemas.microsoft.com/office/drawing/2014/main" id="{369AA475-6A75-45A1-9E17-5537D4A68C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1867030"/>
              </p:ext>
            </p:extLst>
          </p:nvPr>
        </p:nvGraphicFramePr>
        <p:xfrm>
          <a:off x="589936" y="359833"/>
          <a:ext cx="9412749" cy="6138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7891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แผนภูมิ 5">
            <a:extLst>
              <a:ext uri="{FF2B5EF4-FFF2-40B4-BE49-F238E27FC236}">
                <a16:creationId xmlns:a16="http://schemas.microsoft.com/office/drawing/2014/main" id="{243899B1-1FE8-476F-845B-F6F7BFD3E2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2677365"/>
              </p:ext>
            </p:extLst>
          </p:nvPr>
        </p:nvGraphicFramePr>
        <p:xfrm>
          <a:off x="273268" y="341293"/>
          <a:ext cx="9729076" cy="6154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1716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แผนภูมิ 5">
            <a:extLst>
              <a:ext uri="{FF2B5EF4-FFF2-40B4-BE49-F238E27FC236}">
                <a16:creationId xmlns:a16="http://schemas.microsoft.com/office/drawing/2014/main" id="{745B3076-6393-4225-9D04-CB3E795373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521003"/>
              </p:ext>
            </p:extLst>
          </p:nvPr>
        </p:nvGraphicFramePr>
        <p:xfrm>
          <a:off x="273269" y="451945"/>
          <a:ext cx="9886731" cy="6243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5859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แผนภูมิ 5">
            <a:extLst>
              <a:ext uri="{FF2B5EF4-FFF2-40B4-BE49-F238E27FC236}">
                <a16:creationId xmlns:a16="http://schemas.microsoft.com/office/drawing/2014/main" id="{C3D84D8D-A21C-45AD-A54D-1F5650BEE2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3729383"/>
              </p:ext>
            </p:extLst>
          </p:nvPr>
        </p:nvGraphicFramePr>
        <p:xfrm>
          <a:off x="294290" y="325821"/>
          <a:ext cx="9865710" cy="6264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4892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แผนภูมิ 5">
            <a:extLst>
              <a:ext uri="{FF2B5EF4-FFF2-40B4-BE49-F238E27FC236}">
                <a16:creationId xmlns:a16="http://schemas.microsoft.com/office/drawing/2014/main" id="{959FBFB4-E454-4DD8-BAB6-76BBA194D8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0431837"/>
              </p:ext>
            </p:extLst>
          </p:nvPr>
        </p:nvGraphicFramePr>
        <p:xfrm>
          <a:off x="220717" y="0"/>
          <a:ext cx="9939283" cy="670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0273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แผนภูมิ 5">
            <a:extLst>
              <a:ext uri="{FF2B5EF4-FFF2-40B4-BE49-F238E27FC236}">
                <a16:creationId xmlns:a16="http://schemas.microsoft.com/office/drawing/2014/main" id="{49FA58AD-23FC-4A40-8873-CADC9EEAD9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9301871"/>
              </p:ext>
            </p:extLst>
          </p:nvPr>
        </p:nvGraphicFramePr>
        <p:xfrm>
          <a:off x="283780" y="299398"/>
          <a:ext cx="9697545" cy="6259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1871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แผนภูมิ 5">
            <a:extLst>
              <a:ext uri="{FF2B5EF4-FFF2-40B4-BE49-F238E27FC236}">
                <a16:creationId xmlns:a16="http://schemas.microsoft.com/office/drawing/2014/main" id="{1AB70AF7-0E41-4FF1-9C13-CB75CEEFA1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0247939"/>
              </p:ext>
            </p:extLst>
          </p:nvPr>
        </p:nvGraphicFramePr>
        <p:xfrm>
          <a:off x="441434" y="147146"/>
          <a:ext cx="9718566" cy="6463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7467325"/>
      </p:ext>
    </p:extLst>
  </p:cSld>
  <p:clrMapOvr>
    <a:masterClrMapping/>
  </p:clrMapOvr>
</p:sld>
</file>

<file path=ppt/theme/theme1.xml><?xml version="1.0" encoding="utf-8"?>
<a:theme xmlns:a="http://schemas.openxmlformats.org/drawingml/2006/main" name="เหลี่ยมเพชร">
  <a:themeElements>
    <a:clrScheme name="เหลี่ยมเพชร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เหลี่ยมเพชร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หลี่ยมเพชร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205</TotalTime>
  <Words>28</Words>
  <Application>Microsoft Office PowerPoint</Application>
  <PresentationFormat>แบบจอกว้าง</PresentationFormat>
  <Paragraphs>7</Paragraphs>
  <Slides>7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7</vt:i4>
      </vt:variant>
    </vt:vector>
  </HeadingPairs>
  <TitlesOfParts>
    <vt:vector size="14" baseType="lpstr">
      <vt:lpstr>Arial</vt:lpstr>
      <vt:lpstr>Cordia New</vt:lpstr>
      <vt:lpstr>IrisUPC</vt:lpstr>
      <vt:lpstr>TH SarabunPSK</vt:lpstr>
      <vt:lpstr>Trebuchet MS</vt:lpstr>
      <vt:lpstr>Wingdings 3</vt:lpstr>
      <vt:lpstr>เหลี่ยมเพชร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user</cp:lastModifiedBy>
  <cp:revision>12</cp:revision>
  <dcterms:created xsi:type="dcterms:W3CDTF">2018-07-04T03:53:04Z</dcterms:created>
  <dcterms:modified xsi:type="dcterms:W3CDTF">2018-07-11T09:11:53Z</dcterms:modified>
</cp:coreProperties>
</file>