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9000" autoAdjust="0"/>
  </p:normalViewPr>
  <p:slideViewPr>
    <p:cSldViewPr>
      <p:cViewPr>
        <p:scale>
          <a:sx n="70" d="100"/>
          <a:sy n="70" d="100"/>
        </p:scale>
        <p:origin x="48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istrator.K0ZTGOZHACID8WF\Downloads\exportData_HDC%20(63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th-TH"/>
  <c:chart>
    <c:plotArea>
      <c:layout/>
      <c:barChart>
        <c:barDir val="col"/>
        <c:grouping val="clustered"/>
        <c:ser>
          <c:idx val="0"/>
          <c:order val="0"/>
          <c:tx>
            <c:strRef>
              <c:f>'{worksheet}'!$B$14</c:f>
              <c:strCache>
                <c:ptCount val="1"/>
                <c:pt idx="0">
                  <c:v>ปี61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/>
                      <a:t>92.98</a:t>
                    </a:r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Val val="1"/>
          </c:dLbls>
          <c:cat>
            <c:strRef>
              <c:f>'{worksheet}'!$A$15:$A$22</c:f>
              <c:strCache>
                <c:ptCount val="8"/>
                <c:pt idx="0">
                  <c:v>พัทลุง</c:v>
                </c:pt>
                <c:pt idx="1">
                  <c:v>สงขลา</c:v>
                </c:pt>
                <c:pt idx="2">
                  <c:v>สตูล</c:v>
                </c:pt>
                <c:pt idx="3">
                  <c:v>ตรัง</c:v>
                </c:pt>
                <c:pt idx="4">
                  <c:v>นราธิวาส</c:v>
                </c:pt>
                <c:pt idx="5">
                  <c:v>ยะลา</c:v>
                </c:pt>
                <c:pt idx="6">
                  <c:v>ปัตตานี</c:v>
                </c:pt>
                <c:pt idx="7">
                  <c:v>เขต12</c:v>
                </c:pt>
              </c:strCache>
            </c:strRef>
          </c:cat>
          <c:val>
            <c:numRef>
              <c:f>'{worksheet}'!$B$15:$B$22</c:f>
              <c:numCache>
                <c:formatCode>General</c:formatCode>
                <c:ptCount val="8"/>
                <c:pt idx="0">
                  <c:v>92.98</c:v>
                </c:pt>
                <c:pt idx="1">
                  <c:v>86.62</c:v>
                </c:pt>
                <c:pt idx="2">
                  <c:v>85.53</c:v>
                </c:pt>
                <c:pt idx="3">
                  <c:v>93.73</c:v>
                </c:pt>
                <c:pt idx="4">
                  <c:v>80.81</c:v>
                </c:pt>
                <c:pt idx="5">
                  <c:v>74.540000000000006</c:v>
                </c:pt>
                <c:pt idx="6">
                  <c:v>78.25</c:v>
                </c:pt>
                <c:pt idx="7" formatCode="0.00">
                  <c:v>83.862917983696562</c:v>
                </c:pt>
              </c:numCache>
            </c:numRef>
          </c:val>
        </c:ser>
        <c:ser>
          <c:idx val="1"/>
          <c:order val="1"/>
          <c:tx>
            <c:strRef>
              <c:f>'{worksheet}'!$C$14</c:f>
              <c:strCache>
                <c:ptCount val="1"/>
                <c:pt idx="0">
                  <c:v>ปี62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th-TH"/>
              </a:p>
            </c:txPr>
            <c:showVal val="1"/>
          </c:dLbls>
          <c:cat>
            <c:strRef>
              <c:f>'{worksheet}'!$A$15:$A$22</c:f>
              <c:strCache>
                <c:ptCount val="8"/>
                <c:pt idx="0">
                  <c:v>พัทลุง</c:v>
                </c:pt>
                <c:pt idx="1">
                  <c:v>สงขลา</c:v>
                </c:pt>
                <c:pt idx="2">
                  <c:v>สตูล</c:v>
                </c:pt>
                <c:pt idx="3">
                  <c:v>ตรัง</c:v>
                </c:pt>
                <c:pt idx="4">
                  <c:v>นราธิวาส</c:v>
                </c:pt>
                <c:pt idx="5">
                  <c:v>ยะลา</c:v>
                </c:pt>
                <c:pt idx="6">
                  <c:v>ปัตตานี</c:v>
                </c:pt>
                <c:pt idx="7">
                  <c:v>เขต12</c:v>
                </c:pt>
              </c:strCache>
            </c:strRef>
          </c:cat>
          <c:val>
            <c:numRef>
              <c:f>'{worksheet}'!$C$15:$C$22</c:f>
              <c:numCache>
                <c:formatCode>General</c:formatCode>
                <c:ptCount val="8"/>
                <c:pt idx="0">
                  <c:v>77.34</c:v>
                </c:pt>
                <c:pt idx="1">
                  <c:v>77.16</c:v>
                </c:pt>
                <c:pt idx="2">
                  <c:v>74.94</c:v>
                </c:pt>
                <c:pt idx="3">
                  <c:v>71.3</c:v>
                </c:pt>
                <c:pt idx="4">
                  <c:v>53.32</c:v>
                </c:pt>
                <c:pt idx="5">
                  <c:v>49.94</c:v>
                </c:pt>
                <c:pt idx="6">
                  <c:v>44.62</c:v>
                </c:pt>
                <c:pt idx="7" formatCode="0.00">
                  <c:v>62.324696933681956</c:v>
                </c:pt>
              </c:numCache>
            </c:numRef>
          </c:val>
        </c:ser>
        <c:axId val="58060800"/>
        <c:axId val="58062336"/>
      </c:barChart>
      <c:catAx>
        <c:axId val="5806080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58062336"/>
        <c:crosses val="autoZero"/>
        <c:auto val="1"/>
        <c:lblAlgn val="ctr"/>
        <c:lblOffset val="100"/>
      </c:catAx>
      <c:valAx>
        <c:axId val="5806233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400">
                <a:latin typeface="Angsana New" pitchFamily="18" charset="-34"/>
                <a:cs typeface="Angsana New" pitchFamily="18" charset="-34"/>
              </a:defRPr>
            </a:pPr>
            <a:endParaRPr lang="th-TH"/>
          </a:p>
        </c:txPr>
        <c:crossAx val="5806080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th-TH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E0E034-4EB7-4C82-8C81-C7F0CBD57E85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B1C9A6-CCFC-4605-BFAA-9F1B608CDE5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1C9A6-CCFC-4605-BFAA-9F1B608CDE50}" type="slidenum">
              <a:rPr lang="th-TH" smtClean="0"/>
              <a:t>3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8362A-9C9E-457A-A649-2C9DAC4D301D}" type="datetimeFigureOut">
              <a:rPr lang="th-TH" smtClean="0"/>
              <a:t>10/12/61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6221-F6BC-49D1-B31F-C00E20962E10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928662" y="500043"/>
          <a:ext cx="7572428" cy="6315786"/>
        </p:xfrm>
        <a:graphic>
          <a:graphicData uri="http://schemas.openxmlformats.org/drawingml/2006/table">
            <a:tbl>
              <a:tblPr/>
              <a:tblGrid>
                <a:gridCol w="1637768"/>
                <a:gridCol w="5934660"/>
              </a:tblGrid>
              <a:tr h="5168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หมวด</a:t>
                      </a:r>
                      <a:endParaRPr lang="en-US" sz="16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Promotion  Prevention &amp;Protection Excellence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(ยุทธศาสตร์ด้านส่งเสริมสุขภาพ ป้องกันโรค และคุ้มครองผู้บริโภคเป็นเลิศ )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แผนที่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1.การพัฒนาคุณภาพชีวิตคนไทยทุกกลุ่มวัย (ด้านสุขภาพ)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โครงการที่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1.โครงการพัฒนาและสร้างเสริมศักยภาพคนไทยกลุ่มสตรีและเด็กปฐมวัย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ลักษณะ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เชิงปริมาณ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ระดับการแสดงผล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ตำบล/อำเภอ/จังหวัด/เขต</a:t>
                      </a:r>
                      <a:endParaRPr lang="en-US" sz="16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เป้าประสงค์ยุทธศาสตร์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เด็กปลอดโรคที่ป้องกันด้วยวัคซีน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15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ตัวชี้วัด</a:t>
                      </a:r>
                      <a:endParaRPr lang="en-US" sz="16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ร้อยละความครอบคลุมการได้รับวัคซีนแต่ละชนิดครบตามเกณฑ์</a:t>
                      </a:r>
                      <a:r>
                        <a:rPr lang="th-TH" sz="1600" b="1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ในเด็กอายุครบ 1 ปี  </a:t>
                      </a:r>
                      <a:r>
                        <a:rPr lang="th-TH" sz="1600" b="1" dirty="0" smtClean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</a:t>
                      </a:r>
                      <a:r>
                        <a:rPr lang="th-TH" sz="1600" b="1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(</a:t>
                      </a:r>
                      <a:r>
                        <a:rPr lang="en-US" sz="1600" b="1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Fully immunized</a:t>
                      </a:r>
                      <a:r>
                        <a:rPr lang="th-TH" sz="1600" b="1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)</a:t>
                      </a:r>
                      <a:endParaRPr lang="en-US" sz="16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คำนิยาม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ความครอบคลุมการได้รับวัคซีนแต่ละชนิดครบตามเกณฑ์ในเด็กอายุครบ 1 ปี  หมายถึง ร้อยละของเด็กอายุครบ 1 ปี ในงวดที่รายงานที่ได้รับวัคซีนแต่ละชนิดครบตามเกณฑ์ ตั้งแต่แรกจนอายุครบ 1 ปีได้แก่วัคซีน 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BCG HB IPV DTP-HB3 OPV3 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และ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MMR 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จากเด็กอายุครบ 1 ปี ในพื้นที่รับผิดชอบทั้งหมด ในงวดที่รายงาน 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เกณฑ์เป้าหมาย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ไม่น้อยกว่าร้อยละ 90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วัตถุประสงค์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เพื่อให้เด็กปฐมวัยได้รับการสร้างเสริมภูมิคุ้มกันโรคครบตามเกณฑ์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ประชากรกลุ่มเป้าหมาย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เด็กอายุครบ 1 ปี ในงวดที่รายงาน (ประชากรในพื้นที่ที่รับผิดชอบของสถานบริการ โดย  ความหมายของเด็กอายุครบ 1 ปี หมายถึง เด็กที่มีอายุครบ 1 ปี ในงวดที่รายงาน ซึ่งเกิดในช่วงเดือนเดียวกับงวดที่รายงาน แต่ผ่านมาแล้ว 1 ปี เช่น รายงานงวดที่ 1 </a:t>
                      </a:r>
                      <a:r>
                        <a:rPr lang="en-US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: </a:t>
                      </a: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ตุลาคม 2561 – ธันวาคม 2561  เด็กที่มีอายุครบ 1 ปี ได้แก่ เด็กที่เกิดระหว่างวันที่ 1 ตุลาคม 2560 -31 ธันวาคม 2560 )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53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วิธีการจัดเก็บข้อมูล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6360" indent="-86360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spc="-3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หน่วยบริการนำข้อมูลการให้บริการวัคซีนของเด็กบันทึกในโปรแกรมหลัก</a:t>
                      </a:r>
                      <a:endParaRPr lang="en-US" sz="16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 marL="86360" indent="-86360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spc="-3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ของสถานบริการ เช่น  </a:t>
                      </a:r>
                      <a:r>
                        <a:rPr lang="en-US" sz="1600" spc="-3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JHCIS,  </a:t>
                      </a:r>
                      <a:r>
                        <a:rPr lang="en-US" sz="1600" spc="-30" dirty="0" err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HosXP</a:t>
                      </a:r>
                      <a:r>
                        <a:rPr lang="en-US" sz="1600" spc="-3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PCU</a:t>
                      </a:r>
                      <a:r>
                        <a:rPr lang="th-TH" sz="1600" spc="-3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 เป็นต้น  และส่งออกข้อมูลตามโครงสร้าง</a:t>
                      </a:r>
                      <a:endParaRPr lang="en-US" sz="16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  <a:p>
                      <a:pPr marL="86360" indent="-86360"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spc="-3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มาตรฐาน 43 แฟ้ม</a:t>
                      </a:r>
                      <a:r>
                        <a:rPr lang="th-TH" sz="16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และประมวลผลจาก </a:t>
                      </a:r>
                      <a:r>
                        <a:rPr lang="en-US" sz="16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HDC </a:t>
                      </a:r>
                      <a:r>
                        <a:rPr lang="th-TH" sz="16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(</a:t>
                      </a:r>
                      <a:r>
                        <a:rPr lang="en-US" sz="16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Health Data Center</a:t>
                      </a:r>
                      <a:r>
                        <a:rPr lang="th-TH" sz="1600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) หลังสิ้นสุดแต่ละงวด</a:t>
                      </a:r>
                      <a:endParaRPr lang="en-US" sz="16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000364" y="0"/>
            <a:ext cx="27146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ตัวชี้วัด  (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Calibri" pitchFamily="34" charset="0"/>
                <a:cs typeface="Angsana New" pitchFamily="18" charset="-34"/>
              </a:rPr>
              <a:t>KPI EPI Template</a:t>
            </a:r>
            <a:r>
              <a:rPr kumimoji="0" lang="th-TH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๙"/>
                <a:ea typeface="Calibri" pitchFamily="34" charset="0"/>
                <a:cs typeface="DilleniaUPC" pitchFamily="18" charset="-34"/>
              </a:rPr>
              <a:t>))</a:t>
            </a: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642910" y="1428736"/>
          <a:ext cx="7858180" cy="2857520"/>
        </p:xfrm>
        <a:graphic>
          <a:graphicData uri="http://schemas.openxmlformats.org/drawingml/2006/table">
            <a:tbl>
              <a:tblPr/>
              <a:tblGrid>
                <a:gridCol w="1699571"/>
                <a:gridCol w="6158609"/>
              </a:tblGrid>
              <a:tr h="5240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แหล่งข้อมูล</a:t>
                      </a:r>
                      <a:endParaRPr lang="en-US" sz="16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- 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ข้อมูล 43 แฟ้ม ประมวลผ่านระบบ 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Health Data Center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(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HDC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)ตำบล/อำเภอ/ จังหวัด/ประเทศ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รายการข้อมูล 1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A = 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จำนวนเด็กอายุครบ 1 ปี ที่ได้รับวัคซีน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BCG 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,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HB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,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IPV 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,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DTP-HB3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,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OPV3 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และ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MMR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 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6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รายการข้อมูล 2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B = 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จำนวนเด็กทั้งหมดที่มีอายุครบ 1 ปี ในพื้นที่รับผิดชอบทั้งหมด ในงวดที่รายงาน เด็กที่อาศัยอยู่จริงในพื้นที่รับผิดชอบจากฐานข้อมูล 43 แฟ้ม 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สูตรคำนวณตัวชี้วัด 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(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A/B</a:t>
                      </a: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)</a:t>
                      </a:r>
                      <a:r>
                        <a:rPr lang="en-US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X100</a:t>
                      </a: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ระยะเวลาประเมินผล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ทุก 3 เดือน (สิ้นสุดงวดที่รายงาน)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0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รายละเอียดข้อมูลพื้นฐาน</a:t>
                      </a:r>
                      <a:endParaRPr lang="en-US" sz="160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600" b="1" dirty="0">
                          <a:latin typeface="Angsana New" pitchFamily="18" charset="-34"/>
                          <a:ea typeface="Calibri"/>
                          <a:cs typeface="Angsana New" pitchFamily="18" charset="-34"/>
                        </a:rPr>
                        <a:t>ปี 2560 ร้อยละ 77.07 ปี 2561 ร้อยละ 79.00</a:t>
                      </a:r>
                      <a:endParaRPr lang="en-US" sz="1600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22454" marR="2245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แผนภูมิ 1"/>
          <p:cNvGraphicFramePr/>
          <p:nvPr/>
        </p:nvGraphicFramePr>
        <p:xfrm>
          <a:off x="571472" y="1357298"/>
          <a:ext cx="807249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สี่เหลี่ยมผืนผ้า 2"/>
          <p:cNvSpPr/>
          <p:nvPr/>
        </p:nvSpPr>
        <p:spPr>
          <a:xfrm>
            <a:off x="357158" y="285728"/>
            <a:ext cx="850112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เปรียบเทียบความ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ครอบคลุมการได้รับวัคซีนแต่ละชนิดครบตาม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เกณฑ์</a:t>
            </a:r>
            <a:br>
              <a:rPr lang="th-TH" dirty="0" smtClean="0">
                <a:latin typeface="Angsana New" pitchFamily="18" charset="-34"/>
                <a:cs typeface="Angsana New" pitchFamily="18" charset="-34"/>
              </a:rPr>
            </a:b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ใน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เด็กอายุครบ 1 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ปีงวดที่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1/61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และงวดที่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1/62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dirty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dirty="0">
                <a:latin typeface="Angsana New" pitchFamily="18" charset="-34"/>
                <a:cs typeface="Angsana New" pitchFamily="18" charset="-34"/>
              </a:rPr>
              <a:t>fully immunized)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00100" y="614364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ทีมา 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HDC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(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10 </a:t>
            </a:r>
            <a:r>
              <a:rPr lang="th-TH" sz="1800" dirty="0" err="1" smtClean="0">
                <a:latin typeface="Angsana New" pitchFamily="18" charset="-34"/>
                <a:cs typeface="Angsana New" pitchFamily="18" charset="-34"/>
              </a:rPr>
              <a:t>ธค.</a:t>
            </a:r>
            <a:r>
              <a:rPr lang="en-US" sz="1800" dirty="0" smtClean="0">
                <a:latin typeface="Angsana New" pitchFamily="18" charset="-34"/>
                <a:cs typeface="Angsana New" pitchFamily="18" charset="-34"/>
              </a:rPr>
              <a:t>61</a:t>
            </a:r>
            <a:r>
              <a:rPr lang="th-TH" sz="1800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th-TH" sz="1800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785794"/>
            <a:ext cx="7858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ร้อยละ</a:t>
            </a:r>
            <a:endParaRPr lang="th-TH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000992" y="5429264"/>
            <a:ext cx="1143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dirty="0" smtClean="0"/>
              <a:t>จังหวัด</a:t>
            </a:r>
            <a:endParaRPr lang="th-TH" sz="2000" dirty="0"/>
          </a:p>
        </p:txBody>
      </p:sp>
      <p:cxnSp>
        <p:nvCxnSpPr>
          <p:cNvPr id="8" name="ตัวเชื่อมต่อตรง 7"/>
          <p:cNvCxnSpPr/>
          <p:nvPr/>
        </p:nvCxnSpPr>
        <p:spPr>
          <a:xfrm>
            <a:off x="1071538" y="1643050"/>
            <a:ext cx="671517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465</Words>
  <Application>Microsoft Office PowerPoint</Application>
  <PresentationFormat>นำเสนอทางหน้าจอ (4:3)</PresentationFormat>
  <Paragraphs>46</Paragraphs>
  <Slides>3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ภาพนิ่ง 1</vt:lpstr>
      <vt:lpstr>ภาพนิ่ง 2</vt:lpstr>
      <vt:lpstr>ภาพนิ่ง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mini com</dc:creator>
  <cp:lastModifiedBy>mini com</cp:lastModifiedBy>
  <cp:revision>7</cp:revision>
  <dcterms:created xsi:type="dcterms:W3CDTF">2018-12-10T12:23:29Z</dcterms:created>
  <dcterms:modified xsi:type="dcterms:W3CDTF">2018-12-10T12:56:44Z</dcterms:modified>
</cp:coreProperties>
</file>