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CC"/>
    <a:srgbClr val="D274E2"/>
    <a:srgbClr val="ED83C2"/>
    <a:srgbClr val="EB6E19"/>
    <a:srgbClr val="9A57CD"/>
    <a:srgbClr val="003399"/>
    <a:srgbClr val="66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8" d="100"/>
          <a:sy n="58" d="100"/>
        </p:scale>
        <p:origin x="920" y="18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6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7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0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6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1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5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8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07F1-D179-4805-A3F6-8D04DC7BDE23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3936-D290-4C46-AA0E-41966959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5126"/>
          </a:xfrm>
          <a:solidFill>
            <a:srgbClr val="D274E2"/>
          </a:solidFill>
        </p:spPr>
        <p:txBody>
          <a:bodyPr>
            <a:normAutofit/>
          </a:bodyPr>
          <a:lstStyle/>
          <a:p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ตัวชี้วัดที่ ๓.๑๐ </a:t>
            </a:r>
            <a:r>
              <a:rPr lang="en-GB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ระดับความสำเร็จของหน่วยงานในสังกัด </a:t>
            </a:r>
            <a:r>
              <a:rPr lang="th-TH" sz="24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สป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มีระบบการตรวจสอบภายใน ควบคุมภายใน และบริหารความเสี่ยงระดับจังหวัด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62094"/>
              </p:ext>
            </p:extLst>
          </p:nvPr>
        </p:nvGraphicFramePr>
        <p:xfrm>
          <a:off x="4884369" y="557002"/>
          <a:ext cx="7319383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20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เป้าหมาย</a:t>
                      </a:r>
                      <a:endParaRPr lang="en-US" sz="20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มาตรการดำเนินงานในพื้นที่</a:t>
                      </a:r>
                      <a:endParaRPr lang="en-US" sz="20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แนวทางการตรวจ ติดตาม</a:t>
                      </a:r>
                      <a:endParaRPr lang="en-US" sz="20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รอบ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กำกับและติดตามผลการประเมินระบบควบคุมภายในด้วยระบบอิเล็กทรอนิกส์ (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Electronics Internal</a:t>
                      </a: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 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Audit : EIA)</a:t>
                      </a: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 และ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การประเมินตามแนวทางการ</a:t>
                      </a:r>
                      <a:r>
                        <a:rPr lang="th-TH" sz="2000" b="1" i="0" u="none" strike="noStrike" cap="none" spc="-6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ตรวจสอบงบการเงินของหน่วยบริการ</a:t>
                      </a:r>
                      <a:endParaRPr lang="th-TH" altLang="th-TH" sz="2000" b="1" spc="-60" baseline="0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i="0" u="sng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กำกับให้ดำเนินการ</a:t>
                      </a:r>
                    </a:p>
                    <a:p>
                      <a:pPr algn="l"/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1</a:t>
                      </a: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. แต่งตั้งคณะกรรมการ/คณะทำงาน ประเมินระบบควบคุมภายใน 5 มิติ</a:t>
                      </a:r>
                      <a:endParaRPr lang="en-US" sz="2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H SarabunIT๙" panose="020B0500040200020003" pitchFamily="34" charset="-34"/>
                        <a:ea typeface="+mn-ea"/>
                        <a:cs typeface="TH SarabunIT๙" panose="020B0500040200020003" pitchFamily="34" charset="-34"/>
                        <a:sym typeface="Helvetica Neue Light"/>
                      </a:endParaRPr>
                    </a:p>
                    <a:p>
                      <a:pPr algn="l"/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2. ประเมินระบบการควบคุมภายในด้วยระบบอิเล็กทรอนิกส์(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Electronics</a:t>
                      </a: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 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Internal</a:t>
                      </a:r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 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Audit : EIA) </a:t>
                      </a:r>
                    </a:p>
                    <a:p>
                      <a:pPr algn="l"/>
                      <a:r>
                        <a:rPr lang="th-TH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  <a:sym typeface="Helvetica Neue Light"/>
                        </a:rPr>
                        <a:t>3. ประเมินตามแนวทางการตรวจสอบงบการเงิน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11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รอบ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687"/>
                        </a:lnSpc>
                      </a:pPr>
                      <a:endParaRPr lang="th-TH" sz="1800" b="0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sng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ติดตามและรายงานผล</a:t>
                      </a: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1.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การแก้ไขปรับปรุงตามผลการประเมิน</a:t>
                      </a:r>
                    </a:p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2. การแก้ไขข้อทักท้วงและข้อเสนอแนะจากผลการตรวจสอบงบการเงิน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881766" y="4518956"/>
            <a:ext cx="6096000" cy="2977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584200" hangingPunct="0">
              <a:lnSpc>
                <a:spcPct val="100000"/>
              </a:lnSpc>
              <a:spcBef>
                <a:spcPts val="0"/>
              </a:spcBef>
            </a:pPr>
            <a:r>
              <a:rPr lang="th-TH" sz="1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หน่วยงานรับผิดชอบ </a:t>
            </a:r>
            <a:r>
              <a:rPr lang="en-GB" sz="1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b="1" dirty="0">
                <a:latin typeface="TH SarabunIT๙" panose="020B0500040200020003" pitchFamily="34" charset="-34"/>
                <a:cs typeface="TH SarabunIT๙" panose="020B0500040200020003" pitchFamily="34" charset="-34"/>
                <a:sym typeface="Helvetica Neue"/>
              </a:rPr>
              <a:t>กลุ่มตรวจสอบภายใน </a:t>
            </a:r>
            <a:r>
              <a:rPr lang="th-TH" sz="1400" b="1" dirty="0" err="1">
                <a:latin typeface="TH SarabunIT๙" panose="020B0500040200020003" pitchFamily="34" charset="-34"/>
                <a:cs typeface="TH SarabunIT๙" panose="020B0500040200020003" pitchFamily="34" charset="-34"/>
                <a:sym typeface="Helvetica Neue"/>
              </a:rPr>
              <a:t>สป</a:t>
            </a:r>
            <a:r>
              <a:rPr lang="th-TH" sz="1400" b="1" dirty="0">
                <a:latin typeface="TH SarabunIT๙" panose="020B0500040200020003" pitchFamily="34" charset="-34"/>
                <a:cs typeface="TH SarabunIT๙" panose="020B0500040200020003" pitchFamily="34" charset="-34"/>
                <a:sym typeface="Helvetica Neue"/>
              </a:rPr>
              <a:t>.</a:t>
            </a:r>
            <a:r>
              <a:rPr lang="en-US" sz="1400" b="1" dirty="0">
                <a:latin typeface="TH SarabunIT๙" panose="020B0500040200020003" pitchFamily="34" charset="-34"/>
                <a:cs typeface="TH SarabunIT๙" panose="020B0500040200020003" pitchFamily="34" charset="-34"/>
                <a:sym typeface="Helvetica Neue"/>
              </a:rPr>
              <a:t> Tel. 081 973 2909 e-mail : toom_tp@outlook.com</a:t>
            </a:r>
            <a:endParaRPr lang="th-TH" sz="1400" b="1" dirty="0">
              <a:latin typeface="TH SarabunIT๙" panose="020B0500040200020003" pitchFamily="34" charset="-34"/>
              <a:cs typeface="TH SarabunIT๙" panose="020B0500040200020003" pitchFamily="34" charset="-34"/>
              <a:sym typeface="Helvetica Neue"/>
            </a:endParaRP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1964E7A9-2143-493D-98E6-9992613ED04B}"/>
              </a:ext>
            </a:extLst>
          </p:cNvPr>
          <p:cNvSpPr/>
          <p:nvPr/>
        </p:nvSpPr>
        <p:spPr>
          <a:xfrm>
            <a:off x="2860985" y="2578958"/>
            <a:ext cx="1948164" cy="750198"/>
          </a:xfrm>
          <a:custGeom>
            <a:avLst/>
            <a:gdLst/>
            <a:ahLst/>
            <a:cxnLst/>
            <a:rect l="l" t="t" r="r" b="b"/>
            <a:pathLst>
              <a:path w="1856605" h="770880">
                <a:moveTo>
                  <a:pt x="0" y="0"/>
                </a:moveTo>
                <a:lnTo>
                  <a:pt x="1393607" y="0"/>
                </a:lnTo>
                <a:lnTo>
                  <a:pt x="1393607" y="120149"/>
                </a:lnTo>
                <a:lnTo>
                  <a:pt x="1544030" y="120149"/>
                </a:lnTo>
                <a:lnTo>
                  <a:pt x="1544030" y="240"/>
                </a:lnTo>
                <a:lnTo>
                  <a:pt x="1856605" y="385440"/>
                </a:lnTo>
                <a:lnTo>
                  <a:pt x="1544030" y="770640"/>
                </a:lnTo>
                <a:lnTo>
                  <a:pt x="1544030" y="650731"/>
                </a:lnTo>
                <a:lnTo>
                  <a:pt x="1393607" y="650731"/>
                </a:lnTo>
                <a:lnTo>
                  <a:pt x="1393607" y="770880"/>
                </a:lnTo>
                <a:lnTo>
                  <a:pt x="0" y="770880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ko-KR" sz="20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ประเด็นการตรวจ</a:t>
            </a:r>
          </a:p>
          <a:p>
            <a:r>
              <a:rPr lang="th-TH" altLang="ko-KR" sz="20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ราชการที่มุ่งเน้น</a:t>
            </a:r>
            <a:endParaRPr lang="ko-KR" altLang="en-US" sz="20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15" y="836908"/>
            <a:ext cx="4786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defRPr/>
            </a:pPr>
            <a:r>
              <a:rPr lang="en-GB" alt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alt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หน่วยบริการ</a:t>
            </a:r>
            <a:r>
              <a:rPr 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สังกัด </a:t>
            </a:r>
            <a:r>
              <a:rPr lang="th-TH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สป</a:t>
            </a:r>
            <a:r>
              <a:rPr 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. มีความเสี่ยงที่ตรวจพบโดย </a:t>
            </a:r>
            <a:r>
              <a:rPr lang="th-TH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สตง</a:t>
            </a:r>
            <a:r>
              <a:rPr 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alt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เรื่องการเก็บรักษาเงินและการนำเงินส่งคลัง ระบบการควบคุมภายในและการตรวจสอบภายใน</a:t>
            </a:r>
            <a:endParaRPr lang="en-GB" altLang="th-TH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defRPr/>
            </a:pPr>
            <a:r>
              <a:rPr lang="en-GB" alt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หน่วยบริการบางหน่วยยังประสบภาวะวิกฤตทางการเงิน </a:t>
            </a:r>
            <a:r>
              <a:rPr lang="th-TH" sz="20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การกำกับและติดตามไม่ครอบคลุมทุกหน่วยบริการเนื่องจากบุคลากร</a:t>
            </a:r>
            <a:r>
              <a:rPr lang="th-TH" sz="2000" b="1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ไม่เพียงพอและไม่มีเครื่องมืออิเล็กทรอนิกส์</a:t>
            </a:r>
            <a:endParaRPr lang="th-TH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2515" y="513170"/>
            <a:ext cx="1201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>
                <a:solidFill>
                  <a:srgbClr val="0033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สถานการณ์</a:t>
            </a:r>
            <a:endParaRPr lang="en-US" sz="2200" b="1" dirty="0">
              <a:solidFill>
                <a:srgbClr val="0033CC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9"/>
          <a:stretch/>
        </p:blipFill>
        <p:spPr bwMode="auto">
          <a:xfrm>
            <a:off x="139783" y="2856944"/>
            <a:ext cx="2112634" cy="16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2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225</Words>
  <Application>Microsoft Office PowerPoint</Application>
  <PresentationFormat>แบบจอกว้าง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SarabunIT๙</vt:lpstr>
      <vt:lpstr>TH SarabunPSK</vt:lpstr>
      <vt:lpstr>Office Theme</vt:lpstr>
      <vt:lpstr>ตัวชี้วัดที่ ๓.๑๐ : ระดับความสำเร็จของหน่วยงานในสังกัด สป. มีระบบการตรวจสอบภายใน ควบคุมภายใน และบริหารความเสี่ยงระดับจังหวัด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 :</dc:title>
  <dc:creator>Windows User</dc:creator>
  <cp:lastModifiedBy>user</cp:lastModifiedBy>
  <cp:revision>257</cp:revision>
  <dcterms:created xsi:type="dcterms:W3CDTF">2018-11-18T03:46:49Z</dcterms:created>
  <dcterms:modified xsi:type="dcterms:W3CDTF">2018-12-13T09:20:52Z</dcterms:modified>
</cp:coreProperties>
</file>