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3" r:id="rId3"/>
    <p:sldId id="264" r:id="rId4"/>
    <p:sldId id="297" r:id="rId5"/>
    <p:sldId id="269" r:id="rId6"/>
    <p:sldId id="542" r:id="rId7"/>
    <p:sldId id="541" r:id="rId8"/>
    <p:sldId id="260" r:id="rId9"/>
    <p:sldId id="544" r:id="rId10"/>
    <p:sldId id="545" r:id="rId11"/>
    <p:sldId id="543" r:id="rId12"/>
    <p:sldId id="273" r:id="rId13"/>
    <p:sldId id="262" r:id="rId14"/>
    <p:sldId id="344" r:id="rId15"/>
    <p:sldId id="306" r:id="rId16"/>
    <p:sldId id="346" r:id="rId17"/>
    <p:sldId id="307" r:id="rId18"/>
    <p:sldId id="326" r:id="rId19"/>
    <p:sldId id="308" r:id="rId20"/>
    <p:sldId id="309" r:id="rId21"/>
    <p:sldId id="327" r:id="rId22"/>
    <p:sldId id="335" r:id="rId23"/>
    <p:sldId id="336" r:id="rId24"/>
    <p:sldId id="310" r:id="rId25"/>
    <p:sldId id="340" r:id="rId26"/>
    <p:sldId id="312" r:id="rId27"/>
    <p:sldId id="330" r:id="rId28"/>
    <p:sldId id="331" r:id="rId29"/>
    <p:sldId id="332" r:id="rId30"/>
    <p:sldId id="355" r:id="rId31"/>
    <p:sldId id="317" r:id="rId32"/>
    <p:sldId id="318" r:id="rId33"/>
    <p:sldId id="329" r:id="rId34"/>
    <p:sldId id="334" r:id="rId35"/>
    <p:sldId id="337" r:id="rId36"/>
    <p:sldId id="338" r:id="rId37"/>
    <p:sldId id="527" r:id="rId38"/>
    <p:sldId id="352" r:id="rId39"/>
    <p:sldId id="353" r:id="rId40"/>
    <p:sldId id="293" r:id="rId4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6405A"/>
    <a:srgbClr val="F1F0C7"/>
    <a:srgbClr val="DDE13F"/>
    <a:srgbClr val="F2AB92"/>
    <a:srgbClr val="FFFFCC"/>
    <a:srgbClr val="FFCCFF"/>
    <a:srgbClr val="2ED045"/>
    <a:srgbClr val="33CC33"/>
    <a:srgbClr val="92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hinkpad\Desktop\&#3648;&#3586;&#3605;%2012%20&#3611;&#3637;%202561\&#3605;&#3634;&#3619;&#3634;&#3591;%20&#3585;&#3619;&#3634;&#3615;%20Happin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____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Microsoft_Excel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96-43AA-A54F-3C77BAF0CC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96-43AA-A54F-3C77BAF0CC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96-43AA-A54F-3C77BAF0CC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96-43AA-A54F-3C77BAF0CC4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สงขลา!$A$3:$A$6</c:f>
              <c:strCache>
                <c:ptCount val="4"/>
                <c:pt idx="0">
                  <c:v>สงขลา</c:v>
                </c:pt>
                <c:pt idx="1">
                  <c:v>เขต 12</c:v>
                </c:pt>
                <c:pt idx="2">
                  <c:v>กสธ.</c:v>
                </c:pt>
                <c:pt idx="3">
                  <c:v>ประเทศ</c:v>
                </c:pt>
              </c:strCache>
            </c:strRef>
          </c:cat>
          <c:val>
            <c:numRef>
              <c:f>สงขลา!$B$3:$B$6</c:f>
              <c:numCache>
                <c:formatCode>General</c:formatCode>
                <c:ptCount val="4"/>
                <c:pt idx="0">
                  <c:v>63.14</c:v>
                </c:pt>
                <c:pt idx="1">
                  <c:v>63.78</c:v>
                </c:pt>
                <c:pt idx="2">
                  <c:v>62.6</c:v>
                </c:pt>
                <c:pt idx="3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96-43AA-A54F-3C77BAF0CC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086560544"/>
        <c:axId val="-1086569792"/>
      </c:barChart>
      <c:catAx>
        <c:axId val="-108656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/>
        </c:spPr>
        <c:crossAx val="-1086569792"/>
        <c:crosses val="autoZero"/>
        <c:auto val="1"/>
        <c:lblAlgn val="ctr"/>
        <c:lblOffset val="50"/>
        <c:noMultiLvlLbl val="0"/>
      </c:catAx>
      <c:valAx>
        <c:axId val="-108656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08656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37729658792663E-2"/>
          <c:y val="8.8496800521335114E-2"/>
          <c:w val="0.91812499999999997"/>
          <c:h val="0.74037606932563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2.520159451603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75E-3"/>
                  <c:y val="-3.948566245541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94E-3"/>
                  <c:y val="-2.63237749702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85067526416003E-16"/>
                  <c:y val="-3.94856624554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444444444443955E-3"/>
                  <c:y val="1.127405724025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9403E-3"/>
                  <c:y val="1.352886868830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77777777777796E-3"/>
                  <c:y val="1.127405724025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888888888888894E-3"/>
                  <c:y val="-1.578368013635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96-4694-9674-9A95BB7ACAE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7681E-3"/>
                  <c:y val="6.7644343441516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696-4694-9674-9A95BB7ACA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สงขลา</c:v>
                </c:pt>
                <c:pt idx="1">
                  <c:v>สทิงพระ</c:v>
                </c:pt>
                <c:pt idx="2">
                  <c:v>ระโนด</c:v>
                </c:pt>
                <c:pt idx="3">
                  <c:v>รัตภูมิ</c:v>
                </c:pt>
                <c:pt idx="4">
                  <c:v>สิงหนคร</c:v>
                </c:pt>
                <c:pt idx="5">
                  <c:v>คลองหอยโข่ง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263.39</c:v>
                </c:pt>
                <c:pt idx="1">
                  <c:v>260.97000000000003</c:v>
                </c:pt>
                <c:pt idx="2">
                  <c:v>239.12</c:v>
                </c:pt>
                <c:pt idx="3">
                  <c:v>324.06</c:v>
                </c:pt>
                <c:pt idx="4">
                  <c:v>270.16000000000008</c:v>
                </c:pt>
                <c:pt idx="5">
                  <c:v>216.8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96-4694-9674-9A95BB7AC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6569248"/>
        <c:axId val="-1086558368"/>
      </c:barChart>
      <c:catAx>
        <c:axId val="-10865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86558368"/>
        <c:crosses val="autoZero"/>
        <c:auto val="1"/>
        <c:lblAlgn val="ctr"/>
        <c:lblOffset val="100"/>
        <c:noMultiLvlLbl val="0"/>
      </c:catAx>
      <c:valAx>
        <c:axId val="-1086558368"/>
        <c:scaling>
          <c:orientation val="minMax"/>
          <c:max val="35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วัน</a:t>
                </a:r>
              </a:p>
            </c:rich>
          </c:tx>
          <c:layout>
            <c:manualLayout>
              <c:xMode val="edge"/>
              <c:yMode val="edge"/>
              <c:x val="5.2983453704362422E-2"/>
              <c:y val="2.3750356840336831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086569248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24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4397696561477E-2"/>
          <c:y val="0.20888496957128222"/>
          <c:w val="0.91395834607244419"/>
          <c:h val="0.61161703483563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099779441628541E-4"/>
                  <c:y val="9.0192524904639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825997475690321E-3"/>
                  <c:y val="9.7982940167141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C1-4488-A5FD-EE69124D68D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444444444443955E-3"/>
                  <c:y val="1.127405724025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555555555555558E-3"/>
                  <c:y val="-2.0987471152994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888888888888894E-3"/>
                  <c:y val="-1.551620846628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888888888888894E-3"/>
                  <c:y val="-3.587646379656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6675E-3"/>
                  <c:y val="-1.33283362326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666666666666675E-3"/>
                  <c:y val="-1.562765881146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777777777777796E-3"/>
                  <c:y val="-2.009270418617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AE-48B5-B670-5610D9EADE0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9444444444444458E-3"/>
                  <c:y val="-3.1255317622936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4AE-48B5-B670-5610D9EADE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หาดใหญ่</c:v>
                </c:pt>
                <c:pt idx="1">
                  <c:v>จะนะ</c:v>
                </c:pt>
                <c:pt idx="2">
                  <c:v>นาทวี</c:v>
                </c:pt>
                <c:pt idx="3">
                  <c:v>เทพา</c:v>
                </c:pt>
                <c:pt idx="4">
                  <c:v>สะบ้าย้อย</c:v>
                </c:pt>
                <c:pt idx="5">
                  <c:v>กระแสสินธุ์</c:v>
                </c:pt>
                <c:pt idx="6">
                  <c:v>สะเดา</c:v>
                </c:pt>
                <c:pt idx="7">
                  <c:v>นาหม่อม</c:v>
                </c:pt>
                <c:pt idx="8">
                  <c:v>ควนเนียง</c:v>
                </c:pt>
                <c:pt idx="9">
                  <c:v>ปาดังเบซาร์</c:v>
                </c:pt>
                <c:pt idx="10">
                  <c:v>บางกล่ำ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127.66</c:v>
                </c:pt>
                <c:pt idx="1">
                  <c:v>129.56</c:v>
                </c:pt>
                <c:pt idx="2">
                  <c:v>84.740000000000009</c:v>
                </c:pt>
                <c:pt idx="3">
                  <c:v>123.38</c:v>
                </c:pt>
                <c:pt idx="4">
                  <c:v>48.92</c:v>
                </c:pt>
                <c:pt idx="5">
                  <c:v>258.91000000000003</c:v>
                </c:pt>
                <c:pt idx="6">
                  <c:v>123.39</c:v>
                </c:pt>
                <c:pt idx="7">
                  <c:v>223.39000000000001</c:v>
                </c:pt>
                <c:pt idx="8">
                  <c:v>245.01</c:v>
                </c:pt>
                <c:pt idx="9">
                  <c:v>148.68</c:v>
                </c:pt>
                <c:pt idx="10">
                  <c:v>164.85000000000002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4AE-48B5-B670-5610D9EAD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6567616"/>
        <c:axId val="-1086563264"/>
      </c:barChart>
      <c:catAx>
        <c:axId val="-108656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86563264"/>
        <c:crosses val="autoZero"/>
        <c:auto val="1"/>
        <c:lblAlgn val="ctr"/>
        <c:lblOffset val="100"/>
        <c:noMultiLvlLbl val="0"/>
      </c:catAx>
      <c:valAx>
        <c:axId val="-1086563264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วัน</a:t>
                </a:r>
              </a:p>
            </c:rich>
          </c:tx>
          <c:layout>
            <c:manualLayout>
              <c:xMode val="edge"/>
              <c:yMode val="edge"/>
              <c:x val="5.0092111805427837E-2"/>
              <c:y val="5.41280521300102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086567616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24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4585649925049E-2"/>
          <c:y val="2.7876046773492258E-2"/>
          <c:w val="0.94618541435007519"/>
          <c:h val="0.869453100696382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 Y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2F-4041-A197-B31493255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86566528"/>
        <c:axId val="-1086565440"/>
      </c:scatterChart>
      <c:valAx>
        <c:axId val="-1086566528"/>
        <c:scaling>
          <c:orientation val="minMax"/>
          <c:max val="8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-1086565440"/>
        <c:crosses val="autoZero"/>
        <c:crossBetween val="midCat"/>
        <c:majorUnit val="1"/>
        <c:minorUnit val="0.2"/>
      </c:valAx>
      <c:valAx>
        <c:axId val="-1086565440"/>
        <c:scaling>
          <c:orientation val="minMax"/>
          <c:max val="8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-1086566528"/>
        <c:crosses val="autoZero"/>
        <c:crossBetween val="midCat"/>
      </c:valAx>
      <c:spPr>
        <a:gradFill flip="none" rotWithShape="1">
          <a:gsLst>
            <a:gs pos="46104">
              <a:schemeClr val="accent3">
                <a:lumMod val="67000"/>
                <a:lumOff val="33000"/>
              </a:schemeClr>
            </a:gs>
            <a:gs pos="0">
              <a:srgbClr val="92D050"/>
            </a:gs>
            <a:gs pos="68000">
              <a:srgbClr val="FFC000"/>
            </a:gs>
            <a:gs pos="89999">
              <a:srgbClr val="FF0000"/>
            </a:gs>
          </a:gsLst>
          <a:lin ang="2700000" scaled="1"/>
          <a:tileRect/>
        </a:gradFill>
      </c:spPr>
    </c:plotArea>
    <c:plotVisOnly val="1"/>
    <c:dispBlanksAs val="gap"/>
    <c:showDLblsOverMax val="0"/>
  </c:chart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9169747422701"/>
          <c:y val="4.7288516764130588E-2"/>
          <c:w val="0.82231715633128877"/>
          <c:h val="0.69591632675734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6A-469E-837F-8D3B120075F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6A-469E-837F-8D3B120075F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6A-469E-837F-8D3B120075F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6A-469E-837F-8D3B120075F4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6A-469E-837F-8D3B120075F4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6A-469E-837F-8D3B120075F4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6A-469E-837F-8D3B120075F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76A-469E-837F-8D3B120075F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76A-469E-837F-8D3B120075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จ.สงขลา</c:v>
                </c:pt>
                <c:pt idx="1">
                  <c:v>หาดใหญ่,รพศ.</c:v>
                </c:pt>
                <c:pt idx="2">
                  <c:v>สงขลา,รพท.</c:v>
                </c:pt>
                <c:pt idx="3">
                  <c:v>สทิงพระ,รพช.</c:v>
                </c:pt>
                <c:pt idx="4">
                  <c:v>จะนะ,รพช.</c:v>
                </c:pt>
                <c:pt idx="5">
                  <c:v>สมเด็จฯ,รพช.</c:v>
                </c:pt>
                <c:pt idx="6">
                  <c:v>เทพา,รพช.</c:v>
                </c:pt>
                <c:pt idx="7">
                  <c:v>สะบ้าย้อย,รพช.</c:v>
                </c:pt>
                <c:pt idx="8">
                  <c:v>ระโนด,รพช.</c:v>
                </c:pt>
                <c:pt idx="9">
                  <c:v>กระแสสินธุ์,รพช.</c:v>
                </c:pt>
                <c:pt idx="10">
                  <c:v>รัตภูมิ,รพช.</c:v>
                </c:pt>
                <c:pt idx="11">
                  <c:v>สะเดา,รพช.</c:v>
                </c:pt>
                <c:pt idx="12">
                  <c:v>นาหม่อม,รพช.</c:v>
                </c:pt>
                <c:pt idx="13">
                  <c:v>ควนเนียง,รพช.</c:v>
                </c:pt>
                <c:pt idx="14">
                  <c:v>ปาดังเบซาร์,รพช.</c:v>
                </c:pt>
                <c:pt idx="15">
                  <c:v>บางกล่ำ,รพช.</c:v>
                </c:pt>
                <c:pt idx="16">
                  <c:v>สิงหนคร,รพช.</c:v>
                </c:pt>
                <c:pt idx="17">
                  <c:v>คลองหอยโข่ง,รพช.</c:v>
                </c:pt>
              </c:strCache>
            </c:strRef>
          </c:cat>
          <c:val>
            <c:numRef>
              <c:f>Sheet1!$B$2:$B$19</c:f>
              <c:numCache>
                <c:formatCode>0.00</c:formatCode>
                <c:ptCount val="18"/>
                <c:pt idx="0">
                  <c:v>62.94</c:v>
                </c:pt>
                <c:pt idx="1">
                  <c:v>61.889014545753149</c:v>
                </c:pt>
                <c:pt idx="2">
                  <c:v>70.810149596428772</c:v>
                </c:pt>
                <c:pt idx="3">
                  <c:v>89.623777874130639</c:v>
                </c:pt>
                <c:pt idx="4">
                  <c:v>24.36272972119481</c:v>
                </c:pt>
                <c:pt idx="5">
                  <c:v>89.670050428563613</c:v>
                </c:pt>
                <c:pt idx="6">
                  <c:v>28.323909201274706</c:v>
                </c:pt>
                <c:pt idx="7">
                  <c:v>50.287896079389363</c:v>
                </c:pt>
                <c:pt idx="8">
                  <c:v>56.426025173750624</c:v>
                </c:pt>
                <c:pt idx="9">
                  <c:v>68.284615027363429</c:v>
                </c:pt>
                <c:pt idx="10">
                  <c:v>74.222681407257269</c:v>
                </c:pt>
                <c:pt idx="11">
                  <c:v>57.495629304307492</c:v>
                </c:pt>
                <c:pt idx="12">
                  <c:v>35.534822998389878</c:v>
                </c:pt>
                <c:pt idx="13">
                  <c:v>75.172818034863226</c:v>
                </c:pt>
                <c:pt idx="14">
                  <c:v>72.252534237010323</c:v>
                </c:pt>
                <c:pt idx="15">
                  <c:v>68.482733431099902</c:v>
                </c:pt>
                <c:pt idx="16">
                  <c:v>106.43815831831574</c:v>
                </c:pt>
                <c:pt idx="17">
                  <c:v>49.492007730847426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876A-469E-837F-8D3B12007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6562176"/>
        <c:axId val="-1250752432"/>
      </c:barChart>
      <c:catAx>
        <c:axId val="-10865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50752432"/>
        <c:crosses val="autoZero"/>
        <c:auto val="1"/>
        <c:lblAlgn val="ctr"/>
        <c:lblOffset val="100"/>
        <c:noMultiLvlLbl val="0"/>
      </c:catAx>
      <c:valAx>
        <c:axId val="-1250752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1086562176"/>
        <c:crosses val="autoZero"/>
        <c:crossBetween val="between"/>
      </c:valAx>
      <c:spPr>
        <a:solidFill>
          <a:srgbClr val="FADA7A"/>
        </a:solidFill>
        <a:ln w="25400" cap="flat" cmpd="sng" algn="ctr">
          <a:solidFill>
            <a:srgbClr val="FADA7A">
              <a:shade val="50000"/>
            </a:srgbClr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1153085092649"/>
          <c:y val="4.1009993598594863E-2"/>
          <c:w val="0.86575478100030923"/>
          <c:h val="0.697621163786034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1785761178050905E-2"/>
                  <c:y val="-0.1397495657836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269661956752281E-2"/>
                  <c:y val="-0.12822056409910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20266771705503E-2"/>
                  <c:y val="-0.105931665039861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821139402019319E-2"/>
                  <c:y val="-0.117006784574528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453809846044043E-2"/>
                  <c:y val="-0.101240876728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992282002336438E-2"/>
                  <c:y val="-7.3283570414338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618013823379929E-2"/>
                  <c:y val="-0.1131796350833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638915541370749E-2"/>
                  <c:y val="-0.15667352898449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780089475153171E-2"/>
                  <c:y val="-7.2118128427130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616500523510858E-2"/>
                  <c:y val="-8.0617154400709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EA-49C8-800A-28CD8F740EB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1899856244929E-2"/>
                  <c:y val="-9.6173984449658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2EA-49C8-800A-28CD8F740E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รพ.สงขลา</c:v>
                </c:pt>
                <c:pt idx="1">
                  <c:v>รพ.สทิงพระ</c:v>
                </c:pt>
                <c:pt idx="2">
                  <c:v>รพ.กระแสสินธุ์</c:v>
                </c:pt>
                <c:pt idx="3">
                  <c:v>รพ.นาหมอม</c:v>
                </c:pt>
                <c:pt idx="4">
                  <c:v>รพ.บางกล่ำ</c:v>
                </c:pt>
                <c:pt idx="5">
                  <c:v>รพ.สิงหนคร</c:v>
                </c:pt>
                <c:pt idx="6">
                  <c:v>รพ.คลองหอยโข่ง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2EA-49C8-800A-28CD8F740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34891152"/>
        <c:axId val="-934900944"/>
      </c:lineChart>
      <c:catAx>
        <c:axId val="-93489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34900944"/>
        <c:crosses val="autoZero"/>
        <c:auto val="1"/>
        <c:lblAlgn val="ctr"/>
        <c:lblOffset val="100"/>
        <c:noMultiLvlLbl val="0"/>
      </c:catAx>
      <c:valAx>
        <c:axId val="-93490094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934891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0.07116</cdr:x>
      <cdr:y>0.44615</cdr:y>
    </cdr:from>
    <cdr:to>
      <cdr:x>0.93739</cdr:x>
      <cdr:y>0.44615</cdr:y>
    </cdr:to>
    <cdr:cxnSp macro="">
      <cdr:nvCxnSpPr>
        <cdr:cNvPr id="4" name="ตัวเชื่อมต่อตรง 3">
          <a:extLst xmlns:a="http://schemas.openxmlformats.org/drawingml/2006/main">
            <a:ext uri="{FF2B5EF4-FFF2-40B4-BE49-F238E27FC236}">
              <a16:creationId xmlns:a16="http://schemas.microsoft.com/office/drawing/2014/main" xmlns="" id="{10914290-A012-42EA-AA98-BA05173206AF}"/>
            </a:ext>
          </a:extLst>
        </cdr:cNvPr>
        <cdr:cNvCxnSpPr/>
      </cdr:nvCxnSpPr>
      <cdr:spPr>
        <a:xfrm xmlns:a="http://schemas.openxmlformats.org/drawingml/2006/main">
          <a:off x="599506" y="2088232"/>
          <a:ext cx="729793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0.54701</cdr:x>
      <cdr:y>0.45354</cdr:y>
    </cdr:from>
    <cdr:to>
      <cdr:x>0.93163</cdr:x>
      <cdr:y>0.54309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2122802"/>
          <a:ext cx="3240382" cy="419140"/>
        </a:xfrm>
        <a:prstGeom xmlns:a="http://schemas.openxmlformats.org/drawingml/2006/main" prst="rect">
          <a:avLst/>
        </a:prstGeom>
        <a:solidFill xmlns:a="http://schemas.openxmlformats.org/drawingml/2006/main">
          <a:srgbClr val="FC6076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Cash &lt;0.8 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ระยะเวลาถัวฯ</a:t>
          </a:r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=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180 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วัน</a:t>
          </a:r>
          <a:endParaRPr lang="en-GB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0.08197</cdr:x>
      <cdr:y>0.63889</cdr:y>
    </cdr:from>
    <cdr:to>
      <cdr:x>0.9741</cdr:x>
      <cdr:y>0.63889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xmlns="" id="{4FFC56FD-0070-4A49-9155-841D4C86F5F8}"/>
            </a:ext>
          </a:extLst>
        </cdr:cNvPr>
        <cdr:cNvCxnSpPr/>
      </cdr:nvCxnSpPr>
      <cdr:spPr>
        <a:xfrm xmlns:a="http://schemas.openxmlformats.org/drawingml/2006/main">
          <a:off x="720080" y="3312368"/>
          <a:ext cx="7837397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0.35431</cdr:x>
      <cdr:y>0.01389</cdr:y>
    </cdr:from>
    <cdr:to>
      <cdr:x>0.66143</cdr:x>
      <cdr:y>0.12622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39855" y="72008"/>
          <a:ext cx="2808305" cy="58238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accent4">
              <a:lumMod val="50000"/>
            </a:schemeClr>
          </a:solidFill>
          <a:prstDash val="solid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400" b="1" dirty="0">
              <a:latin typeface="TH SarabunPSK" pitchFamily="34" charset="-34"/>
              <a:cs typeface="TH SarabunPSK" pitchFamily="34" charset="-34"/>
            </a:rPr>
            <a:t>กลุ่มที่ </a:t>
          </a:r>
          <a:r>
            <a:rPr lang="en-US" sz="2400" b="1" dirty="0">
              <a:latin typeface="TH SarabunPSK" pitchFamily="34" charset="-34"/>
              <a:cs typeface="TH SarabunPSK" pitchFamily="34" charset="-34"/>
            </a:rPr>
            <a:t>Cash &gt; 0.8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0.62295</cdr:x>
      <cdr:y>0.63889</cdr:y>
    </cdr:from>
    <cdr:to>
      <cdr:x>0.97923</cdr:x>
      <cdr:y>0.71973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72609" y="3312374"/>
          <a:ext cx="3129904" cy="419121"/>
        </a:xfrm>
        <a:prstGeom xmlns:a="http://schemas.openxmlformats.org/drawingml/2006/main" prst="rect">
          <a:avLst/>
        </a:prstGeom>
        <a:solidFill xmlns:a="http://schemas.openxmlformats.org/drawingml/2006/main">
          <a:srgbClr val="FC6076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Cash &gt;0.8 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ระยะเวลาถัวฯ </a:t>
          </a:r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=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90 </a:t>
          </a:r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วัน</a:t>
          </a:r>
          <a:endParaRPr lang="en-GB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0.52561</cdr:x>
      <cdr:y>0.4598</cdr:y>
    </cdr:from>
    <cdr:to>
      <cdr:x>1</cdr:x>
      <cdr:y>0.8949</cdr:y>
    </cdr:to>
    <cdr:sp macro="" textlink="">
      <cdr:nvSpPr>
        <cdr:cNvPr id="5" name="สี่เหลี่ยมผืนผ้า 4"/>
        <cdr:cNvSpPr/>
      </cdr:nvSpPr>
      <cdr:spPr>
        <a:xfrm xmlns:a="http://schemas.openxmlformats.org/drawingml/2006/main">
          <a:off x="4441827" y="2304256"/>
          <a:ext cx="4008986" cy="2180523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5000"/>
          </a:srgbClr>
        </a:solidFill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endParaRPr lang="en-US" sz="4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0.05629</cdr:x>
      <cdr:y>0.89667</cdr:y>
    </cdr:from>
    <cdr:to>
      <cdr:x>1</cdr:x>
      <cdr:y>0.94795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8664" y="5205392"/>
          <a:ext cx="8527832" cy="297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  0                1                 2                  3               4                    5                6                  7              </a:t>
          </a:r>
          <a:endParaRPr lang="en-GB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0.01446</cdr:x>
      <cdr:y>0.05098</cdr:y>
    </cdr:from>
    <cdr:to>
      <cdr:x>0.07411</cdr:x>
      <cdr:y>0.94902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30672" y="295943"/>
          <a:ext cx="539027" cy="521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A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A-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B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B-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C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C-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D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F</a:t>
          </a:r>
        </a:p>
        <a:p xmlns:a="http://schemas.openxmlformats.org/drawingml/2006/main">
          <a:pPr algn="l"/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 xmlns:a="http://schemas.openxmlformats.org/drawingml/2006/main">
          <a:pPr algn="l"/>
          <a:endParaRPr lang="en-GB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0.05174</cdr:x>
      <cdr:y>0.22327</cdr:y>
    </cdr:from>
    <cdr:to>
      <cdr:x>0.17127</cdr:x>
      <cdr:y>0.3477</cdr:y>
    </cdr:to>
    <cdr:sp macro="" textlink="">
      <cdr:nvSpPr>
        <cdr:cNvPr id="12" name="สี่เหลี่ยมผืนผ้า 11"/>
        <cdr:cNvSpPr/>
      </cdr:nvSpPr>
      <cdr:spPr>
        <a:xfrm xmlns:a="http://schemas.openxmlformats.org/drawingml/2006/main">
          <a:off x="467548" y="1296141"/>
          <a:ext cx="1080133" cy="722349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0B</a:t>
          </a:r>
          <a:r>
            <a: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หาดใหญ่ 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400" b="1" dirty="0">
              <a:latin typeface="TH SarabunPSK" pitchFamily="34" charset="-34"/>
              <a:cs typeface="TH SarabunPSK" pitchFamily="34" charset="-34"/>
            </a:rPr>
            <a:t>เทพา 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400" b="1" dirty="0">
              <a:latin typeface="TH SarabunPSK" pitchFamily="34" charset="-34"/>
              <a:cs typeface="TH SarabunPSK" pitchFamily="34" charset="-34"/>
            </a:rPr>
            <a:t>กระแส</a:t>
          </a:r>
          <a:r>
            <a:rPr lang="th-TH" sz="1600" b="1" dirty="0" err="1">
              <a:latin typeface="TH SarabunPSK" pitchFamily="34" charset="-34"/>
              <a:cs typeface="TH SarabunPSK" pitchFamily="34" charset="-34"/>
            </a:rPr>
            <a:t>สินธุ์</a:t>
          </a:r>
          <a:r>
            <a:rPr lang="th-TH" sz="1600" b="1" dirty="0">
              <a:latin typeface="TH SarabunPSK" pitchFamily="34" charset="-34"/>
              <a:cs typeface="TH SarabunPSK" pitchFamily="34" charset="-34"/>
            </a:rPr>
            <a:t> </a:t>
          </a:r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0.05419</cdr:x>
      <cdr:y>0.3539</cdr:y>
    </cdr:from>
    <cdr:to>
      <cdr:x>0.17127</cdr:x>
      <cdr:y>0.46014</cdr:y>
    </cdr:to>
    <cdr:sp macro="" textlink="">
      <cdr:nvSpPr>
        <cdr:cNvPr id="16" name="สี่เหลี่ยมผืนผ้า 15"/>
        <cdr:cNvSpPr/>
      </cdr:nvSpPr>
      <cdr:spPr>
        <a:xfrm xmlns:a="http://schemas.openxmlformats.org/drawingml/2006/main">
          <a:off x="489688" y="2054479"/>
          <a:ext cx="1057993" cy="616736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0B -</a:t>
          </a:r>
          <a:r>
            <a: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นาทวี</a:t>
          </a:r>
          <a:r>
            <a:rPr lang="th-TH" sz="1400" b="1" dirty="0"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400" b="1" dirty="0">
              <a:latin typeface="TH SarabunPSK" pitchFamily="34" charset="-34"/>
              <a:cs typeface="TH SarabunPSK" pitchFamily="34" charset="-34"/>
            </a:rPr>
            <a:t>สะบ้าย้อย ปาดังฯ</a:t>
          </a:r>
          <a:endParaRPr lang="en-US" sz="1400" b="1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0.17348</cdr:x>
      <cdr:y>0.46394</cdr:y>
    </cdr:from>
    <cdr:to>
      <cdr:x>0.29067</cdr:x>
      <cdr:y>0.57477</cdr:y>
    </cdr:to>
    <cdr:sp macro="" textlink="">
      <cdr:nvSpPr>
        <cdr:cNvPr id="18" name="สี่เหลี่ยมผืนผ้า 17"/>
        <cdr:cNvSpPr/>
      </cdr:nvSpPr>
      <cdr:spPr>
        <a:xfrm xmlns:a="http://schemas.openxmlformats.org/drawingml/2006/main">
          <a:off x="1567651" y="2693294"/>
          <a:ext cx="1058987" cy="64339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1C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500" b="1" dirty="0">
              <a:latin typeface="TH SarabunPSK" pitchFamily="34" charset="-34"/>
              <a:cs typeface="TH SarabunPSK" pitchFamily="34" charset="-34"/>
            </a:rPr>
            <a:t>ควนเนียง</a:t>
          </a:r>
          <a:endParaRPr lang="en-US" sz="1500" b="1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0.1744</cdr:x>
      <cdr:y>0.58298</cdr:y>
    </cdr:from>
    <cdr:to>
      <cdr:x>0.29159</cdr:x>
      <cdr:y>0.67803</cdr:y>
    </cdr:to>
    <cdr:sp macro="" textlink="">
      <cdr:nvSpPr>
        <cdr:cNvPr id="19" name="สี่เหลี่ยมผืนผ้า 18"/>
        <cdr:cNvSpPr/>
      </cdr:nvSpPr>
      <cdr:spPr>
        <a:xfrm xmlns:a="http://schemas.openxmlformats.org/drawingml/2006/main">
          <a:off x="1575935" y="3384376"/>
          <a:ext cx="1058987" cy="55174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98125">
              <a:srgbClr val="92D050"/>
            </a:gs>
            <a:gs pos="96250">
              <a:schemeClr val="accent3"/>
            </a:gs>
            <a:gs pos="92500">
              <a:schemeClr val="accent3">
                <a:lumMod val="75000"/>
              </a:schemeClr>
            </a:gs>
            <a:gs pos="85000">
              <a:schemeClr val="accent3"/>
            </a:gs>
            <a:gs pos="33000">
              <a:srgbClr val="92D050"/>
            </a:gs>
            <a:gs pos="100000">
              <a:schemeClr val="accent3">
                <a:lumMod val="75000"/>
              </a:schemeClr>
            </a:gs>
          </a:gsLst>
          <a:lin ang="2700000" scaled="1"/>
        </a:gradFill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1C -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600" b="1" dirty="0">
              <a:latin typeface="TH SarabunPSK" pitchFamily="34" charset="-34"/>
              <a:cs typeface="TH SarabunPSK" pitchFamily="34" charset="-34"/>
            </a:rPr>
            <a:t> บางกล่ำ</a:t>
          </a:r>
          <a:endParaRPr lang="en-US" sz="1600" b="1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0.17127</cdr:x>
      <cdr:y>0.33491</cdr:y>
    </cdr:from>
    <cdr:to>
      <cdr:x>0.29159</cdr:x>
      <cdr:y>0.46634</cdr:y>
    </cdr:to>
    <cdr:sp macro="" textlink="">
      <cdr:nvSpPr>
        <cdr:cNvPr id="20" name="สี่เหลี่ยมผืนผ้า 19"/>
        <cdr:cNvSpPr/>
      </cdr:nvSpPr>
      <cdr:spPr>
        <a:xfrm xmlns:a="http://schemas.openxmlformats.org/drawingml/2006/main">
          <a:off x="1547681" y="1944216"/>
          <a:ext cx="1087271" cy="763011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1B</a:t>
          </a:r>
          <a:r>
            <a:rPr lang="en-US" sz="1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- </a:t>
          </a:r>
          <a:r>
            <a:rPr lang="th-TH" sz="15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นาหม่อม</a:t>
          </a:r>
        </a:p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สิง</a:t>
          </a:r>
          <a:r>
            <a:rPr lang="th-TH" sz="1400" b="1" dirty="0" err="1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หนคร</a:t>
          </a:r>
          <a:r>
            <a: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คลองหอยโข่ง</a:t>
          </a:r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endParaRPr lang="en-US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0.52985</cdr:x>
      <cdr:y>0.36043</cdr:y>
    </cdr:from>
    <cdr:to>
      <cdr:x>0.64832</cdr:x>
      <cdr:y>0.4598</cdr:y>
    </cdr:to>
    <cdr:sp macro="" textlink="">
      <cdr:nvSpPr>
        <cdr:cNvPr id="21" name="สี่เหลี่ยมผืนผ้า 20"/>
        <cdr:cNvSpPr/>
      </cdr:nvSpPr>
      <cdr:spPr>
        <a:xfrm xmlns:a="http://schemas.openxmlformats.org/drawingml/2006/main">
          <a:off x="4788024" y="2092414"/>
          <a:ext cx="1070554" cy="57686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98125">
              <a:srgbClr val="FFC000"/>
            </a:gs>
            <a:gs pos="96250">
              <a:srgbClr val="FFC000"/>
            </a:gs>
            <a:gs pos="92500">
              <a:srgbClr val="FFC000"/>
            </a:gs>
            <a:gs pos="85000">
              <a:schemeClr val="accent4">
                <a:lumMod val="75000"/>
              </a:schemeClr>
            </a:gs>
            <a:gs pos="17917">
              <a:schemeClr val="accent3">
                <a:lumMod val="60000"/>
                <a:lumOff val="40000"/>
              </a:schemeClr>
            </a:gs>
            <a:gs pos="33000">
              <a:schemeClr val="accent4">
                <a:lumMod val="60000"/>
                <a:lumOff val="40000"/>
              </a:schemeClr>
            </a:gs>
            <a:gs pos="100000">
              <a:srgbClr val="4D0808"/>
            </a:gs>
          </a:gsLst>
          <a:lin ang="2700000" scaled="1"/>
        </a:gra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4B-</a:t>
          </a: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th-TH" sz="1600" b="1" dirty="0">
              <a:latin typeface="TH SarabunPSK" pitchFamily="34" charset="-34"/>
              <a:cs typeface="TH SarabunPSK" pitchFamily="34" charset="-34"/>
            </a:rPr>
            <a:t>รัตภูมิ</a:t>
          </a:r>
          <a:endParaRPr lang="en-US" sz="1600" b="1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0.52985</cdr:x>
      <cdr:y>0.46634</cdr:y>
    </cdr:from>
    <cdr:to>
      <cdr:x>0.64832</cdr:x>
      <cdr:y>0.56558</cdr:y>
    </cdr:to>
    <cdr:sp macro="" textlink="">
      <cdr:nvSpPr>
        <cdr:cNvPr id="22" name="สี่เหลี่ยมผืนผ้า 21"/>
        <cdr:cNvSpPr/>
      </cdr:nvSpPr>
      <cdr:spPr>
        <a:xfrm xmlns:a="http://schemas.openxmlformats.org/drawingml/2006/main">
          <a:off x="4788024" y="2707221"/>
          <a:ext cx="1070554" cy="57611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1000">
              <a:schemeClr val="accent4">
                <a:lumMod val="60000"/>
                <a:lumOff val="40000"/>
              </a:schemeClr>
            </a:gs>
            <a:gs pos="98125">
              <a:srgbClr val="FFC000"/>
            </a:gs>
            <a:gs pos="96250">
              <a:srgbClr val="FFC000"/>
            </a:gs>
            <a:gs pos="92500">
              <a:srgbClr val="FFC000"/>
            </a:gs>
            <a:gs pos="85000">
              <a:srgbClr val="FFC000"/>
            </a:gs>
            <a:gs pos="33000">
              <a:schemeClr val="accent4">
                <a:lumMod val="60000"/>
                <a:lumOff val="40000"/>
              </a:schemeClr>
            </a:gs>
            <a:gs pos="100000">
              <a:srgbClr val="4D0808"/>
            </a:gs>
          </a:gsLst>
          <a:lin ang="2700000" scaled="1"/>
          <a:tileRect/>
        </a:gra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rPr>
            <a:t>4C</a:t>
          </a:r>
        </a:p>
        <a:p xmlns:a="http://schemas.openxmlformats.org/drawingml/2006/main">
          <a:pPr algn="ctr"/>
          <a:r>
            <a:rPr lang="th-TH" sz="1600" b="1" dirty="0" err="1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สทิง</a:t>
          </a:r>
          <a:r>
            <a: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พระ</a:t>
          </a:r>
          <a:endParaRPr lang="en-US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0.56034</cdr:x>
      <cdr:y>0.05714</cdr:y>
    </cdr:from>
    <cdr:to>
      <cdr:x>0.81897</cdr:x>
      <cdr:y>0.15714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480" y="288018"/>
          <a:ext cx="2160317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เป้าหมาย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: 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 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58.33</a:t>
          </a:r>
          <a:endParaRPr lang="en-GB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1E82-0C7F-4AE5-BFB6-B066BC89EBE8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87F0-BBAE-4766-A747-92E25971161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4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41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43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5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84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00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87F0-BBAE-4766-A747-92E25971161E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39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77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73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62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444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46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6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55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87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2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8C63-4078-4AE3-84A1-7CC6C54B7D83}" type="datetimeFigureOut">
              <a:rPr lang="th-TH" smtClean="0"/>
              <a:pPr/>
              <a:t>20/03/62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B0A4-13A2-48BC-9A94-3A09E2A6EF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0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7328" y="116633"/>
            <a:ext cx="12000656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คณะที่ 3 การพัฒนาระบบบริหารจัดการเพื่อสนับสนุนการจัดบริการสุขภาพ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7315" y="5926282"/>
            <a:ext cx="48965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นายแพทย์ดุษฎี คงตระกูลทรัพย์</a:t>
            </a:r>
          </a:p>
          <a:p>
            <a:pPr algn="ctr"/>
            <a:r>
              <a:rPr lang="th-T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นายแพทย์เชี่ยวชาญ ด้านเวชกรรมป้องกัน </a:t>
            </a:r>
            <a:r>
              <a:rPr lang="th-TH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.พัทลุง</a:t>
            </a:r>
          </a:p>
        </p:txBody>
      </p:sp>
      <p:pic>
        <p:nvPicPr>
          <p:cNvPr id="6" name="รูปภาพ 8">
            <a:extLst>
              <a:ext uri="{FF2B5EF4-FFF2-40B4-BE49-F238E27FC236}">
                <a16:creationId xmlns:a16="http://schemas.microsoft.com/office/drawing/2014/main" xmlns="" id="{B4C49259-021C-49AE-BDBE-8EE90DE0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620688"/>
            <a:ext cx="91440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66474B5D-BBB8-45BB-9A9C-BE25835E9CE9}"/>
              </a:ext>
            </a:extLst>
          </p:cNvPr>
          <p:cNvSpPr/>
          <p:nvPr/>
        </p:nvSpPr>
        <p:spPr>
          <a:xfrm>
            <a:off x="5231904" y="2832721"/>
            <a:ext cx="1224136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Retention rate</a:t>
            </a:r>
            <a:endParaRPr lang="th-TH" sz="1400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EA83A1A2-2948-4326-A30B-D577E382CC05}"/>
              </a:ext>
            </a:extLst>
          </p:cNvPr>
          <p:cNvSpPr/>
          <p:nvPr/>
        </p:nvSpPr>
        <p:spPr>
          <a:xfrm>
            <a:off x="6456041" y="3940590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1400" b="1" dirty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1400" b="1" dirty="0" err="1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ea typeface="Tahoma" pitchFamily="34" charset="0"/>
                <a:cs typeface="TH SarabunPSK" pitchFamily="34" charset="-34"/>
              </a:rPr>
              <a:t>Happinometer</a:t>
            </a:r>
            <a:r>
              <a:rPr lang="th-TH" sz="1400" b="1" dirty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1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1E3E45C8-5798-46E9-9AF5-DF01041B9A5E}"/>
              </a:ext>
            </a:extLst>
          </p:cNvPr>
          <p:cNvSpPr/>
          <p:nvPr/>
        </p:nvSpPr>
        <p:spPr>
          <a:xfrm>
            <a:off x="7002486" y="3161983"/>
            <a:ext cx="389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ITA</a:t>
            </a:r>
            <a:endParaRPr lang="th-TH" sz="1600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1714AF8-4C2A-44FA-9944-3C6DAEE84E56}"/>
              </a:ext>
            </a:extLst>
          </p:cNvPr>
          <p:cNvSpPr/>
          <p:nvPr/>
        </p:nvSpPr>
        <p:spPr>
          <a:xfrm>
            <a:off x="5461730" y="3932586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h-TH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การจัดซื้อยาร่วมฯ</a:t>
            </a:r>
            <a:endParaRPr lang="th-TH" sz="1400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89B62AE2-6C25-4010-BB1A-C121D7F4EB08}"/>
              </a:ext>
            </a:extLst>
          </p:cNvPr>
          <p:cNvSpPr/>
          <p:nvPr/>
        </p:nvSpPr>
        <p:spPr>
          <a:xfrm>
            <a:off x="3863753" y="2935507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ตรวจสอบภายใน</a:t>
            </a:r>
            <a:endParaRPr lang="th-TH" sz="1400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50407EE4-0C99-442B-9AEF-D64B6814DC77}"/>
              </a:ext>
            </a:extLst>
          </p:cNvPr>
          <p:cNvSpPr/>
          <p:nvPr/>
        </p:nvSpPr>
        <p:spPr>
          <a:xfrm>
            <a:off x="5254311" y="5063099"/>
            <a:ext cx="1627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การบริหารจัดการภาครัฐฯ</a:t>
            </a:r>
            <a:endParaRPr lang="th-TH" sz="1600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8FBDE563-C682-4701-AB70-A99AA9FB23C8}"/>
              </a:ext>
            </a:extLst>
          </p:cNvPr>
          <p:cNvSpPr/>
          <p:nvPr/>
        </p:nvSpPr>
        <p:spPr>
          <a:xfrm>
            <a:off x="4880490" y="2252075"/>
            <a:ext cx="37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HA</a:t>
            </a:r>
            <a:endParaRPr lang="th-TH" sz="1600" dirty="0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FED074BF-8047-490E-84E8-58E079A34DC0}"/>
              </a:ext>
            </a:extLst>
          </p:cNvPr>
          <p:cNvSpPr/>
          <p:nvPr/>
        </p:nvSpPr>
        <p:spPr>
          <a:xfrm>
            <a:off x="2807180" y="2564433"/>
            <a:ext cx="98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ติดดาว</a:t>
            </a:r>
            <a:endParaRPr lang="th-TH" sz="1600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49529C4D-215E-4D97-A18E-DAC587E76170}"/>
              </a:ext>
            </a:extLst>
          </p:cNvPr>
          <p:cNvSpPr/>
          <p:nvPr/>
        </p:nvSpPr>
        <p:spPr>
          <a:xfrm>
            <a:off x="2377024" y="3639617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h-TH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หน่วยบริการที่ประสบ</a:t>
            </a:r>
          </a:p>
          <a:p>
            <a:pPr algn="ctr" eaLnBrk="1" hangingPunct="1">
              <a:defRPr/>
            </a:pPr>
            <a:r>
              <a:rPr lang="th-TH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ภาวะวิกฤติทางการเงิน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 </a:t>
            </a:r>
            <a:endParaRPr lang="th-TH" sz="1400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F06F66F4-B6EF-403A-9EA1-BC0C3FE80917}"/>
              </a:ext>
            </a:extLst>
          </p:cNvPr>
          <p:cNvSpPr txBox="1"/>
          <p:nvPr/>
        </p:nvSpPr>
        <p:spPr>
          <a:xfrm>
            <a:off x="7147233" y="1990465"/>
            <a:ext cx="4023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b="1" dirty="0">
              <a:ln>
                <a:solidFill>
                  <a:sysClr val="windowText" lastClr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BB137107-D1E2-449E-BBAC-D699E9A4188C}"/>
              </a:ext>
            </a:extLst>
          </p:cNvPr>
          <p:cNvSpPr txBox="1"/>
          <p:nvPr/>
        </p:nvSpPr>
        <p:spPr>
          <a:xfrm>
            <a:off x="8112224" y="2081156"/>
            <a:ext cx="4023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b="1" dirty="0">
              <a:ln>
                <a:solidFill>
                  <a:sysClr val="windowText" lastClr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5A0E1855-F326-4F12-B93B-F029A344AB97}"/>
              </a:ext>
            </a:extLst>
          </p:cNvPr>
          <p:cNvSpPr txBox="1"/>
          <p:nvPr/>
        </p:nvSpPr>
        <p:spPr>
          <a:xfrm>
            <a:off x="8638806" y="2252075"/>
            <a:ext cx="4023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b="1" dirty="0">
              <a:ln>
                <a:solidFill>
                  <a:sysClr val="windowText" lastClr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03DC9B4C-61D5-4BC5-B823-4A5FD7885ABC}"/>
              </a:ext>
            </a:extLst>
          </p:cNvPr>
          <p:cNvSpPr txBox="1"/>
          <p:nvPr/>
        </p:nvSpPr>
        <p:spPr>
          <a:xfrm>
            <a:off x="7476401" y="3049130"/>
            <a:ext cx="4023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b="1" dirty="0">
              <a:ln>
                <a:solidFill>
                  <a:sysClr val="windowText" lastClr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4E9B2CE0-294B-4617-B68C-9FA8C72E8439}"/>
              </a:ext>
            </a:extLst>
          </p:cNvPr>
          <p:cNvSpPr txBox="1"/>
          <p:nvPr/>
        </p:nvSpPr>
        <p:spPr>
          <a:xfrm>
            <a:off x="7560658" y="3389168"/>
            <a:ext cx="4023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b="1" dirty="0">
              <a:ln>
                <a:solidFill>
                  <a:sysClr val="windowText" lastClr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97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CF398B5F-8469-4183-88FD-6A80368C548E}"/>
              </a:ext>
            </a:extLst>
          </p:cNvPr>
          <p:cNvSpPr txBox="1"/>
          <p:nvPr/>
        </p:nvSpPr>
        <p:spPr>
          <a:xfrm>
            <a:off x="767408" y="332656"/>
            <a:ext cx="106541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5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ระดับความสำเร็จของหน่วยงานสังกัดสำนักงานปลัดกระทรวงสาธารณสุข</a:t>
            </a:r>
          </a:p>
          <a:p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                      มีระบบการตรวจสอบภายใน ควบคุมภายใน และการบริหารความเสี่ยงระดับจังหวัด(ร้อยละ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3415EE0F-4778-4D38-B8A7-F6491A728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33237"/>
              </p:ext>
            </p:extLst>
          </p:nvPr>
        </p:nvGraphicFramePr>
        <p:xfrm>
          <a:off x="407368" y="1167313"/>
          <a:ext cx="11449272" cy="557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4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568"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ประเด็นการตรวจ</a:t>
                      </a:r>
                    </a:p>
                  </a:txBody>
                  <a:tcPr marL="91432" marR="91432" marT="45705" marB="45705">
                    <a:solidFill>
                      <a:srgbClr val="DDE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ผลการดำเนินงาน 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2" marR="91432" marT="45705" marB="45705">
                    <a:solidFill>
                      <a:srgbClr val="DD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ข้อเสนอแนะ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 โรงพยาบาลหาดใหญ่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u="sng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โรงพยาบาลนาหม่อม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32" marR="91432" marT="45705" marB="45705">
                    <a:solidFill>
                      <a:srgbClr val="F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u="sng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ให้นำเงินนอกงบประมาณที่ฝากไว้กับธนาคารพาณิชย์ 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เกินวงเงินที่ได้รับอนุมัติ ให้เก็บรักษา             ตามเกณฑ์ และให้นำเงินส่วนที่เกินฝากคลังทั้งจำนวน (ตามหนังสือที่ สธ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0207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 </a:t>
                      </a:r>
                      <a:r>
                        <a:rPr lang="th-TH" sz="2000" b="1" u="none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ลว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ให้จัดทำคำสั่งมอบหมายให้เจ้าหน้าที่ปฏิบัติงาน (นอกเวลาราชการ) เป็นรายเดือน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u="sng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ให้นำเงินนอกงบประมาณที่ฝากไว้กับธนาคารพาณิชย์ 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เกินวงเงินที่ได้รับอนุมัติ ให้เก็บรักษาตามเกณฑ์ และให้นำเงินส่วนที่เกินฝากคลังทั้งจำนวน (ตามหนังสือที่ สธ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0207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 </a:t>
                      </a:r>
                      <a:r>
                        <a:rPr lang="th-TH" sz="2000" b="1" u="none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ลว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ให้จัดทำทะเบียนคุมทรัพย์สิน ตามแบบที่กรมบัญชีกลางกำหนด</a:t>
                      </a: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ให้รีบดำเนินการจำหน่ายพัสดุให้แล้วเสร็จ (ตามระเบียบกำหนดภายใน 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2000" b="1" u="non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วัน นับจากวันที่หัวหน้า           ส่วนราชการสั่งการ)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u="none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32" marR="91432" marT="45705" marB="45705">
                    <a:solidFill>
                      <a:srgbClr val="F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50DDACA-EF58-46BC-94CD-9DF9708E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94116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738040" y="-69728"/>
            <a:ext cx="9144000" cy="7200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บาลและองค์กรคุณภาพ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7848" y="395091"/>
            <a:ext cx="7464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ร้อยละของโรงพยาบาลสังกัดกระทรวงสาธารณสุขมีคุณภาพมาตรฐาน            </a:t>
            </a:r>
          </a:p>
          <a:p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       ผ่านการรับรอง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HA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ขั้น 3  (รพศ./</a:t>
            </a:r>
            <a:r>
              <a:rPr lang="th-TH" sz="2500" dirty="0" err="1">
                <a:latin typeface="TH SarabunPSK" pitchFamily="34" charset="-34"/>
                <a:cs typeface="TH SarabunPSK" pitchFamily="34" charset="-34"/>
              </a:rPr>
              <a:t>รพท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. ร้อยละ 100, รพช. ไม่น้อยกว่าร้อยละ 80)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7321" y="2546074"/>
            <a:ext cx="7086156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h-TH" alt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มาตรการระดับจังหวัด/</a:t>
            </a:r>
            <a:r>
              <a:rPr lang="en-US" alt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Best Practice</a:t>
            </a: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รพช.มีการดำเนินการผ่านเครือข่ายพี่เลี้ยงคุณภาพ (</a:t>
            </a:r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QLN)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มีกิจกรรมการเยี่ยมภายในเครือข่าย 9 ครั้ง (มี.ค.61- พ.ค.61)</a:t>
            </a: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มีการทบทวนการส่งต่อระหว่าง รพท.สงขลา กับ รพช.ในเครือข่าย โดยบูรณาการร่วมกันกับการนิเทศทางการพยาบาล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844" y="4365104"/>
            <a:ext cx="7110837" cy="16004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h-TH" alt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endParaRPr lang="en-US" altLang="th-TH" sz="18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ควรส่งเสริมให้มีการสรุปบทเรียนเชื่อมโยงกับเครื่องมือคุณภาพ</a:t>
            </a: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จัดอบรมเกี่ยวกับการพัฒนาคุณภาพให้รพ.ในสังกัดในภาพรวมเขตสุขภาพ( กำหนดกลุ่มและจำนวนผู้เข้าร่วมประชุมเหมาะสม)</a:t>
            </a: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แรงจูงใจให้ผู้รับผิดชอบงานคุณภาพ เช่น ค่าตอบแทน ความก้าวหน้า</a:t>
            </a:r>
          </a:p>
          <a:p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4. </a:t>
            </a:r>
            <a:r>
              <a:rPr lang="th-TH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ปฐมนิเทศแพทย์ ทันตแพทย์ เภสัชกร เรื่องความรู้พื้นฐานเกี่ยวกับ </a:t>
            </a:r>
            <a:r>
              <a:rPr lang="en-US" alt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844" y="6095037"/>
            <a:ext cx="7086156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th-TH" alt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ประเด็นพัฒนาเร่งด่วน</a:t>
            </a:r>
          </a:p>
          <a:p>
            <a:r>
              <a:rPr lang="th-TH" alt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เตรียมความพร้อมสำหรับ รพ.ที่ต้องรับการประเมินโดยใช้มาตรฐานฉบับใหม่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xmlns="" id="{F8D3CDA5-B31A-49BB-9A17-F8A64F1D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62927"/>
              </p:ext>
            </p:extLst>
          </p:nvPr>
        </p:nvGraphicFramePr>
        <p:xfrm>
          <a:off x="6236654" y="1235472"/>
          <a:ext cx="4824536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38363339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90291603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8834116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3982908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912896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3228223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258379013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สรุปผล</a:t>
                      </a:r>
                    </a:p>
                  </a:txBody>
                  <a:tcPr>
                    <a:solidFill>
                      <a:srgbClr val="DFC81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รพศ./รพท./กรม/</a:t>
                      </a:r>
                    </a:p>
                  </a:txBody>
                  <a:tcPr>
                    <a:solidFill>
                      <a:srgbClr val="DFC8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</a:p>
                  </a:txBody>
                  <a:tcPr>
                    <a:solidFill>
                      <a:srgbClr val="DFC8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>
                    <a:solidFill>
                      <a:srgbClr val="DFC8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487615"/>
                  </a:ext>
                </a:extLst>
              </a:tr>
              <a:tr h="14724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920791"/>
                  </a:ext>
                </a:extLst>
              </a:tr>
              <a:tr h="14152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1375667"/>
                  </a:ext>
                </a:extLst>
              </a:tr>
            </a:tbl>
          </a:graphicData>
        </a:graphic>
      </p:graphicFrame>
      <p:graphicFrame>
        <p:nvGraphicFramePr>
          <p:cNvPr id="14" name="ตาราง 13">
            <a:extLst>
              <a:ext uri="{FF2B5EF4-FFF2-40B4-BE49-F238E27FC236}">
                <a16:creationId xmlns:a16="http://schemas.microsoft.com/office/drawing/2014/main" xmlns="" id="{F8E168E5-24FC-4414-BBB2-E14320BC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81519"/>
              </p:ext>
            </p:extLst>
          </p:nvPr>
        </p:nvGraphicFramePr>
        <p:xfrm>
          <a:off x="54051" y="344828"/>
          <a:ext cx="5041817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1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1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4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65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24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21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277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4894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Re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–ac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Re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–ac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Re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–ac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Re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–ac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60">
                <a:tc vMerge="1">
                  <a:txBody>
                    <a:bodyPr/>
                    <a:lstStyle/>
                    <a:p>
                      <a:endParaRPr lang="th-TH" sz="1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หาดใหญ่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สงขลา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ระโนด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600" b="1" dirty="0" err="1">
                          <a:latin typeface="TH SarabunPSK" pitchFamily="34" charset="-34"/>
                          <a:cs typeface="TH SarabunPSK" pitchFamily="34" charset="-34"/>
                        </a:rPr>
                        <a:t>สทิง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พระ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จะนะ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 นาทวี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บางกล่ำ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รัตภูมิ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สะเดา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400" b="1" dirty="0">
                          <a:latin typeface="TH SarabunPSK" pitchFamily="34" charset="-34"/>
                          <a:cs typeface="TH SarabunPSK" pitchFamily="34" charset="-34"/>
                        </a:rPr>
                        <a:t>ปา</a:t>
                      </a:r>
                      <a:r>
                        <a:rPr lang="th-TH" sz="1400" b="1" dirty="0" err="1">
                          <a:latin typeface="TH SarabunPSK" pitchFamily="34" charset="-34"/>
                          <a:cs typeface="TH SarabunPSK" pitchFamily="34" charset="-34"/>
                        </a:rPr>
                        <a:t>ดังเบซาร์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เทพา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ควนเนียง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สิง</a:t>
                      </a:r>
                      <a:r>
                        <a:rPr lang="th-TH" sz="1600" b="1" dirty="0" err="1">
                          <a:latin typeface="TH SarabunPSK" pitchFamily="34" charset="-34"/>
                          <a:cs typeface="TH SarabunPSK" pitchFamily="34" charset="-34"/>
                        </a:rPr>
                        <a:t>หนคร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สะบ้าย้อย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นาหม่อม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250" b="1" dirty="0">
                          <a:latin typeface="TH SarabunPSK" pitchFamily="34" charset="-34"/>
                          <a:cs typeface="TH SarabunPSK" pitchFamily="34" charset="-34"/>
                        </a:rPr>
                        <a:t>คลองหอยโข่ง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400" b="1" dirty="0">
                          <a:latin typeface="TH SarabunPSK" pitchFamily="34" charset="-34"/>
                          <a:cs typeface="TH SarabunPSK" pitchFamily="34" charset="-34"/>
                        </a:rPr>
                        <a:t>กระแส</a:t>
                      </a:r>
                      <a:r>
                        <a:rPr lang="th-TH" sz="1400" b="1" dirty="0" err="1">
                          <a:latin typeface="TH SarabunPSK" pitchFamily="34" charset="-34"/>
                          <a:cs typeface="TH SarabunPSK" pitchFamily="34" charset="-34"/>
                        </a:rPr>
                        <a:t>สินธุ์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D7AFE947-12AC-4904-A59E-5D13643B0C95}"/>
              </a:ext>
            </a:extLst>
          </p:cNvPr>
          <p:cNvSpPr txBox="1"/>
          <p:nvPr/>
        </p:nvSpPr>
        <p:spPr>
          <a:xfrm>
            <a:off x="5159897" y="3462099"/>
            <a:ext cx="70567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u="sng" dirty="0">
                <a:latin typeface="TH SarabunPSK" pitchFamily="34" charset="-34"/>
                <a:cs typeface="TH SarabunPSK" pitchFamily="34" charset="-34"/>
              </a:rPr>
              <a:t>ปัญหาอุปสรรค และ </a:t>
            </a:r>
            <a:r>
              <a:rPr lang="en-US" sz="1600" b="1" u="sng" dirty="0">
                <a:latin typeface="TH SarabunPSK" pitchFamily="34" charset="-34"/>
                <a:cs typeface="TH SarabunPSK" pitchFamily="34" charset="-34"/>
              </a:rPr>
              <a:t>OFI</a:t>
            </a:r>
          </a:p>
          <a:p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บุคลากรยังมีทักษะไม่เพียงพอเรื่องการเชื่อมโยงแนวคิดพื้นฐานด้านคุณภาพและการใช้เครื่องมือคุณภาพ</a:t>
            </a:r>
          </a:p>
          <a:p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ไม่มีโครงสร้างการทำงานที่ชัดเจนในรพช.</a:t>
            </a:r>
          </a:p>
        </p:txBody>
      </p:sp>
    </p:spTree>
    <p:extLst>
      <p:ext uri="{BB962C8B-B14F-4D97-AF65-F5344CB8AC3E}">
        <p14:creationId xmlns:p14="http://schemas.microsoft.com/office/powerpoint/2010/main" val="358471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ระบบธรรมา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ภิ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บาลและองค์กรคุณภาพ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464" y="523054"/>
            <a:ext cx="9719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ร้อยละของ รพ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ที่ผ่านเกณฑ์การพัฒนาคุณภาพ รพ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ติดดาว (ไม่น้อยกว่า ร้อยละ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aphicFrame>
        <p:nvGraphicFramePr>
          <p:cNvPr id="22" name="ตาราง 21">
            <a:extLst>
              <a:ext uri="{FF2B5EF4-FFF2-40B4-BE49-F238E27FC236}">
                <a16:creationId xmlns:a16="http://schemas.microsoft.com/office/drawing/2014/main" xmlns="" id="{038BC947-069B-4C92-B216-9188E109B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58915"/>
              </p:ext>
            </p:extLst>
          </p:nvPr>
        </p:nvGraphicFramePr>
        <p:xfrm>
          <a:off x="57448" y="1262665"/>
          <a:ext cx="7622514" cy="10355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2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70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3" marR="91453" marT="45711" marB="45711" anchor="ctr">
                    <a:solidFill>
                      <a:srgbClr val="F2A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25"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Font typeface="+mj-lt"/>
                        <a:buNone/>
                        <a:tabLst>
                          <a:tab pos="622300" algn="l"/>
                        </a:tabLst>
                        <a:defRPr sz="19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ปี 2561 รพ.สต. ที่ผ่านเกณฑ์การพัฒนาคุณภาพ รพ.สต. ติดดาว  ร้อยละ 48  (84 แห่ง)</a:t>
                      </a:r>
                      <a:endParaRPr lang="th-TH" sz="2400" b="1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91453" marR="91453" marT="45711" marB="45711">
                    <a:solidFill>
                      <a:srgbClr val="FDE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ตาราง 22">
            <a:extLst>
              <a:ext uri="{FF2B5EF4-FFF2-40B4-BE49-F238E27FC236}">
                <a16:creationId xmlns:a16="http://schemas.microsoft.com/office/drawing/2014/main" xmlns="" id="{AD664773-11DC-4463-9ADA-A93FED032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32853"/>
              </p:ext>
            </p:extLst>
          </p:nvPr>
        </p:nvGraphicFramePr>
        <p:xfrm>
          <a:off x="2266483" y="2275168"/>
          <a:ext cx="7334696" cy="3170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34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ปัจจัยความสำเร็จ/ผลงานเด่น</a:t>
                      </a:r>
                    </a:p>
                  </a:txBody>
                  <a:tcPr marL="91446" marR="91446" marT="45754" marB="457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3695">
                <a:tc>
                  <a:txBody>
                    <a:bodyPr/>
                    <a:lstStyle/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กำหนดเรื่องการพัฒนาคุณภาพปฐมภูมิเป็นตัวชี้วัดของผู้บริหาร (ผอ.รพ. และ 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อ.)</a:t>
                      </a:r>
                    </a:p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ทีมพี่เลี้ยง และเครือข่ายอำเภอ เข้มแข็ง</a:t>
                      </a:r>
                    </a:p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สร้างชุมชนแห่งการเรียนรู้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COP)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IC, LAB, G&amp;C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ทำให้เกิดการเรียนรู้และเข้าเกณฑ์ร่วมกัน</a:t>
                      </a:r>
                    </a:p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มีทีม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สนับสนุนเครือข่ายทั้งจังหวัด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HDC)</a:t>
                      </a:r>
                    </a:p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มีต้นแบบในการจัดการพลังงาน (สถานีอนามัยเฉลิมพระเกียรติฯ พะตง อ.หาดใหญ่)</a:t>
                      </a:r>
                    </a:p>
                    <a:p>
                      <a:pPr algn="thaiDist">
                        <a:buSzPct val="100000"/>
                        <a:defRPr sz="1600" b="1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 รพ.สต.ติดดาวต้นแบบ ในการศึกษาดูงาน (รพ.สต.บ่อตรุ อ.ระโนด)</a:t>
                      </a:r>
                    </a:p>
                  </a:txBody>
                  <a:tcPr marL="91446" marR="91446" marT="45754" marB="4575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ตาราง 23">
            <a:extLst>
              <a:ext uri="{FF2B5EF4-FFF2-40B4-BE49-F238E27FC236}">
                <a16:creationId xmlns:a16="http://schemas.microsoft.com/office/drawing/2014/main" xmlns="" id="{27063FC7-11D1-45AA-9966-9D1EB4F17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80465"/>
              </p:ext>
            </p:extLst>
          </p:nvPr>
        </p:nvGraphicFramePr>
        <p:xfrm>
          <a:off x="4196246" y="5443346"/>
          <a:ext cx="7334696" cy="1414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52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5" marB="4570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524">
                <a:tc>
                  <a:txBody>
                    <a:bodyPr/>
                    <a:lstStyle/>
                    <a:p>
                      <a:pPr marL="0" marR="0" indent="0" algn="thaiDist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400" b="1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แลกเปลี่ยนเรียนรู้  เพื่อนช่วยเพื่อน หาโอกาสพัฒนาใน รพ.สต. ที่ยังไม่ผ่านเกณฑ์         การพัฒนาคุณภาพ รพ.สต.ติดดาว</a:t>
                      </a:r>
                    </a:p>
                  </a:txBody>
                  <a:tcPr marL="91439" marR="91439" marT="45692" marB="456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27BB2E9-A97F-4DCB-A3C3-D851F08B0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" y="4797152"/>
            <a:ext cx="1207886" cy="206084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2DF09C4-D270-4126-BB22-4DB2504C9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83" y="1704052"/>
            <a:ext cx="874643" cy="90872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FA4C9F81-EBF4-4B33-9B3A-303AA3610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71" y="4918856"/>
            <a:ext cx="874643" cy="90872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5CFF9863-5184-44B0-A821-E54717381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06" y="863922"/>
            <a:ext cx="87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8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1009" y="394313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การบริหารจัดการด้านการเงินการคลังสุขภาพ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92866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ร้อยละของหน่วยบริการที่ประสบภาวะวิกฤติทางการเงิน (ระดับ7 ไม่เกินร้อยละ 6)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1818269" y="2060848"/>
            <a:ext cx="8679419" cy="41764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การจัดสรรเงินอย่างพอเพียง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Sufficient Allocation)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marL="0" indent="0"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หน่วยบริการมีรายได้ ≥ ค่าใช้จ่าย เมื่อเทียบกับแผนทางการเงิน(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ไม่น้อยกว่าร้อยละ 80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  ติดตามกำกับด้วยแผนทางการเงิน (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Management)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หน่วยบริการมีผลต่างของแผนกับ รายได้และค่าใช้จ่ายจริงไม่เกิน  ร้อยละ 5 ไม่น้อยกว่าร้อยละ 70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 startAt="3"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สร้างประสิทธิภาพการบริหารจัดการ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Efficient Management)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หน่วยบริการผ่านเกณฑ์ประเมิน &gt; 4 ตัว (มากกว่า ระดับ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B-)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ไม่น้อยกว่าร้อยละ 65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4"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พัฒนาการบริหารระบบบัญชี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Accounting Management)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หน่วยบริการที่มีคุณภาพบัญชี(อิเล็กทรอนิกส์) ผ่านเกณฑ์ที่กำหนดไม่น้อยกว่าร้อยละ 70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หน่วยบริการที่เป็นศูนย์ต้นทุนนำข้อมูลเงินนอกงบประมาณเข้าระบบ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ไม่น้อยกว่าร้อยละ 75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arabicPeriod" startAt="5"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พัฒนาเครือข่ายและศักยภาพบุคลากรด้านการเงินการคลัง </a:t>
            </a:r>
          </a:p>
          <a:p>
            <a:pPr marL="0" indent="0">
              <a:buNone/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บุคลากรด้านการเงินการคลัง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CFO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Auditor)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ที่ได้รับการพัฒนาศักยภาพไม่น้อยกว่าร้อยละ 80)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18269" y="1433602"/>
            <a:ext cx="359120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ประเด็นการตรวจราชการ</a:t>
            </a:r>
            <a:endParaRPr lang="th-TH" sz="2400" b="1" kern="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3397" y="1325577"/>
            <a:ext cx="926073" cy="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57606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 </a:t>
            </a:r>
            <a:r>
              <a:rPr lang="en-US" sz="3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ร้อยละของหน่วยบริการที่ประสบภาวะวิกฤติทางการเงิน(ระดับ 7 ไม่เกินร้อยละ 6)</a:t>
            </a:r>
            <a:endParaRPr lang="th-TH" sz="3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983432" y="764704"/>
            <a:ext cx="2555776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itchFamily="34" charset="-34"/>
              </a:rPr>
              <a:t>จังหวัดสงขลา (ณ </a:t>
            </a:r>
            <a:r>
              <a:rPr lang="en-US" sz="1800" b="1" dirty="0">
                <a:latin typeface="TH SarabunPSK" panose="020B0500040200020003" pitchFamily="34" charset="-34"/>
                <a:cs typeface="TH SarabunPSK" pitchFamily="34" charset="-34"/>
              </a:rPr>
              <a:t>30 </a:t>
            </a:r>
            <a:r>
              <a:rPr lang="th-TH" sz="1800" b="1" dirty="0">
                <a:latin typeface="TH SarabunPSK" panose="020B0500040200020003" pitchFamily="34" charset="-34"/>
                <a:cs typeface="TH SarabunPSK" pitchFamily="34" charset="-34"/>
              </a:rPr>
              <a:t>เม.ย.</a:t>
            </a:r>
            <a:r>
              <a:rPr lang="en-US" sz="1800" b="1" dirty="0">
                <a:latin typeface="TH SarabunPSK" panose="020B0500040200020003" pitchFamily="34" charset="-34"/>
                <a:cs typeface="TH SarabunPSK" pitchFamily="34" charset="-34"/>
              </a:rPr>
              <a:t>61</a:t>
            </a:r>
            <a:r>
              <a:rPr lang="th-TH" sz="1800" b="1" dirty="0">
                <a:latin typeface="TH SarabunPSK" panose="020B0500040200020003" pitchFamily="34" charset="-34"/>
                <a:cs typeface="TH SarabunPSK" pitchFamily="34" charset="-34"/>
              </a:rPr>
              <a:t>) </a:t>
            </a:r>
            <a:endParaRPr lang="en-US" sz="18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itchFamily="34" charset="-34"/>
              </a:rPr>
              <a:t>ไม่มีหน่วยบริการวิกฤต ระดับ 7 </a:t>
            </a:r>
          </a:p>
        </p:txBody>
      </p:sp>
      <p:sp>
        <p:nvSpPr>
          <p:cNvPr id="10" name="ตัวแทนเนื้อหา 3"/>
          <p:cNvSpPr txBox="1">
            <a:spLocks/>
          </p:cNvSpPr>
          <p:nvPr/>
        </p:nvSpPr>
        <p:spPr>
          <a:xfrm>
            <a:off x="3575721" y="692696"/>
            <a:ext cx="7776863" cy="1440160"/>
          </a:xfrm>
          <a:prstGeom prst="rect">
            <a:avLst/>
          </a:prstGeom>
          <a:solidFill>
            <a:srgbClr val="FFFF66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itchFamily="34" charset="-34"/>
              </a:rPr>
              <a:t>ปัจจัยสนับสนุน</a:t>
            </a:r>
          </a:p>
          <a:p>
            <a:pPr marL="0" indent="0" algn="thaiDist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itchFamily="34" charset="-34"/>
              </a:rPr>
              <a:t> 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หน่วยบริการมีการปรับประสิทธิภาพการบริหารการเงินการคลังตามมาตรการเน้นเพิ่มรายได้ ลดรายจ่ายควบคุม กำกับ ติดตามการใช้จ่ายให้เป็นไปตามแผน และนำเสนอผลการดำเนินงานในที่ประชุม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กว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ป. </a:t>
            </a:r>
          </a:p>
          <a:p>
            <a:pPr marL="0" indent="0" algn="thaiDist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2. หน่วยบริการได้รับเงิน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CF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สำหรับการบริหารจัดการระดับจังหวัด/เขต/ประเทศ  </a:t>
            </a:r>
          </a:p>
        </p:txBody>
      </p:sp>
      <p:sp>
        <p:nvSpPr>
          <p:cNvPr id="11" name="ตัวแทนเนื้อหา 3"/>
          <p:cNvSpPr txBox="1">
            <a:spLocks/>
          </p:cNvSpPr>
          <p:nvPr/>
        </p:nvSpPr>
        <p:spPr>
          <a:xfrm>
            <a:off x="3575721" y="2132856"/>
            <a:ext cx="7776863" cy="3240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ในสองไตรมาสแรก ปีงบประมาณ 2561 จังหวัดสงขลา ยังไม่มีหน่วยบริการประสบภาวะวิกฤติทางการเงิน                 แต่ต้องมีการเฝ้าระวังและกำกับติดตามการบริหารการเงินการคลังอย่างใกล้ชิดและต่อเนื่อง เพื่อลดปัญหา              การประสบภาวะวิกฤติทางการเงินในช่วงปลายปีงบประมาณ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ประเด็นปัญหา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รายได้จาก 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บางหน่วยบริการไม่ได้ตามเป้าหมาย ( ต่ำสุดคือ รพ.จะนะ)	</a:t>
            </a:r>
            <a:endParaRPr lang="en-US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ปี 61 ได้รับจัดสรรค่าตอบแทน ลดลง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หน่วยบริการหลายแห่งมีประชากรเบาบาง</a:t>
            </a:r>
            <a:endParaRPr lang="en-US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หน่วยบริการที่ต้องลงทุนเพิ่มกรณีได้ตึกใหม่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b="1" u="sng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itchFamily="34" charset="-34"/>
              </a:rPr>
              <a:t>ข้อเสนอแนะ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itchFamily="34" charset="-34"/>
              </a:rPr>
              <a:t>	พัฒนาองค์ความรู้ </a:t>
            </a:r>
            <a:r>
              <a:rPr lang="en-US" sz="2000" b="1" dirty="0">
                <a:latin typeface="TH SarabunPSK" panose="020B0500040200020003" pitchFamily="34" charset="-34"/>
                <a:cs typeface="TH SarabunPSK" pitchFamily="34" charset="-34"/>
              </a:rPr>
              <a:t>CFO </a:t>
            </a:r>
            <a:r>
              <a:rPr lang="th-TH" sz="2000" b="1" dirty="0">
                <a:latin typeface="TH SarabunPSK" panose="020B0500040200020003" pitchFamily="34" charset="-34"/>
                <a:cs typeface="TH SarabunPSK" pitchFamily="34" charset="-34"/>
              </a:rPr>
              <a:t>เรื่องมุมมองการวิเคราะห์เชิงธุรกิจในการจัดบริการ (</a:t>
            </a:r>
            <a:r>
              <a:rPr lang="en-US" sz="2000" b="1" dirty="0">
                <a:latin typeface="TH SarabunPSK" panose="020B0500040200020003" pitchFamily="34" charset="-34"/>
                <a:cs typeface="TH SarabunPSK" pitchFamily="34" charset="-34"/>
              </a:rPr>
              <a:t>Business plan)</a:t>
            </a:r>
            <a:endParaRPr lang="th-TH" sz="2000" b="1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484784"/>
            <a:ext cx="2555777" cy="52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4AF50665-B12B-4E07-B5E1-1C8296A97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77" y="4936265"/>
            <a:ext cx="1987699" cy="19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87688" y="44624"/>
            <a:ext cx="5616624" cy="90872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สถานะทางการเงิน ปีงบประมาณ 255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-256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31603"/>
              </p:ext>
            </p:extLst>
          </p:nvPr>
        </p:nvGraphicFramePr>
        <p:xfrm>
          <a:off x="551384" y="1039423"/>
          <a:ext cx="11305255" cy="555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08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33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1723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96057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456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ลำดับ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เตียง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75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2561</a:t>
                      </a: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9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เม.ย.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หาดใหญ่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568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0B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B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สงขลา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508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3B-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C-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79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จะนะ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0C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สมเด็จฯ นาทวี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0C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B-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เทพา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0B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B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สะบ้าย้อย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0B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B-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ระโนด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1C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C6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กระแส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B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3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04430"/>
              </p:ext>
            </p:extLst>
          </p:nvPr>
        </p:nvGraphicFramePr>
        <p:xfrm>
          <a:off x="767408" y="1196752"/>
          <a:ext cx="10729192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36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4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4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4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17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42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053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05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053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7190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5092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27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99679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450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ลำดับ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เตียง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75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2561</a:t>
                      </a: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4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เม.ย.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ECC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รัตภูมิ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79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สะเดา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1C-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0C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นาหม่อม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ควนเนียง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1C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1C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ปา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ดังเบซาร์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1C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บางกล่ำ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0B-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1C-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สิง</a:t>
                      </a:r>
                      <a:r>
                        <a:rPr lang="th-TH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4C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1B-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EECE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คลองหอยโข่ง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1B-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1B-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79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0CE4B958-6F6E-4579-9AF4-87232645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216024"/>
            <a:ext cx="5616624" cy="90872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สถานะทางการเงิน ปีงบประมาณ 255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-256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965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071664" y="216024"/>
            <a:ext cx="6336704" cy="836712"/>
          </a:xfrm>
          <a:solidFill>
            <a:srgbClr val="3399FF"/>
          </a:solidFill>
        </p:spPr>
        <p:txBody>
          <a:bodyPr>
            <a:noAutofit/>
          </a:bodyPr>
          <a:lstStyle/>
          <a:p>
            <a:r>
              <a:rPr lang="th-TH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สถานะทางการเงิน </a:t>
            </a:r>
            <a:r>
              <a:rPr lang="en-US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: Risk Scoring</a:t>
            </a:r>
            <a:r>
              <a:rPr lang="th-TH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30 </a:t>
            </a:r>
            <a:r>
              <a:rPr lang="th-TH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เม.ย. 256</a:t>
            </a:r>
            <a:r>
              <a:rPr lang="en-US" sz="3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7706" y="6279703"/>
            <a:ext cx="56868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ข้อมูลจากกองเศรษฐกิจสุขภาพฯ ณ วันที่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พฤษภาคม 256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.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21340"/>
              </p:ext>
            </p:extLst>
          </p:nvPr>
        </p:nvGraphicFramePr>
        <p:xfrm>
          <a:off x="756186" y="1186314"/>
          <a:ext cx="10668406" cy="5050998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83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88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2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6734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Org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ServBed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CR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QR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Cash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NWC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NI+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Depreciation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Liquid Index</a:t>
                      </a:r>
                    </a:p>
                  </a:txBody>
                  <a:tcPr marL="9481" marR="9481" marT="94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StatusIndex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Survival Index</a:t>
                      </a:r>
                    </a:p>
                  </a:txBody>
                  <a:tcPr marL="9481" marR="9481" marT="94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R G +</a:t>
                      </a:r>
                    </a:p>
                  </a:txBody>
                  <a:tcPr marL="9481" marR="9481" marT="94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หาดใหญ่,รพศ.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568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517,160,418.56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250,567,750.80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สงขลา,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รพท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508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50,815,499.76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73,113,071.58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-2,665,769.21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3,806,836.73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8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จะนะ,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99,527,363.03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10,003,308.68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สมเด็จฯ ณ อำเภอนาทวี,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65,480,092.22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39,744,370.46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เทพา,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38,920,873.45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23,475,863.30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สะบ้าย้อย,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38,931,620.77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29,394,911.52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ระโนด,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904,530.59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-5,029,751.40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6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กระแส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8,977,606.33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12,014,263.64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6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61833"/>
              </p:ext>
            </p:extLst>
          </p:nvPr>
        </p:nvGraphicFramePr>
        <p:xfrm>
          <a:off x="839416" y="1196753"/>
          <a:ext cx="10513168" cy="4848705"/>
        </p:xfrm>
        <a:graphic>
          <a:graphicData uri="http://schemas.openxmlformats.org/drawingml/2006/table">
            <a:tbl>
              <a:tblPr/>
              <a:tblGrid>
                <a:gridCol w="434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5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83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11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344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55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55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55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213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57138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ลำ</a:t>
                      </a:r>
                    </a:p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ดับ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Org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ServBed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CR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QR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Cash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NWC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NI+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Depreciation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Liquid Index</a:t>
                      </a:r>
                    </a:p>
                  </a:txBody>
                  <a:tcPr marL="9481" marR="9481" marT="94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StatusIndex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Survival Index</a:t>
                      </a:r>
                    </a:p>
                  </a:txBody>
                  <a:tcPr marL="9481" marR="9481" marT="94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R G +</a:t>
                      </a:r>
                    </a:p>
                  </a:txBody>
                  <a:tcPr marL="9481" marR="9481" marT="948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รัตภูมิ,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-28,102,866.83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88,511,950.31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สะเดา,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49,145,771.25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32,262,245.25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นาหม่อม,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3,455,174.32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14,998,068.75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ควนเนียง,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6,917,541.59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6,342,812.31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ปา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ดังเบซาร์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16,180,962.42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10,358,608.01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บางกล่ำ,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7,686,767.61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13,281,325.22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สิง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1,793,568.16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15,513,666.21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คลองหอยโข่ง,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-1,446,681.93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9,627,119.17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5698" y="6034370"/>
            <a:ext cx="56868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ข้อมูลจากกองเศรษฐกิจสุขภาพฯ ณ วันที่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พฤษภาคม 256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.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xmlns="" id="{C8FFCE9D-74F4-4AE9-AE37-EF836C4D8300}"/>
              </a:ext>
            </a:extLst>
          </p:cNvPr>
          <p:cNvSpPr txBox="1">
            <a:spLocks/>
          </p:cNvSpPr>
          <p:nvPr/>
        </p:nvSpPr>
        <p:spPr>
          <a:xfrm>
            <a:off x="3071664" y="216024"/>
            <a:ext cx="6336704" cy="836712"/>
          </a:xfrm>
          <a:prstGeom prst="rect">
            <a:avLst/>
          </a:prstGeom>
          <a:solidFill>
            <a:srgbClr val="3399FF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สถานะทางการเงิน </a:t>
            </a:r>
            <a:r>
              <a:rPr lang="en-US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: Risk Scoring</a:t>
            </a:r>
            <a:r>
              <a:rPr lang="th-TH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30 </a:t>
            </a:r>
            <a:r>
              <a:rPr lang="th-TH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เม.ย. 256</a:t>
            </a:r>
            <a:r>
              <a:rPr lang="en-US" sz="3200" b="1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127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664" y="188640"/>
            <a:ext cx="6048672" cy="58477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หลักเกณฑ์การคิดประสิทธิภาพทางการเงิน ปี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lang="en-GB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85517"/>
              </p:ext>
            </p:extLst>
          </p:nvPr>
        </p:nvGraphicFramePr>
        <p:xfrm>
          <a:off x="479376" y="1111368"/>
          <a:ext cx="72728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เกณฑ์การให้คะแนน</a:t>
                      </a:r>
                      <a:endParaRPr lang="en-GB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ประสิทธิภาพ</a:t>
                      </a:r>
                      <a:r>
                        <a:rPr lang="th-TH" sz="2400" b="1" dirty="0" err="1">
                          <a:latin typeface="TH SarabunPSK" pitchFamily="34" charset="-34"/>
                          <a:cs typeface="TH SarabunPSK" pitchFamily="34" charset="-34"/>
                        </a:rPr>
                        <a:t>การทํากําไร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GB" sz="2400" b="1" dirty="0">
                          <a:latin typeface="TH SarabunPSK" pitchFamily="34" charset="-34"/>
                          <a:cs typeface="TH SarabunPSK" pitchFamily="34" charset="-34"/>
                        </a:rPr>
                        <a:t>Operating Margin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อัตราผลตอบแทนจากสินทรัพย์ </a:t>
                      </a:r>
                      <a:r>
                        <a:rPr lang="en-GB" sz="2400" b="1" dirty="0">
                          <a:latin typeface="TH SarabunPSK" pitchFamily="34" charset="-34"/>
                          <a:cs typeface="TH SarabunPSK" pitchFamily="34" charset="-34"/>
                        </a:rPr>
                        <a:t>Return on Asset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ระยะเวลาถัวเฉลี่ยในการ</a:t>
                      </a:r>
                      <a:r>
                        <a:rPr lang="th-TH" sz="2400" b="1" dirty="0" err="1">
                          <a:latin typeface="TH SarabunPSK" pitchFamily="34" charset="-34"/>
                          <a:cs typeface="TH SarabunPSK" pitchFamily="34" charset="-34"/>
                        </a:rPr>
                        <a:t>ชําระ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หนี้การค้ากลุ่มบริการ(ค่ายา เวชภัณฑ์มิใช่ยาฯ) </a:t>
                      </a:r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Average payment Period) 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การค้ากลุ่ม บริการ </a:t>
                      </a:r>
                      <a:endParaRPr lang="en-GB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ระยะเวลาถัวเฉลี่ยในการเรียกเก็บหนี้</a:t>
                      </a:r>
                      <a:r>
                        <a:rPr lang="th-TH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UC ( Average Collection Period)</a:t>
                      </a:r>
                      <a:endParaRPr lang="en-GB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ระยะเวลาถัวเฉลี่ยในการเรียกเก็บหนี้</a:t>
                      </a:r>
                      <a:r>
                        <a:rPr lang="th-TH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CSMBS ( Average Collection Period)</a:t>
                      </a:r>
                      <a:endParaRPr lang="en-GB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 ระยะเวลาถัวเฉลี่ยในการเรียกเก็บหนี้</a:t>
                      </a:r>
                      <a:r>
                        <a:rPr lang="th-TH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SSS ( Average Collection Period) </a:t>
                      </a:r>
                      <a:endParaRPr lang="en-GB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H SarabunPSK" pitchFamily="34" charset="-34"/>
                          <a:cs typeface="TH SarabunPSK" pitchFamily="34" charset="-34"/>
                        </a:rPr>
                        <a:t>7. </a:t>
                      </a:r>
                      <a:r>
                        <a:rPr lang="th-TH" sz="2400" b="1" dirty="0">
                          <a:latin typeface="TH SarabunPSK" pitchFamily="34" charset="-34"/>
                          <a:cs typeface="TH SarabunPSK" pitchFamily="34" charset="-34"/>
                        </a:rPr>
                        <a:t>การบริหารสนค้าคงคลัง</a:t>
                      </a:r>
                      <a:r>
                        <a:rPr lang="th-TH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ยา( </a:t>
                      </a:r>
                      <a:r>
                        <a:rPr lang="en-US" sz="2400" b="1" baseline="0" dirty="0">
                          <a:latin typeface="TH SarabunPSK" pitchFamily="34" charset="-34"/>
                          <a:cs typeface="TH SarabunPSK" pitchFamily="34" charset="-34"/>
                        </a:rPr>
                        <a:t>Inventory  Management)</a:t>
                      </a:r>
                      <a:endParaRPr lang="en-GB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87497"/>
              </p:ext>
            </p:extLst>
          </p:nvPr>
        </p:nvGraphicFramePr>
        <p:xfrm>
          <a:off x="7752184" y="1124744"/>
          <a:ext cx="3312368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718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การจัด </a:t>
                      </a: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Grade</a:t>
                      </a:r>
                      <a:endParaRPr lang="en-GB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จำนวนข้อที่(ผ่าน)</a:t>
                      </a:r>
                      <a:endParaRPr lang="en-GB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D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F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GB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12C3CB78-05D3-407D-B91D-BD4558955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491378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หน่วงเวลา 3"/>
          <p:cNvSpPr/>
          <p:nvPr/>
        </p:nvSpPr>
        <p:spPr>
          <a:xfrm>
            <a:off x="1631504" y="1844824"/>
            <a:ext cx="2088232" cy="3168352"/>
          </a:xfrm>
          <a:prstGeom prst="flowChartDelay">
            <a:avLst/>
          </a:prstGeom>
          <a:solidFill>
            <a:srgbClr val="FF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C99"/>
                </a:solidFill>
                <a:latin typeface="TH SarabunPSK" pitchFamily="34" charset="-34"/>
                <a:cs typeface="TH SarabunPSK" pitchFamily="34" charset="-34"/>
              </a:rPr>
              <a:t>ประเด็น</a:t>
            </a:r>
          </a:p>
          <a:p>
            <a:pPr algn="ctr"/>
            <a:r>
              <a:rPr lang="th-TH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C99"/>
                </a:solidFill>
                <a:latin typeface="TH SarabunPSK" pitchFamily="34" charset="-34"/>
                <a:cs typeface="TH SarabunPSK" pitchFamily="34" charset="-34"/>
              </a:rPr>
              <a:t>การตรวจราชการ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C99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95600" y="224644"/>
            <a:ext cx="7992888" cy="468052"/>
          </a:xfrm>
          <a:prstGeom prst="rect">
            <a:avLst/>
          </a:prstGeom>
          <a:solidFill>
            <a:srgbClr val="E0E68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1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หน่วยงานที่มีดัชนีความสุขของคนทำงาน (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Happinometer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11624" y="944724"/>
            <a:ext cx="7632848" cy="468052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2.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การคงอยู่ของบุคลากรสาธารณสุข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Retention rate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349628" y="1628800"/>
            <a:ext cx="6562797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3. </a:t>
            </a:r>
            <a:r>
              <a:rPr lang="th-TH" sz="2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หน่วยงานในสังกัดกระทรวงสาธารณสุขผ่านเกณฑ์การประเมิน </a:t>
            </a: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ITA</a:t>
            </a:r>
            <a:endParaRPr lang="th-TH" sz="25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52156" y="2430906"/>
            <a:ext cx="5744244" cy="494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การจัดซื้อร่วมของยา เวชภัณฑ์ที่ไม่ใช่ยาฯ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79776" y="3173860"/>
            <a:ext cx="5472608" cy="510280"/>
          </a:xfrm>
          <a:prstGeom prst="rect">
            <a:avLst/>
          </a:prstGeom>
          <a:solidFill>
            <a:srgbClr val="DACD7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การตรวจสอบภายใน ควบคุมภายใน และการบริหารความเสี่ยงระดับจังหวัด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52156" y="3933056"/>
            <a:ext cx="5744244" cy="525004"/>
          </a:xfrm>
          <a:prstGeom prst="rect">
            <a:avLst/>
          </a:prstGeom>
          <a:solidFill>
            <a:srgbClr val="CC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การบริหารจัดการภาครัฐของส่วนราชการ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495600" y="6201308"/>
            <a:ext cx="7992888" cy="468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9.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หน่วยบริการที่ประสบภาวะวิกฤติทางการเงิน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711624" y="5481228"/>
            <a:ext cx="7632848" cy="468052"/>
          </a:xfrm>
          <a:prstGeom prst="rect">
            <a:avLst/>
          </a:prstGeom>
          <a:solidFill>
            <a:srgbClr val="FC9E7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8.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ติดดาว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349628" y="4725144"/>
            <a:ext cx="6562797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7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คุณภาพมาตรฐานผ่านการรับรอง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HA </a:t>
            </a:r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08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034648037"/>
              </p:ext>
            </p:extLst>
          </p:nvPr>
        </p:nvGraphicFramePr>
        <p:xfrm>
          <a:off x="1847528" y="191683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11424" y="260649"/>
            <a:ext cx="10585176" cy="107721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ระยะเวลาถัวเฉลี่ยในการชำระหนี้การค้ากลุ่มบริการ(ค่ายา เวชภัณฑ์มิใช่ยาฯ)</a:t>
            </a:r>
          </a:p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จังหวัดสงขลา ณ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เม.ย.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61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(วิเคราะห์ข้อมูล ณ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มิ.ย.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61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GB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727848" y="1447690"/>
            <a:ext cx="2952323" cy="469142"/>
          </a:xfrm>
          <a:prstGeom prst="rect">
            <a:avLst/>
          </a:prstGeom>
          <a:solidFill>
            <a:srgbClr val="9AD35B"/>
          </a:solidFill>
          <a:ln>
            <a:solidFill>
              <a:schemeClr val="accent4">
                <a:lumMod val="50000"/>
              </a:schemeClr>
            </a:solidFill>
            <a:prstDash val="solid"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itchFamily="34" charset="-34"/>
              </a:rPr>
              <a:t>กลุ่มที่ </a:t>
            </a:r>
            <a:r>
              <a:rPr lang="en-US" sz="2400" b="1" dirty="0">
                <a:latin typeface="TH SarabunPSK" panose="020B0500040200020003" pitchFamily="34" charset="-34"/>
                <a:cs typeface="TH SarabunPSK" pitchFamily="34" charset="-34"/>
              </a:rPr>
              <a:t>Cash &lt; 0.8</a:t>
            </a:r>
            <a:endParaRPr lang="th-TH" sz="2400" b="1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6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1693850599"/>
              </p:ext>
            </p:extLst>
          </p:nvPr>
        </p:nvGraphicFramePr>
        <p:xfrm>
          <a:off x="1703512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271464" y="260649"/>
            <a:ext cx="9793088" cy="95410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ระยะเวลาถัวเฉลี่ยในการชำระหนี้การค้ากลุ่มบริการ(ค่ายา เวชภัณฑ์มิใช่ยาฯ)</a:t>
            </a:r>
          </a:p>
          <a:p>
            <a:pPr lvl="0"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จังหวัดสงขลา ณ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เม.ย.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61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(วิเคราะห์ข้อมูล ณ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มิ.ย.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61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GB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589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71093" y="252200"/>
            <a:ext cx="7200800" cy="648072"/>
          </a:xfrm>
          <a:solidFill>
            <a:srgbClr val="3399FF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OPD/IPD Cost :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Quick Method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ไตรมาส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2/61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023745"/>
              </p:ext>
            </p:extLst>
          </p:nvPr>
        </p:nvGraphicFramePr>
        <p:xfrm>
          <a:off x="1895029" y="1124744"/>
          <a:ext cx="8352928" cy="5157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8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OPD Cost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IPD Cost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ค่าเฉลี่ย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Q2/61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การประเมิน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ค่าเฉลี่ย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Q2/61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การประเมิน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หาดใหญ่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1,245.93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775.85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16,629.22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15,394.98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สงขลา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1,025.65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855.33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15,939.68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14,718.62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CD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สทิงพระ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783.91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784.63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19,175.59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20,328.60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จะนะ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814.59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772.54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17,685.15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16,698.27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สมเด็จฯ นาทวี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771.82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817.89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16,574.91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16,433.87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7DA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เทพา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525.91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18,021.67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25,229.86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สะบ้าย้อย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695.15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7DA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18,021.67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23,565.58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ระโนด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759.55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750.83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18,266.45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15,956.86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กระแสสินธุ์</a:t>
                      </a:r>
                    </a:p>
                  </a:txBody>
                  <a:tcPr marL="9481" marR="9481" marT="9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864.79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945.75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21,967.20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22,366.34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29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25051"/>
              </p:ext>
            </p:extLst>
          </p:nvPr>
        </p:nvGraphicFramePr>
        <p:xfrm>
          <a:off x="1775520" y="980728"/>
          <a:ext cx="8496944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57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55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OPD Cost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IPD Cost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6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ค่าเฉลี่ย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Q2/61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การประเมิน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ค่าเฉลี่ย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Q2/61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การประเมิน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รัตภูมิ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619.11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18,021.67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14,258.32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สะเดา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814.59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649.68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17,685.15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13,718.87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นาหม่อม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864.79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791.38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21,967.20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13,299.36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ควนเนียง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783.91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719.00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19,175.59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14,910.09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ปาดัง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เบ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ซา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ร์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814.59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788.17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17,685.15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12,614.78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1D3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บางกล่ำ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783.91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882.51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ไม่ผ่าน</a:t>
                      </a:r>
                    </a:p>
                  </a:txBody>
                  <a:tcPr marL="9525" marR="9525" marT="9525" marB="0" anchor="b">
                    <a:solidFill>
                      <a:srgbClr val="EDAB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19,175.59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14,747.27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สิงหนคร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759.68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594.66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1D31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18,021.67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14,513.25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คลองหอยโข่ง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864.79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648.61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21,967.20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17,144.78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</a:t>
                      </a:r>
                    </a:p>
                  </a:txBody>
                  <a:tcPr marL="9525" marR="9525" marT="9525" marB="0" anchor="b">
                    <a:solidFill>
                      <a:srgbClr val="C4DD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8431C9AA-037F-44FE-8C46-F23185BB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93" y="116632"/>
            <a:ext cx="7200800" cy="648072"/>
          </a:xfrm>
          <a:solidFill>
            <a:srgbClr val="3399FF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OPD/IPD Cost :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Quick Method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ไตรมาส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2/61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66596661-DF68-4DCD-9654-C0DF85A24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517234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2374" y="188640"/>
            <a:ext cx="6167251" cy="504056"/>
          </a:xfrm>
          <a:solidFill>
            <a:srgbClr val="3399FF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Risk Scoring + 7 Plus Efficiency Score Q2/61</a:t>
            </a:r>
            <a:endParaRPr lang="th-TH" sz="3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50551"/>
              </p:ext>
            </p:extLst>
          </p:nvPr>
        </p:nvGraphicFramePr>
        <p:xfrm>
          <a:off x="1577751" y="692696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244925" y="3107215"/>
            <a:ext cx="1058987" cy="652743"/>
          </a:xfrm>
          <a:prstGeom prst="rect">
            <a:avLst/>
          </a:prstGeom>
          <a:gradFill>
            <a:gsLst>
              <a:gs pos="98125">
                <a:srgbClr val="92D050"/>
              </a:gs>
              <a:gs pos="96250">
                <a:schemeClr val="accent3"/>
              </a:gs>
              <a:gs pos="92500">
                <a:schemeClr val="accent3">
                  <a:lumMod val="75000"/>
                </a:schemeClr>
              </a:gs>
              <a:gs pos="85000">
                <a:schemeClr val="accent3"/>
              </a:gs>
              <a:gs pos="33000">
                <a:srgbClr val="92D050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2C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ระโนด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52063" y="3759958"/>
            <a:ext cx="1051849" cy="629465"/>
          </a:xfrm>
          <a:prstGeom prst="rect">
            <a:avLst/>
          </a:prstGeom>
          <a:gradFill flip="none" rotWithShape="1">
            <a:gsLst>
              <a:gs pos="0">
                <a:srgbClr val="9AD35B"/>
              </a:gs>
              <a:gs pos="10000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2c-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สงขลา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084685" y="3645024"/>
            <a:ext cx="1058987" cy="64339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0C</a:t>
            </a:r>
          </a:p>
          <a:p>
            <a:pPr algn="ctr" rtl="0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sz="1500" b="1" dirty="0">
                <a:latin typeface="TH SarabunPSK" panose="020B0500040200020003" pitchFamily="34" charset="-34"/>
                <a:cs typeface="TH SarabunPSK" pitchFamily="34" charset="-34"/>
              </a:rPr>
              <a:t>จะนะ สะเดา</a:t>
            </a:r>
            <a:endParaRPr lang="en-US" sz="15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C74EB0DE-EA9B-452F-8473-C2955870C283}"/>
              </a:ext>
            </a:extLst>
          </p:cNvPr>
          <p:cNvSpPr txBox="1"/>
          <p:nvPr/>
        </p:nvSpPr>
        <p:spPr>
          <a:xfrm>
            <a:off x="695400" y="1556792"/>
            <a:ext cx="615553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6E1CC03B-E57A-4939-8746-80A94BB69EC4}"/>
              </a:ext>
            </a:extLst>
          </p:cNvPr>
          <p:cNvSpPr txBox="1"/>
          <p:nvPr/>
        </p:nvSpPr>
        <p:spPr>
          <a:xfrm>
            <a:off x="2711624" y="623731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438793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2567608" y="188640"/>
            <a:ext cx="6840761" cy="864096"/>
          </a:xfrm>
          <a:solidFill>
            <a:srgbClr val="3399FF"/>
          </a:solidFill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ผลการวิเคราะห์แผนการเงิน (</a:t>
            </a:r>
            <a:r>
              <a:rPr lang="en-US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PLANFIN</a:t>
            </a:r>
            <a:r>
              <a:rPr lang="th-TH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 ปีงบประมาณ 2561</a:t>
            </a:r>
            <a:br>
              <a:rPr lang="th-TH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(หลังปรับแผน </a:t>
            </a:r>
            <a:r>
              <a:rPr lang="en-US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 </a:t>
            </a:r>
            <a:r>
              <a:rPr lang="th-TH" sz="28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เดือนหลัง)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196752"/>
            <a:ext cx="836075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2855640" y="332656"/>
            <a:ext cx="6768752" cy="96304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แผนประมาณการ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รายได้-รายได้จริง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ปีงบประมาณ 25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61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76109"/>
              </p:ext>
            </p:extLst>
          </p:nvPr>
        </p:nvGraphicFramePr>
        <p:xfrm>
          <a:off x="1703513" y="1412778"/>
          <a:ext cx="8712967" cy="471598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9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1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0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1932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</a:t>
                      </a: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แผนรายได้ ปีงบประมาณ 256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รายได้จริง </a:t>
                      </a: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 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ส่วนต่าง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หาดใหญ่,รพศ.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1,586,666,666.67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1,624,322,578.55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37,655,911.88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สงขลา,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รพท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806,415,166.67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835,847,763.13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29,432,596.46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59,428,992.90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72,690,075.34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13,261,082.44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จะนะ,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129,117,574.55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145,442,776.93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16,325,202.38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สมเด็จฯ นาทวี,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236,520,343.27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217,557,606.59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-18,962,736.68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-8.02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เทพา,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128,742,406.64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134,432,885.53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5,690,478.89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สะบ้าย้อย,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115,762,587.50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118,619,399.56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2,856,812.06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ระโนด,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109,119,558.33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96,670,210.49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-12,449,347.84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-11.41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กระแส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34,338,288.83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44,544,301.13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10,206,012.30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55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2855640" y="277552"/>
            <a:ext cx="7056784" cy="9192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แผนประมาณการ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รายได้-รายได้จริง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ปีงบประมาณ 25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61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75761"/>
              </p:ext>
            </p:extLst>
          </p:nvPr>
        </p:nvGraphicFramePr>
        <p:xfrm>
          <a:off x="1307468" y="1340768"/>
          <a:ext cx="9577064" cy="5153757"/>
        </p:xfrm>
        <a:graphic>
          <a:graphicData uri="http://schemas.openxmlformats.org/drawingml/2006/table">
            <a:tbl>
              <a:tblPr/>
              <a:tblGrid>
                <a:gridCol w="530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1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2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</a:t>
                      </a: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แผนรายได้ ปีงบประมาณ 256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รายได้จริง </a:t>
                      </a: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ส่วนต่าง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รัตภูมิ,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85,223,091.54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172,891,253.21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87,668,161.67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สะเดา,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97,861,312.06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124,387,561.26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26,526,249.20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นาหม่อม,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51,070,600.00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61,661,280.40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10,590,680.40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ควนเนียง,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51,743,381.67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53,849,504.85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2,106,123.18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ปา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ดังเบซาร์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44,385,309.28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58,536,356.24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14,151,046.96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บางกล่ำ,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51,597,525.00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64,449,714.79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12,852,189.79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สิง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61,295,651.71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75,248,098.45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13,952,446.74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คลองหอยโข่ง,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45,264,696.98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55,592,358.40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10,327,661.42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3,694,553,153.60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3,956,743,724.85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262,190,571.25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59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2729626" y="188640"/>
            <a:ext cx="6912768" cy="122413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แผนประมาณการ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ค่าใช้จ่าย-จ่ายจริง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ปีงบประมาณ 25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61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99781"/>
              </p:ext>
            </p:extLst>
          </p:nvPr>
        </p:nvGraphicFramePr>
        <p:xfrm>
          <a:off x="911424" y="1628800"/>
          <a:ext cx="10549173" cy="4859074"/>
        </p:xfrm>
        <a:graphic>
          <a:graphicData uri="http://schemas.openxmlformats.org/drawingml/2006/table">
            <a:tbl>
              <a:tblPr/>
              <a:tblGrid>
                <a:gridCol w="610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7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7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7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4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0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0575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</a:t>
                      </a: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แผนค่าใช้จ่าย ปีงบประมาณ 256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ค่าใช้จ่ายจริง </a:t>
                      </a: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 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ส่วนต่าง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หาดใหญ่,รพศ.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1,585,208,333.33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1,373,754,827.75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-211,453,505.58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-13.34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สงขลา,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รพท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768,238,205.43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762,734,691.55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-5,503,513.88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59,422,027.79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68,883,238.61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9,461,210.82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จะนะ,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126,843,866.32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135,439,468.25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8,595,601.93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สมเด็จฯ นาทวี,รพช.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198,660,282.71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177,813,236.13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-20,847,046.58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เทพา,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114,594,548.25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110,957,022.23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-3,637,526.02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สะบ้าย้อย,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96,293,131.08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89,224,488.04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-7,068,643.04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ระโนด,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108,123,126.42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101,699,961.89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-6,423,164.53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กระแส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31,912,325.08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32,530,037.49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617,712.41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47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06655"/>
              </p:ext>
            </p:extLst>
          </p:nvPr>
        </p:nvGraphicFramePr>
        <p:xfrm>
          <a:off x="1055441" y="1484787"/>
          <a:ext cx="10081120" cy="5158239"/>
        </p:xfrm>
        <a:graphic>
          <a:graphicData uri="http://schemas.openxmlformats.org/drawingml/2006/table">
            <a:tbl>
              <a:tblPr/>
              <a:tblGrid>
                <a:gridCol w="583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6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95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9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1491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</a:t>
                      </a: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แผนค่าใช้จ่าย ปีงบประมาณ 256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ค่าใช้จ่ายจริง </a:t>
                      </a:r>
                    </a:p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ส่วนต่าง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รัตภูมิ,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85,188,755.23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84,379,302.90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-809,452.33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สะเดา,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84,861,267.72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92,125,316.01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7,264,048.29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นาหม่อม,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49,890,808.33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46,663,211.65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-3,227,596.68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ควนเนียง,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50,107,003.33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50,266,425.34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159,422.01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ปา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ดังเบซาร์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43,165,383.33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48,177,748.23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5,012,364.90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บางกล่ำ,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51,037,254.33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51,168,389.57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131,135.24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สิง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61,039,330.75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59,734,432.24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-1,304,898.51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คลองหอยโข่ง,</a:t>
                      </a:r>
                      <a:r>
                        <a:rPr lang="th-TH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43,790,093.96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45,965,239.23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2,175,145.27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6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3,558,375,743.39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3,331,517,037.11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-226,858,706.28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210DABF1-400D-42E2-94E4-9A7A0730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612" y="188640"/>
            <a:ext cx="6912768" cy="122413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แผนประมาณการ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ค่าใช้จ่าย-จ่ายจริง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ปีงบประมาณ 25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61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45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919537" y="188640"/>
            <a:ext cx="8397758" cy="720080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การประเมินผลตัวชี้วัด</a:t>
            </a:r>
          </a:p>
        </p:txBody>
      </p:sp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397035"/>
              </p:ext>
            </p:extLst>
          </p:nvPr>
        </p:nvGraphicFramePr>
        <p:xfrm>
          <a:off x="1343472" y="1196752"/>
          <a:ext cx="9505056" cy="49735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91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9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2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5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หน่วยงานที่มีการนำดัชนีความสุขของคนทำงาน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&gt;=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94 %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อัตราการคงอยู่ของบุคลากรสาธารณสุข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&gt;=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98.12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หน่วยงานผ่านการประเมิน</a:t>
                      </a:r>
                      <a:r>
                        <a:rPr lang="th-TH" sz="2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latin typeface="TH SarabunPSK" pitchFamily="34" charset="-34"/>
                          <a:cs typeface="TH SarabunPSK" pitchFamily="34" charset="-34"/>
                        </a:rPr>
                        <a:t>ITA</a:t>
                      </a:r>
                      <a:r>
                        <a:rPr lang="th-TH" sz="20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(ประเมินหลักฐานเชิงประจักษ์)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&gt;=</a:t>
                      </a: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23.60 %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3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จัดซื้อยาร่วม/เวชภัณฑ์ฯ/วัสดุวิทย์/วัสดุทันตกรรม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&gt;=20%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24.16 %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7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การตรวจสอบภายใน ควบคุมภายใน และการบริหารความเสี่ยงระดับจังหวัด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93.22 %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7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การบริหารจัดการภาครัฐของส่วนราชการ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คุณภาพมาตรฐานผ่านการรับรอง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HA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 3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รพศ./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รพท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./กรม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รพช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= 100</a:t>
                      </a:r>
                    </a:p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&gt;=8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100 %</a:t>
                      </a:r>
                    </a:p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100 %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รพ.สต.ติดดาว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&gt;=2</a:t>
                      </a:r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48 %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itchFamily="34" charset="-34"/>
                          <a:cs typeface="TH SarabunPSK" pitchFamily="34" charset="-34"/>
                        </a:rPr>
                        <a:t>9.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หน่วยบริการวิกฤติด้านการเงิน</a:t>
                      </a:r>
                      <a:r>
                        <a:rPr lang="th-TH" sz="20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 7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&lt;6%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12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DB893937-CF00-4D97-A3DD-E0EF5193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0648"/>
            <a:ext cx="7772400" cy="936104"/>
          </a:xfrm>
          <a:solidFill>
            <a:srgbClr val="33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ร้อยละการได้รับค่าบริการทางการแพทย์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กองทุนผู้ป่วยใน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 –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GB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xmlns="" id="{DE5B8F21-8272-4D6F-BD91-51A48E214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139380"/>
              </p:ext>
            </p:extLst>
          </p:nvPr>
        </p:nvGraphicFramePr>
        <p:xfrm>
          <a:off x="839416" y="1412776"/>
          <a:ext cx="105131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xmlns="" id="{9DE493C3-AFA8-4C15-AEDC-1DB612DBB2DD}"/>
              </a:ext>
            </a:extLst>
          </p:cNvPr>
          <p:cNvCxnSpPr>
            <a:cxnSpLocks/>
          </p:cNvCxnSpPr>
          <p:nvPr/>
        </p:nvCxnSpPr>
        <p:spPr>
          <a:xfrm>
            <a:off x="1991544" y="3573016"/>
            <a:ext cx="914501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0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3431704" y="260648"/>
            <a:ext cx="5832648" cy="1152129"/>
          </a:xfrm>
          <a:solidFill>
            <a:srgbClr val="3399FF"/>
          </a:solidFill>
        </p:spPr>
        <p:txBody>
          <a:bodyPr>
            <a:noAutofit/>
          </a:bodyPr>
          <a:lstStyle/>
          <a:p>
            <a:pPr>
              <a:tabLst>
                <a:tab pos="5545138" algn="l"/>
              </a:tabLst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LOI : Letter of Intent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8D7B07B7-D458-4024-9BB2-143A7FCA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34" y="5517232"/>
            <a:ext cx="2250247" cy="1580406"/>
          </a:xfrm>
          <a:prstGeom prst="rect">
            <a:avLst/>
          </a:prstGeom>
        </p:spPr>
      </p:pic>
      <p:sp>
        <p:nvSpPr>
          <p:cNvPr id="6" name="ชื่อเรื่องรอง 3">
            <a:extLst>
              <a:ext uri="{FF2B5EF4-FFF2-40B4-BE49-F238E27FC236}">
                <a16:creationId xmlns:a16="http://schemas.microsoft.com/office/drawing/2014/main" xmlns="" id="{98F8008A-EEE3-449E-BB54-F64E84627215}"/>
              </a:ext>
            </a:extLst>
          </p:cNvPr>
          <p:cNvSpPr txBox="1">
            <a:spLocks/>
          </p:cNvSpPr>
          <p:nvPr/>
        </p:nvSpPr>
        <p:spPr>
          <a:xfrm>
            <a:off x="2015232" y="2852936"/>
            <a:ext cx="4613275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1.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รพ.สงขลา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3,000,000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2.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สทิงพระ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6,000,000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3.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กระแสสินธุ์ </a:t>
            </a: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8,000,000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4.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นาหม่อม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(10,500,000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5.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รพ.บางกล่ำ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(2,000,000 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6.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รพ.สิงหนคร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(1,500,000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7.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รพ.คลองหอยโข่ง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(4,500,000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xmlns="" id="{ACA96508-97A1-4CDB-8598-9F3A748B6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761925"/>
              </p:ext>
            </p:extLst>
          </p:nvPr>
        </p:nvGraphicFramePr>
        <p:xfrm>
          <a:off x="6628507" y="2852936"/>
          <a:ext cx="4076005" cy="21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498B45-2C6F-4CB2-AAAC-3F9BDF99B5C8}"/>
              </a:ext>
            </a:extLst>
          </p:cNvPr>
          <p:cNvSpPr txBox="1"/>
          <p:nvPr/>
        </p:nvSpPr>
        <p:spPr>
          <a:xfrm>
            <a:off x="6911900" y="1916832"/>
            <a:ext cx="36004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สถานการณ์การเงินการคลัง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Q2Y61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รพ.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LOI 7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แห่ง</a:t>
            </a:r>
            <a:endParaRPr lang="en-GB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4F0AA4-E304-407C-8A4E-40A07F6631CE}"/>
              </a:ext>
            </a:extLst>
          </p:cNvPr>
          <p:cNvSpPr txBox="1"/>
          <p:nvPr/>
        </p:nvSpPr>
        <p:spPr>
          <a:xfrm>
            <a:off x="2015355" y="1771193"/>
            <a:ext cx="461315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 รพ.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LOI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ปีงบ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b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(รับ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CF=35,500,000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 )</a:t>
            </a:r>
            <a:endParaRPr lang="en-GB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09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87490" y="233082"/>
            <a:ext cx="9289032" cy="720080"/>
          </a:xfrm>
          <a:solidFill>
            <a:srgbClr val="3399FF"/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ผลการประเมินตามประเด็นตรวจราชการการบริหารการเงินการคลัง รอบ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/256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A948A85B-5930-47FD-B454-5F71FA6C4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00590"/>
              </p:ext>
            </p:extLst>
          </p:nvPr>
        </p:nvGraphicFramePr>
        <p:xfrm>
          <a:off x="1127449" y="1052737"/>
          <a:ext cx="10225135" cy="5450466"/>
        </p:xfrm>
        <a:graphic>
          <a:graphicData uri="http://schemas.openxmlformats.org/drawingml/2006/table">
            <a:tbl>
              <a:tblPr/>
              <a:tblGrid>
                <a:gridCol w="423138">
                  <a:extLst>
                    <a:ext uri="{9D8B030D-6E8A-4147-A177-3AD203B41FA5}">
                      <a16:colId xmlns:a16="http://schemas.microsoft.com/office/drawing/2014/main" xmlns="" val="1219128033"/>
                    </a:ext>
                  </a:extLst>
                </a:gridCol>
                <a:gridCol w="1207514">
                  <a:extLst>
                    <a:ext uri="{9D8B030D-6E8A-4147-A177-3AD203B41FA5}">
                      <a16:colId xmlns:a16="http://schemas.microsoft.com/office/drawing/2014/main" xmlns="" val="3303926233"/>
                    </a:ext>
                  </a:extLst>
                </a:gridCol>
                <a:gridCol w="1105652">
                  <a:extLst>
                    <a:ext uri="{9D8B030D-6E8A-4147-A177-3AD203B41FA5}">
                      <a16:colId xmlns:a16="http://schemas.microsoft.com/office/drawing/2014/main" xmlns="" val="2533363410"/>
                    </a:ext>
                  </a:extLst>
                </a:gridCol>
                <a:gridCol w="1524123">
                  <a:extLst>
                    <a:ext uri="{9D8B030D-6E8A-4147-A177-3AD203B41FA5}">
                      <a16:colId xmlns:a16="http://schemas.microsoft.com/office/drawing/2014/main" xmlns="" val="2631820344"/>
                    </a:ext>
                  </a:extLst>
                </a:gridCol>
                <a:gridCol w="2049600">
                  <a:extLst>
                    <a:ext uri="{9D8B030D-6E8A-4147-A177-3AD203B41FA5}">
                      <a16:colId xmlns:a16="http://schemas.microsoft.com/office/drawing/2014/main" xmlns="" val="3855835997"/>
                    </a:ext>
                  </a:extLst>
                </a:gridCol>
                <a:gridCol w="1438656">
                  <a:extLst>
                    <a:ext uri="{9D8B030D-6E8A-4147-A177-3AD203B41FA5}">
                      <a16:colId xmlns:a16="http://schemas.microsoft.com/office/drawing/2014/main" xmlns="" val="1732838008"/>
                    </a:ext>
                  </a:extLst>
                </a:gridCol>
                <a:gridCol w="1184776">
                  <a:extLst>
                    <a:ext uri="{9D8B030D-6E8A-4147-A177-3AD203B41FA5}">
                      <a16:colId xmlns:a16="http://schemas.microsoft.com/office/drawing/2014/main" xmlns="" val="2648861060"/>
                    </a:ext>
                  </a:extLst>
                </a:gridCol>
                <a:gridCol w="1291676">
                  <a:extLst>
                    <a:ext uri="{9D8B030D-6E8A-4147-A177-3AD203B41FA5}">
                      <a16:colId xmlns:a16="http://schemas.microsoft.com/office/drawing/2014/main" xmlns="" val="1499802648"/>
                    </a:ext>
                  </a:extLst>
                </a:gridCol>
              </a:tblGrid>
              <a:tr h="331558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1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2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3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4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5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950122"/>
                  </a:ext>
                </a:extLst>
              </a:tr>
              <a:tr h="1828681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หน่วยบริการที่รายได้≥ค่าใช้จ่ายเมื่อเทียบกับแผนทางการเงิน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PLANFIN)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ผลต่างของแผนและผล ไม่เกินร้อยละ 5 (รายได้และค่าใช้จ่ายสูงกว่าหรือต่ำกว่า     แผนได้ไม่เกิน               ร้อยละ 5)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หน่วยบริการผ่านเกณฑ์ประเมินประสิทธิภาพ &gt;4 ตัว (มากกว่าระดับ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B-)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จากเกณฑ์ประเมิน 7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Plus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ณ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Q2/61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หน่วยบริการมีคุณภาพบัญชี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ผ่านเกณฑ์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(ทาง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อิเลคทรอนิกส์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100 คะแนน)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หน่วยบริการนำข้อมูลเงินนอกงบประมาณเข้าระบบ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GFMIS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CFO/Auditor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ได้รับการพัฒนาศักยภาพ/ผ่าน   การอบรม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69365"/>
                  </a:ext>
                </a:extLst>
              </a:tr>
              <a:tr h="31506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หาดใหญ่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384494"/>
                  </a:ext>
                </a:extLst>
              </a:tr>
              <a:tr h="31506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สงขลา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249912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333470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จะนะ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262293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สมเด็จฯนาทวี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656621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เทพา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1020530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สะบ้าย้อย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254493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ระโนด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7322851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กระแส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638293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รัตภูมิ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01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9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8C404AE1-42CC-4F41-AE9C-42B39C54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33" y="229194"/>
            <a:ext cx="9289032" cy="720080"/>
          </a:xfrm>
          <a:solidFill>
            <a:srgbClr val="3399FF"/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ผลการประเมินตามประเด็นตรวจราชการการบริหารการเงินการคลัง รอบ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/256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xmlns="" id="{21762717-AB4F-4A9A-88D6-07992EA5E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05396"/>
              </p:ext>
            </p:extLst>
          </p:nvPr>
        </p:nvGraphicFramePr>
        <p:xfrm>
          <a:off x="935088" y="1052736"/>
          <a:ext cx="10201472" cy="5576067"/>
        </p:xfrm>
        <a:graphic>
          <a:graphicData uri="http://schemas.openxmlformats.org/drawingml/2006/table">
            <a:tbl>
              <a:tblPr/>
              <a:tblGrid>
                <a:gridCol w="417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19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84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8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35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961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1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2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3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4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มาตรการที่ 5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1974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หน่วยบริการที่รายได้≥ค่าใช้จ่ายเมื่อเทียบกับแผนทางการเงิน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PLANFIN)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ผลต่างของแผนและผล ไม่เกินร้อยละ 5 (รายได้และค่าใช้จ่ายสูงกว่าหรือต่ำกว่าแผนได้ไม่เกิน  ร้อยละ 5) 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หน่วยบริการผ่านเกณฑ์ประเมินประสิทธิภาพ &gt;4 ตัว (มากกว่าระดับ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B-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จากเกณฑ์ประเมิน 7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Plus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Q2/61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หน่วยบริการมีคุณภาพบัญชีผ่านเกณฑ์ (ทาง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อิเลคทรอนิกส์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 คะแนน) 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หน่วยบริการนำข้อมูลเงินนอกงบประมาณเข้าระบบ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GFMIS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บุคลากร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CFO/Auditor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ได้รับการพัฒนาศักยภาพ/ผ่าน  การอบรม</a:t>
                      </a:r>
                    </a:p>
                  </a:txBody>
                  <a:tcPr marL="7506" marR="7506" marT="7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สะเดา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นาหม่อม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ควนเนียง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ปา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ดังเบซาร์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บางกล่ำ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สิง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คลองหอยโข่ง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6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ภาพรวมจังหวัด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2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คิดเป็นร้อยละ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6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80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70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65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90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75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ร้อยละ 80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6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5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5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5644563"/>
              </p:ext>
            </p:extLst>
          </p:nvPr>
        </p:nvGraphicFramePr>
        <p:xfrm>
          <a:off x="1991544" y="1412778"/>
          <a:ext cx="8229600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4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7750">
                <a:tc rowSpan="2"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กลุ่มการเงินมั่นคง</a:t>
                      </a: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AD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รพ.หาดใหญ่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รพ.จะนะ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รพ.สมเด็จฯ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76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รพ.สะบ้าย้อย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รพ.เทพา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รพ.สะเดา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750">
                <a:tc rowSpan="2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กลุ่มเฝ้าระวัง</a:t>
                      </a: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รพ.สงขลา</a:t>
                      </a: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รพ.กระแส</a:t>
                      </a:r>
                      <a:r>
                        <a:rPr lang="th-TH" sz="2400" b="1" dirty="0" err="1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สินธุ์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รพ.ควนเนียง</a:t>
                      </a: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75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รพ.ปาดัง</a:t>
                      </a: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รพ.บางกล่ำ</a:t>
                      </a: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7F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750">
                <a:tc rowSpan="2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กลุ่มเฝ้าระวังใกล้ชิด</a:t>
                      </a:r>
                    </a:p>
                    <a:p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รพ.นาหม่อม</a:t>
                      </a: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รพ.คลองหอยโข่ง</a:t>
                      </a: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</a:t>
                      </a:r>
                      <a:r>
                        <a:rPr lang="th-TH" sz="2400" b="1" dirty="0" err="1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พระ</a:t>
                      </a: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676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รพ.สิง</a:t>
                      </a:r>
                      <a:r>
                        <a:rPr lang="th-TH" sz="2400" b="1" dirty="0" err="1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หนคร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รพ.ระโนด</a:t>
                      </a: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รพ.รัตภูมิ</a:t>
                      </a:r>
                    </a:p>
                  </a:txBody>
                  <a:tcPr anchor="ctr">
                    <a:solidFill>
                      <a:srgbClr val="F4A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ibbon ขึ้น 1"/>
          <p:cNvSpPr/>
          <p:nvPr/>
        </p:nvSpPr>
        <p:spPr>
          <a:xfrm>
            <a:off x="3287688" y="404664"/>
            <a:ext cx="5904656" cy="720080"/>
          </a:xfrm>
          <a:prstGeom prst="ribbon2">
            <a:avLst>
              <a:gd name="adj1" fmla="val 20066"/>
              <a:gd name="adj2" fmla="val 6700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จัดกลุ่มความเสี่ยงด้านการเงิน</a:t>
            </a:r>
            <a:endParaRPr lang="en-US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5590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424936" cy="1008112"/>
          </a:xfrm>
          <a:solidFill>
            <a:srgbClr val="3399FF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altLang="th-TH" sz="3200" b="1" dirty="0">
                <a:latin typeface="TH SarabunPSK" pitchFamily="34" charset="-34"/>
                <a:cs typeface="TH SarabunPSK" pitchFamily="34" charset="-34"/>
              </a:rPr>
              <a:t>คะแนนคุณภาพบัญชีผ่านเว็บไซต์ กลุ่มประกันสุขภาพกระทรวงสาธารณสุข  </a:t>
            </a:r>
            <a:br>
              <a:rPr lang="th-TH" alt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3200" b="1" dirty="0">
                <a:latin typeface="TH SarabunPSK" pitchFamily="34" charset="-34"/>
                <a:cs typeface="TH SarabunPSK" pitchFamily="34" charset="-34"/>
              </a:rPr>
              <a:t>หน่วยบริการในจังหวัดสงขลา ปีงบประมาณ 256</a:t>
            </a:r>
            <a:r>
              <a:rPr lang="en-US" altLang="th-TH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69284"/>
              </p:ext>
            </p:extLst>
          </p:nvPr>
        </p:nvGraphicFramePr>
        <p:xfrm>
          <a:off x="2063553" y="1484784"/>
          <a:ext cx="7920881" cy="4874232"/>
        </p:xfrm>
        <a:graphic>
          <a:graphicData uri="http://schemas.openxmlformats.org/drawingml/2006/table">
            <a:tbl>
              <a:tblPr/>
              <a:tblGrid>
                <a:gridCol w="494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4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3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คะแนนบัญชีแม่ข่าย (ร้อยละ)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คะแนนบัญชีลูกข่าย (ร้อยละ)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หาดใหญ่,รพศ.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สงขลา,รพท.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สะทิงพระ,รพช.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จะนะ,รพช.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สมเด็จฯ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นาทีวี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เทพา,รพช.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สะบ้าย้อย,รพช.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ระโนด,รพช.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35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61108"/>
              </p:ext>
            </p:extLst>
          </p:nvPr>
        </p:nvGraphicFramePr>
        <p:xfrm>
          <a:off x="2099556" y="1430829"/>
          <a:ext cx="7992888" cy="5238531"/>
        </p:xfrm>
        <a:graphic>
          <a:graphicData uri="http://schemas.openxmlformats.org/drawingml/2006/table">
            <a:tbl>
              <a:tblPr/>
              <a:tblGrid>
                <a:gridCol w="593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64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866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คะแนนบัญชีแม่ข่าย (ร้อยละ)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คะแนนบัญชีลูกข่าย (ร้อยละ)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271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Q2/2561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กระแสสินธุ์,รพช.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รัตภูมิ,รพช.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สะเดา,รพช.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นาหม่อม,รพช.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ควนเนียง,รพช.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ปาดังเบซาร์,รพช.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บางกล่ำ,รพช.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สิงหนคร,รพช.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คลองหอยโข่ง,รพช.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0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ค่าเฉลี่ยภาพรวมจังหวัด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48.82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50.00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3048" y="6444044"/>
            <a:ext cx="560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2">
            <a:extLst>
              <a:ext uri="{FF2B5EF4-FFF2-40B4-BE49-F238E27FC236}">
                <a16:creationId xmlns:a16="http://schemas.microsoft.com/office/drawing/2014/main" xmlns="" id="{595E582E-881B-4318-9A75-CDF89259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424936" cy="1008112"/>
          </a:xfrm>
          <a:solidFill>
            <a:srgbClr val="3399FF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altLang="th-TH" sz="3200" b="1" dirty="0">
                <a:latin typeface="TH SarabunPSK" pitchFamily="34" charset="-34"/>
                <a:cs typeface="TH SarabunPSK" pitchFamily="34" charset="-34"/>
              </a:rPr>
              <a:t>คะแนนคุณภาพบัญชีผ่านเว็บไซต์ กลุ่มประกันสุขภาพกระทรวงสาธารณสุข  </a:t>
            </a:r>
            <a:br>
              <a:rPr lang="th-TH" alt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3200" b="1" dirty="0">
                <a:latin typeface="TH SarabunPSK" pitchFamily="34" charset="-34"/>
                <a:cs typeface="TH SarabunPSK" pitchFamily="34" charset="-34"/>
              </a:rPr>
              <a:t>หน่วยบริการในจังหวัดสงขลา ปีงบประมาณ 256</a:t>
            </a:r>
            <a:r>
              <a:rPr lang="en-US" altLang="th-TH" sz="32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932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เทปเจาะรู 5">
            <a:extLst>
              <a:ext uri="{FF2B5EF4-FFF2-40B4-BE49-F238E27FC236}">
                <a16:creationId xmlns:a16="http://schemas.microsoft.com/office/drawing/2014/main" xmlns="" id="{F640844B-B944-4BAA-A8D6-B77BFC74189D}"/>
              </a:ext>
            </a:extLst>
          </p:cNvPr>
          <p:cNvSpPr/>
          <p:nvPr/>
        </p:nvSpPr>
        <p:spPr>
          <a:xfrm>
            <a:off x="335360" y="122255"/>
            <a:ext cx="4032448" cy="1232928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86100" r="62262"/>
          <a:stretch/>
        </p:blipFill>
        <p:spPr>
          <a:xfrm>
            <a:off x="2423592" y="1283224"/>
            <a:ext cx="3410435" cy="214577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8" t="71857" r="24524" b="14072"/>
          <a:stretch/>
        </p:blipFill>
        <p:spPr>
          <a:xfrm>
            <a:off x="2410688" y="2928709"/>
            <a:ext cx="3423339" cy="392929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7" t="85749" r="24642"/>
          <a:stretch/>
        </p:blipFill>
        <p:spPr>
          <a:xfrm>
            <a:off x="8472264" y="1700808"/>
            <a:ext cx="3639750" cy="124180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85379" r="62315"/>
          <a:stretch/>
        </p:blipFill>
        <p:spPr>
          <a:xfrm>
            <a:off x="8472265" y="2996952"/>
            <a:ext cx="3639749" cy="1217092"/>
          </a:xfrm>
          <a:prstGeom prst="rect">
            <a:avLst/>
          </a:prstGeom>
        </p:spPr>
      </p:pic>
      <p:sp>
        <p:nvSpPr>
          <p:cNvPr id="15" name="รูปห้าเหลี่ยม 14"/>
          <p:cNvSpPr/>
          <p:nvPr/>
        </p:nvSpPr>
        <p:spPr>
          <a:xfrm>
            <a:off x="135349" y="1916832"/>
            <a:ext cx="2288244" cy="792088"/>
          </a:xfrm>
          <a:prstGeom prst="homePlate">
            <a:avLst>
              <a:gd name="adj" fmla="val 884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ผ่านเกณฑ์ระดับ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A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(คะแนน 90 – 100)</a:t>
            </a:r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90023" y="4421161"/>
            <a:ext cx="2333570" cy="751982"/>
          </a:xfrm>
          <a:prstGeom prst="homePlate">
            <a:avLst>
              <a:gd name="adj" fmla="val 804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ผ่านเกณฑ์ระดับ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B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(คะแนน 80 – 89)</a:t>
            </a:r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6096000" y="1916832"/>
            <a:ext cx="2410377" cy="792088"/>
          </a:xfrm>
          <a:prstGeom prst="homePlate">
            <a:avLst>
              <a:gd name="adj" fmla="val 7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ผ่านเกณฑ์ระดับ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C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(คะแนน 70 – 79)</a:t>
            </a:r>
          </a:p>
        </p:txBody>
      </p:sp>
      <p:sp>
        <p:nvSpPr>
          <p:cNvPr id="21" name="รูปห้าเหลี่ยม 20"/>
          <p:cNvSpPr/>
          <p:nvPr/>
        </p:nvSpPr>
        <p:spPr>
          <a:xfrm>
            <a:off x="6075899" y="3201767"/>
            <a:ext cx="2430478" cy="720080"/>
          </a:xfrm>
          <a:prstGeom prst="homePlate">
            <a:avLst>
              <a:gd name="adj" fmla="val 692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ไม่ผ่านเกณฑ์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3927" y="1475792"/>
            <a:ext cx="2554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รพ.จะนะ (100 คะแนน)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รพ.สะเดา (98 คะแนน)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รพ.นาหม่อม (96คะแนน)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รพ.สะบ้าย้อย (94คะแนน)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รพ.คลองหอยโข่ง (90 คะแนน)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8368" y="1862496"/>
            <a:ext cx="292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รพ.สิงหนคร (78 คะแนน)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รพ.หาดใหญ่ (71 คะแนน)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93345" y="3330974"/>
            <a:ext cx="22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รพ.รัตภูมิ (66คะแนน)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5785" y="321280"/>
            <a:ext cx="270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คุณภาพบัญชี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567608" y="199296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608153" y="459775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688288" y="20065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8740824" y="3269419"/>
            <a:ext cx="32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7E9DBFDC-6843-4073-B80A-D48AB2410117}"/>
              </a:ext>
            </a:extLst>
          </p:cNvPr>
          <p:cNvSpPr/>
          <p:nvPr/>
        </p:nvSpPr>
        <p:spPr>
          <a:xfrm>
            <a:off x="3348241" y="3462193"/>
            <a:ext cx="258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รพ.ระโนด (89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รพ.กระแสสินธุ์ (88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รพ.เทพา (87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รพ.ควนเนียง (84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รพ.สทิงพระ (83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รพ.สงขลา (82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รพ.สมเด็จฯ (80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รพ.บางกล่ำ (80 คะแนน)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รพ.ปาดังฯ (80 คะแนน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3E89E1BF-8B69-4773-996B-7FC8C9A7DD2F}"/>
              </a:ext>
            </a:extLst>
          </p:cNvPr>
          <p:cNvSpPr/>
          <p:nvPr/>
        </p:nvSpPr>
        <p:spPr>
          <a:xfrm>
            <a:off x="4771262" y="158554"/>
            <a:ext cx="6725338" cy="47268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หน่วยบริการมีคะแนนคุณภาพบัญชีทางอิเล็กทรอนิกส์ ผ่านเกณฑ์ 100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83F27EAF-0BD5-4437-832E-D5D47418B65C}"/>
              </a:ext>
            </a:extLst>
          </p:cNvPr>
          <p:cNvSpPr/>
          <p:nvPr/>
        </p:nvSpPr>
        <p:spPr>
          <a:xfrm>
            <a:off x="4413370" y="735087"/>
            <a:ext cx="7731302" cy="46166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หน่วยบริการนำข้อมูลเงินนอกงบประมาณเข้าระบบ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GFMIS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17 แห่ง (ร้อยละ 100)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CCF437B9-46A1-4010-A448-C47D0BEC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496427"/>
            <a:ext cx="2869394" cy="20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2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33610"/>
              </p:ext>
            </p:extLst>
          </p:nvPr>
        </p:nvGraphicFramePr>
        <p:xfrm>
          <a:off x="839416" y="836712"/>
          <a:ext cx="10513168" cy="578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5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7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เรื่อง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ข้อเสนอแนะ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362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 เงินสด เงินฝากธนาคาร ลูกหนี้เงินยืม</a:t>
                      </a: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บันทึกบัญชีไม่ตรงตามหมวดเงิน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(รพ.กระแสสินธุ์,   รพ.เทพา, รพ.นาหม่อม, รพ.ปาดังเบซาร์, รพ.รัตภูมิ, รพ.สะบ้าย้อย)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จัดทำงบพิสูจน์ยอดเงินฝากธนาคารไม่ครบถ้วน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(รพ.สงขลา, รพ.หาดใหญ่)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บันทึกรับรู้เงินโอนไม่ครบถ้วน 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(รพ.คลองหอยโข่ง,  รพ.สิงหนคร)</a:t>
                      </a: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บันทึกแยกประเภทเงินให้ถูกต้องตามหมวดเงิน</a:t>
                      </a:r>
                    </a:p>
                    <a:p>
                      <a:pPr marL="0" indent="0" algn="thaiDist">
                        <a:buFont typeface="Arial" panose="020B0604020202020204" pitchFamily="34" charset="0"/>
                        <a:buNone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งบพิสูจน์ยอดเงินฝากธนาคารต้องจัดทำให้ครบถ้วนและถูกต้อง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เงินโอนต้องบันทึกรับรู้ทางบัญชีให้ครบถ้วน</a:t>
                      </a: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76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 ลูกหนี้ค่ารักษา </a:t>
                      </a:r>
                    </a:p>
                    <a:p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รายได้เงินกองทุน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บันทึกลูกหนี้ค่ารักษาพยาบาลเดือนละ 1 ครั้ง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ไม่ได้บันทึกตามข้อมูลบริการประจำวัน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(รพ.กระแสสินธุ์)</a:t>
                      </a:r>
                    </a:p>
                    <a:p>
                      <a:pPr marL="166688" marR="0" lvl="0" indent="-16668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ยอดคงเหลือตามรายงานทางการเงินไม่ตรงกับทะเบียนคุม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(รพ.กระแสสินธุ์, รพ.คลองหอยโข่ง,             รพ.ควนเนียง, รพ.นาทวี, รพ.ปาดังเบซาร์, รพ.ระโนด, รพ.รัตภูมิ, รพ.สทิงพระ, รพ.หาดใหญ่)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ไม่ได้บันทึกบัญชีส่วนต่างค่ารักษาพยาบาล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(รพ.เทพา)</a:t>
                      </a: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บันทึกรับรู้ลูกหนี้ค่ารักษาพยาบาลตามข้อมูลบริการประจำวัน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ปรับปรุงบัญชีและทะเบียนคุมให้ถูกต้องตรงกัน</a:t>
                      </a:r>
                    </a:p>
                    <a:p>
                      <a:pPr marL="0" indent="0" algn="thaiDist">
                        <a:buFont typeface="Arial" panose="020B0604020202020204" pitchFamily="34" charset="0"/>
                        <a:buNone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 algn="thaiDist">
                        <a:buFont typeface="Arial" panose="020B0604020202020204" pitchFamily="34" charset="0"/>
                        <a:buNone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66688" marR="0" lvl="0" indent="-16668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บันทึกส่วนต่างค่ารักษาให้ครบถ้วน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3359697" y="0"/>
            <a:ext cx="5688631" cy="764704"/>
          </a:xfrm>
          <a:prstGeom prst="flowChartAlternate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ประเด็นข้อคลาดเคลื่อนทางบัญชี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765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31935"/>
              </p:ext>
            </p:extLst>
          </p:nvPr>
        </p:nvGraphicFramePr>
        <p:xfrm>
          <a:off x="1235460" y="1022132"/>
          <a:ext cx="9937104" cy="535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9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เรื่อง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ประเด็น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ข้อเสนอแนะ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81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 วัสดุ,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เจ้าหนี้และค่าใช้จ่ายค้างจ่าย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เจ้าหนี้การค้า บันทึกรับรู้เจ้าหนี้ไม่ตรงกับวันตรวจรับ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เนื่องจากบันทึกรับรู้เจ้าหนี้เดือนละ 1 ครั้งในวัน             สิ้นเดือน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(รพ.กระแสสินธุ์),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ยอดคงเหลือตามรายงานทางการเงินไม่ตรงกับทะเบียนคุม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(รพ.นาทวี, รพ.            รัตภูมิ)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ไม่ได้บันทึกค่าตอบแทนการปฏิบัติงานในลักษณะเบี้ยเลี้ยงเหมาจ่ายค้างจ่าย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(รพ.นาทวี)</a:t>
                      </a:r>
                    </a:p>
                    <a:p>
                      <a:pPr marL="166688" indent="-166688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ไม่ได้บันทึกตั้งค่าตอบแทนเพิ่มพิเศษ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สำหรับผู้ปฏิบัติงานด้านสาธารณสุข (</a:t>
                      </a:r>
                      <a:r>
                        <a:rPr lang="th-TH" sz="2400" dirty="0" err="1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พต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ส.) เงินนอกงบประมาณค้างจ่าย (รพ.นาหม่อม)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บันทึกรับรู้เจ้าหนี้การค้าในวันที่ตรวจรับ</a:t>
                      </a:r>
                    </a:p>
                    <a:p>
                      <a:pPr marL="225425" marR="0" lvl="0" indent="-2254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ปรับปรุงบัญชีและทะเบียนคุมให้ถูกต้องตรงกัน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25425" marR="0" lvl="0" indent="-2254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บันทึกบัญชีให้ครบถ้วน</a:t>
                      </a:r>
                    </a:p>
                    <a:p>
                      <a:pPr marL="285750" marR="0" lvl="0" indent="-2857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25425" marR="0" lvl="0" indent="-2254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บันทึกบัญชีให้ครบถ้วน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240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แผนผังลําดับงาน: กระบวนการสำรอง 4">
            <a:extLst>
              <a:ext uri="{FF2B5EF4-FFF2-40B4-BE49-F238E27FC236}">
                <a16:creationId xmlns:a16="http://schemas.microsoft.com/office/drawing/2014/main" xmlns="" id="{64B58C72-147C-4140-9073-89F16C476414}"/>
              </a:ext>
            </a:extLst>
          </p:cNvPr>
          <p:cNvSpPr/>
          <p:nvPr/>
        </p:nvSpPr>
        <p:spPr>
          <a:xfrm>
            <a:off x="3359697" y="144016"/>
            <a:ext cx="5688631" cy="764704"/>
          </a:xfrm>
          <a:prstGeom prst="flowChartAlternate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ประเด็นข้อคลาดเคลื่อนทางบัญชี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205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-9133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ระบบบริหารจัดการกำลังคนด้านสุขภาพ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629039"/>
            <a:ext cx="10225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ตัวชี้วัดที่ 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ร้อยละของหน่วยงานที่มีการนำดัชนีความสุขของคนทำงาน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500" dirty="0" err="1">
                <a:latin typeface="TH SarabunPSK" pitchFamily="34" charset="-34"/>
                <a:cs typeface="TH SarabunPSK" pitchFamily="34" charset="-34"/>
              </a:rPr>
              <a:t>Happinometer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(ไม่น้อยกว่า ร้อยละ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5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FB91AEB5-335A-4F27-A929-7DE83850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90660"/>
              </p:ext>
            </p:extLst>
          </p:nvPr>
        </p:nvGraphicFramePr>
        <p:xfrm>
          <a:off x="4511824" y="1322824"/>
          <a:ext cx="7322865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22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920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สถานการณ์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FF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0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บุคลากรทำแบบประเมินดัชนีความสุข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88.67 (7,148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จาก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8,061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ค่าเฉลี่ยความสุขภาพรวมสงขลา ร้อยละ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63.14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(เขต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 63.78, </a:t>
                      </a:r>
                      <a:r>
                        <a:rPr lang="th-TH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กส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ธ.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=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62.60,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*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ประเทศ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=</a:t>
                      </a:r>
                      <a:r>
                        <a:rPr lang="th-TH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59.3)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ปัญหา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มิติสุขภาพการเงินดี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ต่ำสุด ร้อยละ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53.54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(เขต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12 = 53 </a:t>
                      </a:r>
                      <a:r>
                        <a:rPr lang="th-TH" sz="20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กส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ธ.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 50.65  *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ประเทศ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 52 )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รองลงมา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คือ มิติผ่อนคลายดี ร้อยละ</a:t>
                      </a:r>
                      <a:r>
                        <a:rPr lang="en-US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56.36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(เขต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12 = 57, </a:t>
                      </a:r>
                      <a:r>
                        <a:rPr lang="th-TH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กส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ธ.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 55.69,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ประเทศ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=</a:t>
                      </a:r>
                      <a:r>
                        <a:rPr lang="th-TH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48) 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32">
            <a:extLst>
              <a:ext uri="{FF2B5EF4-FFF2-40B4-BE49-F238E27FC236}">
                <a16:creationId xmlns:a16="http://schemas.microsoft.com/office/drawing/2014/main" xmlns="" id="{9F0B8FBA-C2F2-4274-8474-22957C2B3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98559"/>
              </p:ext>
            </p:extLst>
          </p:nvPr>
        </p:nvGraphicFramePr>
        <p:xfrm>
          <a:off x="2639616" y="4056470"/>
          <a:ext cx="9195072" cy="2682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9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การดำเนินงาน</a:t>
                      </a:r>
                    </a:p>
                  </a:txBody>
                  <a:tcPr marL="91450" marR="91450" marT="45742" marB="457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3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ผ่านเกณฑ์ ร้อยละ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94 :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หน่วยงานจัดทำแผนและอยู่ระหว่างนำแผนไปใช้ 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Happy Money Program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ของกระทรวง มีบุคลากรเข้าร่วมโครงการ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69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คน วงเงินกู้ประมาณ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ล้านบาท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แผนพัฒนาความสุข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ของคนทำงาน รองรับทั้ง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มิติ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th-TH" sz="20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กิจกรรม เช่น </a:t>
                      </a:r>
                      <a:endParaRPr lang="en-US" sz="2000" b="1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Happy Body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ตรวจสุขภาพลด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BMI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ในผู้ที่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BMI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Healthy Organization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Healthy Break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ออกกำลังกาย , แข่งกีฬา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Happy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Money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อบรมที่ปรึกษาการเงิน ส่งเสริมการออม จัดตลาดนัด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Happy Relax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อบรมสมาธิบำบัด</a:t>
                      </a:r>
                      <a:endParaRPr lang="th-TH" sz="2000" b="1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50" marR="91450" marT="45742" marB="4574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xmlns="" id="{0F52C80F-E46B-43C7-97DA-2B612799E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379830"/>
              </p:ext>
            </p:extLst>
          </p:nvPr>
        </p:nvGraphicFramePr>
        <p:xfrm>
          <a:off x="714290" y="2059174"/>
          <a:ext cx="3438128" cy="199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4EB94533-5353-4A49-AEA4-D8C73544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90" y="1467977"/>
            <a:ext cx="397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คะแนนค่าเฉลี่ยความสุขบุคลากรสงขลา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FABBA29B-5C3C-4F1D-AD00-A2C8649B5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6"/>
          <a:stretch/>
        </p:blipFill>
        <p:spPr>
          <a:xfrm>
            <a:off x="10677078" y="2492896"/>
            <a:ext cx="1253334" cy="18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624222AF-FBCD-488A-B871-453B70174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ระบบบริหารจัดการกำลังคนด้านสุขภาพ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564" y="47667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อัตราการคงอยู่ของบุคลากรสาธารณสุข (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Retention rate) (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ไม่น้อยกว่า ร้อยละ 85)</a:t>
            </a:r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34A9F2B4-1EE9-42BF-9D34-98C83B5D0D21}"/>
              </a:ext>
            </a:extLst>
          </p:cNvPr>
          <p:cNvSpPr/>
          <p:nvPr/>
        </p:nvSpPr>
        <p:spPr>
          <a:xfrm>
            <a:off x="8304782" y="3212977"/>
            <a:ext cx="268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สสจ.ตรัง  </a:t>
            </a:r>
            <a:r>
              <a:rPr lang="en-US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98.79%</a:t>
            </a:r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รพศ.ตรัง  </a:t>
            </a:r>
            <a:r>
              <a:rPr lang="en-US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96.53%</a:t>
            </a:r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xmlns="" id="{C7F4F3AC-5E7C-4BE7-96A4-4C4EE5844102}"/>
              </a:ext>
            </a:extLst>
          </p:cNvPr>
          <p:cNvGrpSpPr/>
          <p:nvPr/>
        </p:nvGrpSpPr>
        <p:grpSpPr>
          <a:xfrm>
            <a:off x="309522" y="980158"/>
            <a:ext cx="4370999" cy="5663552"/>
            <a:chOff x="3076571" y="2146475"/>
            <a:chExt cx="3005169" cy="8587607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xmlns="" id="{1951FEB4-B17B-4A04-9812-3C266E814F58}"/>
                </a:ext>
              </a:extLst>
            </p:cNvPr>
            <p:cNvGrpSpPr/>
            <p:nvPr/>
          </p:nvGrpSpPr>
          <p:grpSpPr>
            <a:xfrm>
              <a:off x="3091490" y="2146475"/>
              <a:ext cx="2990250" cy="2796193"/>
              <a:chOff x="118907" y="2161777"/>
              <a:chExt cx="2980679" cy="2796193"/>
            </a:xfrm>
          </p:grpSpPr>
          <p:sp>
            <p:nvSpPr>
              <p:cNvPr id="28" name="สี่เหลี่ยมผืนผ้า: มุมมน 19">
                <a:extLst>
                  <a:ext uri="{FF2B5EF4-FFF2-40B4-BE49-F238E27FC236}">
                    <a16:creationId xmlns:a16="http://schemas.microsoft.com/office/drawing/2014/main" xmlns="" id="{CFF18F3C-18B8-4AD0-865A-7F0EA56A116E}"/>
                  </a:ext>
                </a:extLst>
              </p:cNvPr>
              <p:cNvSpPr/>
              <p:nvPr/>
            </p:nvSpPr>
            <p:spPr>
              <a:xfrm>
                <a:off x="118907" y="2167060"/>
                <a:ext cx="2980679" cy="2790910"/>
              </a:xfrm>
              <a:prstGeom prst="roundRect">
                <a:avLst>
                  <a:gd name="adj" fmla="val 5189"/>
                </a:avLst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2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9" name="รูปภาพ 28">
                <a:extLst>
                  <a:ext uri="{FF2B5EF4-FFF2-40B4-BE49-F238E27FC236}">
                    <a16:creationId xmlns:a16="http://schemas.microsoft.com/office/drawing/2014/main" xmlns="" id="{49C20B63-1050-4857-B420-1EC8A4B6A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069" y="2161777"/>
                <a:ext cx="973476" cy="740153"/>
              </a:xfrm>
              <a:prstGeom prst="rect">
                <a:avLst/>
              </a:prstGeom>
            </p:spPr>
          </p:pic>
        </p:grp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xmlns="" id="{DE9179AC-AF2B-4B7A-BA25-74852D386FB7}"/>
                </a:ext>
              </a:extLst>
            </p:cNvPr>
            <p:cNvSpPr/>
            <p:nvPr/>
          </p:nvSpPr>
          <p:spPr>
            <a:xfrm>
              <a:off x="3093289" y="3655471"/>
              <a:ext cx="2983206" cy="70786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ฐานข้อมูลกำลังคนของหน่วยงาน มีความถูกต้องและเป็นปัจจุบัน  มีการปฏิบัติงานด้านการบริหารบุคคลในระบบ </a:t>
              </a:r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HROPS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2.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ข้อมูลการสูญเสียบุคลากร </a:t>
              </a:r>
            </a:p>
            <a:p>
              <a:r>
                <a:rPr lang="th-TH" sz="175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ข้อมูลการสูญเสีย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พยาบาลวิชาชีพ		42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นักวิชาการสาธารณสุข		10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เจ้าพนักงานสาธารณสุข		3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เจ้าพนักงานการเงินและบัญชี	2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เจ้าพนักงานทันตสาธารณสุข		1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ทันตแพทย์			1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พยาบาลเทคนิค		1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นักวิชาเคราะห์นโยบายและแผน       	1</a:t>
              </a:r>
            </a:p>
            <a:p>
              <a:r>
                <a:rPr lang="th-TH" sz="175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สาเหตุการสูญเสีย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ลาออกเพื่อไปดูแลบุตร/ธิดา/บุพการี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ลาออกไปประกอบอาชีพ</a:t>
              </a:r>
              <a:r>
                <a:rPr lang="th-TH" sz="175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อื่นๆ</a:t>
              </a:r>
              <a:endParaRPr lang="th-TH" sz="17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ลาออกเพื่อไปศึกษาต่อ </a:t>
              </a:r>
            </a:p>
            <a:p>
              <a:r>
                <a:rPr lang="en-US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- </a:t>
              </a:r>
              <a:r>
                <a:rPr lang="th-TH" sz="17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ลาออกเนื่องจากปัญหาสุขภาพ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xmlns="" id="{E8594AF9-984B-4381-9DFC-773F06AEA19C}"/>
                </a:ext>
              </a:extLst>
            </p:cNvPr>
            <p:cNvGrpSpPr/>
            <p:nvPr/>
          </p:nvGrpSpPr>
          <p:grpSpPr>
            <a:xfrm>
              <a:off x="3076571" y="2276105"/>
              <a:ext cx="2999362" cy="1329607"/>
              <a:chOff x="40483" y="2777125"/>
              <a:chExt cx="2999362" cy="1160823"/>
            </a:xfrm>
          </p:grpSpPr>
          <p:sp>
            <p:nvSpPr>
              <p:cNvPr id="26" name="สี่เหลี่ยมผืนผ้า 25">
                <a:extLst>
                  <a:ext uri="{FF2B5EF4-FFF2-40B4-BE49-F238E27FC236}">
                    <a16:creationId xmlns:a16="http://schemas.microsoft.com/office/drawing/2014/main" xmlns="" id="{3AB95CA1-8B2F-4489-830A-EE939A292382}"/>
                  </a:ext>
                </a:extLst>
              </p:cNvPr>
              <p:cNvSpPr/>
              <p:nvPr/>
            </p:nvSpPr>
            <p:spPr>
              <a:xfrm>
                <a:off x="1313757" y="2777125"/>
                <a:ext cx="950825" cy="636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ประเด็นที่ 1</a:t>
                </a:r>
                <a:endParaRPr lang="th-TH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สี่เหลี่ยมผืนผ้า 26">
                <a:extLst>
                  <a:ext uri="{FF2B5EF4-FFF2-40B4-BE49-F238E27FC236}">
                    <a16:creationId xmlns:a16="http://schemas.microsoft.com/office/drawing/2014/main" xmlns="" id="{5B7520D8-ACD7-43AA-A8FC-141F1BF9E8B6}"/>
                  </a:ext>
                </a:extLst>
              </p:cNvPr>
              <p:cNvSpPr/>
              <p:nvPr/>
            </p:nvSpPr>
            <p:spPr>
              <a:xfrm>
                <a:off x="40483" y="3471460"/>
                <a:ext cx="2999362" cy="466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th-TH" sz="1700" b="1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การบริหารจัดการข้อมูลกำลังคนด้านสุขภาพที่มีประสิทธิภาพ </a:t>
                </a:r>
                <a:r>
                  <a:rPr lang="en-US" sz="1700" b="1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HROPS</a:t>
                </a:r>
              </a:p>
            </p:txBody>
          </p:sp>
        </p:grpSp>
      </p:grp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6260822B-D9FF-4479-AF20-4381C0B21CE9}"/>
              </a:ext>
            </a:extLst>
          </p:cNvPr>
          <p:cNvSpPr/>
          <p:nvPr/>
        </p:nvSpPr>
        <p:spPr>
          <a:xfrm>
            <a:off x="8304782" y="3121048"/>
            <a:ext cx="268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สสจ.ตรัง  </a:t>
            </a:r>
            <a:r>
              <a:rPr lang="en-US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98.79%</a:t>
            </a:r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รพศ.ตรัง  </a:t>
            </a:r>
            <a:r>
              <a:rPr lang="en-US" sz="16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96.53%</a:t>
            </a:r>
            <a:endParaRPr lang="th-TH" sz="16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07A6E784-0E51-467B-8D28-664E96823F53}"/>
              </a:ext>
            </a:extLst>
          </p:cNvPr>
          <p:cNvGrpSpPr/>
          <p:nvPr/>
        </p:nvGrpSpPr>
        <p:grpSpPr>
          <a:xfrm>
            <a:off x="5056592" y="1404254"/>
            <a:ext cx="3182548" cy="5264868"/>
            <a:chOff x="6069198" y="901007"/>
            <a:chExt cx="2879643" cy="8465233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xmlns="" id="{14341921-B1CE-43FE-ADFE-680BD844B2AA}"/>
                </a:ext>
              </a:extLst>
            </p:cNvPr>
            <p:cNvGrpSpPr/>
            <p:nvPr/>
          </p:nvGrpSpPr>
          <p:grpSpPr>
            <a:xfrm>
              <a:off x="6069198" y="901007"/>
              <a:ext cx="2879643" cy="8465233"/>
              <a:chOff x="3047289" y="901007"/>
              <a:chExt cx="2879643" cy="8465233"/>
            </a:xfrm>
          </p:grpSpPr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xmlns="" id="{670752D6-C82B-4628-8C57-9DBBC2006B22}"/>
                  </a:ext>
                </a:extLst>
              </p:cNvPr>
              <p:cNvGrpSpPr/>
              <p:nvPr/>
            </p:nvGrpSpPr>
            <p:grpSpPr>
              <a:xfrm>
                <a:off x="3047289" y="901007"/>
                <a:ext cx="2867619" cy="8465233"/>
                <a:chOff x="2211351" y="2024538"/>
                <a:chExt cx="2160000" cy="6927897"/>
              </a:xfrm>
            </p:grpSpPr>
            <p:sp>
              <p:nvSpPr>
                <p:cNvPr id="49" name="สี่เหลี่ยมผืนผ้า: มุมมน 23">
                  <a:extLst>
                    <a:ext uri="{FF2B5EF4-FFF2-40B4-BE49-F238E27FC236}">
                      <a16:creationId xmlns:a16="http://schemas.microsoft.com/office/drawing/2014/main" xmlns="" id="{A0FBD45D-73C2-4403-A2B4-5050AF7C316E}"/>
                    </a:ext>
                  </a:extLst>
                </p:cNvPr>
                <p:cNvSpPr/>
                <p:nvPr/>
              </p:nvSpPr>
              <p:spPr>
                <a:xfrm>
                  <a:off x="2211351" y="2024538"/>
                  <a:ext cx="2160000" cy="6927897"/>
                </a:xfrm>
                <a:prstGeom prst="roundRect">
                  <a:avLst>
                    <a:gd name="adj" fmla="val 4804"/>
                  </a:avLst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สี่เหลี่ยมผืนผ้า: มุมมน 23">
                  <a:extLst>
                    <a:ext uri="{FF2B5EF4-FFF2-40B4-BE49-F238E27FC236}">
                      <a16:creationId xmlns:a16="http://schemas.microsoft.com/office/drawing/2014/main" xmlns="" id="{F56A4C71-3B05-40DA-A62D-F3DD0595DB48}"/>
                    </a:ext>
                  </a:extLst>
                </p:cNvPr>
                <p:cNvSpPr/>
                <p:nvPr/>
              </p:nvSpPr>
              <p:spPr>
                <a:xfrm>
                  <a:off x="2215625" y="2168739"/>
                  <a:ext cx="2155726" cy="196384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8C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xmlns="" id="{1AD45287-B937-4187-8730-8C10D7BA92CF}"/>
                  </a:ext>
                </a:extLst>
              </p:cNvPr>
              <p:cNvGrpSpPr/>
              <p:nvPr/>
            </p:nvGrpSpPr>
            <p:grpSpPr>
              <a:xfrm>
                <a:off x="3065154" y="1212449"/>
                <a:ext cx="2842143" cy="1902073"/>
                <a:chOff x="69691" y="1159746"/>
                <a:chExt cx="2842143" cy="2479869"/>
              </a:xfrm>
            </p:grpSpPr>
            <p:sp>
              <p:nvSpPr>
                <p:cNvPr id="47" name="สี่เหลี่ยมผืนผ้า 46">
                  <a:extLst>
                    <a:ext uri="{FF2B5EF4-FFF2-40B4-BE49-F238E27FC236}">
                      <a16:creationId xmlns:a16="http://schemas.microsoft.com/office/drawing/2014/main" xmlns="" id="{B7551842-FF59-462A-8EC5-59F51D179F39}"/>
                    </a:ext>
                  </a:extLst>
                </p:cNvPr>
                <p:cNvSpPr/>
                <p:nvPr/>
              </p:nvSpPr>
              <p:spPr>
                <a:xfrm>
                  <a:off x="1429088" y="1159746"/>
                  <a:ext cx="1209953" cy="10427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rPr>
                    <a:t>ประเด็นที่ 2</a:t>
                  </a:r>
                  <a:endParaRPr lang="th-TH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8" name="สี่เหลี่ยมผืนผ้า 47">
                  <a:extLst>
                    <a:ext uri="{FF2B5EF4-FFF2-40B4-BE49-F238E27FC236}">
                      <a16:creationId xmlns:a16="http://schemas.microsoft.com/office/drawing/2014/main" xmlns="" id="{BEEDE8AE-E21C-42F1-B105-DEC7CF6311D1}"/>
                    </a:ext>
                  </a:extLst>
                </p:cNvPr>
                <p:cNvSpPr/>
                <p:nvPr/>
              </p:nvSpPr>
              <p:spPr>
                <a:xfrm>
                  <a:off x="69691" y="2489146"/>
                  <a:ext cx="2842143" cy="11504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1600" b="1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rPr>
                    <a:t>กำหนดแผน/กิจกรรมเพื่อเสริมสร้าง</a:t>
                  </a:r>
                  <a:endParaRPr lang="en-US" sz="1600" b="1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endParaRPr>
                </a:p>
                <a:p>
                  <a:pPr algn="ctr"/>
                  <a:r>
                    <a:rPr lang="th-TH" sz="1600" b="1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rPr>
                    <a:t>และธำรงรักษาบุคลากร</a:t>
                  </a:r>
                </a:p>
              </p:txBody>
            </p:sp>
          </p:grp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xmlns="" id="{3D548D6B-285E-4DEE-832F-44E1AAEF54E3}"/>
                  </a:ext>
                </a:extLst>
              </p:cNvPr>
              <p:cNvSpPr/>
              <p:nvPr/>
            </p:nvSpPr>
            <p:spPr>
              <a:xfrm>
                <a:off x="3047289" y="3350655"/>
                <a:ext cx="2879643" cy="46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h-TH" sz="1400" b="1" spc="-3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</p:txBody>
          </p:sp>
        </p:grpSp>
        <p:pic>
          <p:nvPicPr>
            <p:cNvPr id="43" name="รูปภาพ 42">
              <a:extLst>
                <a:ext uri="{FF2B5EF4-FFF2-40B4-BE49-F238E27FC236}">
                  <a16:creationId xmlns:a16="http://schemas.microsoft.com/office/drawing/2014/main" xmlns="" id="{F2C840AF-9553-48BE-A343-54ABB46A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4675" y="1077207"/>
              <a:ext cx="942536" cy="1012499"/>
            </a:xfrm>
            <a:prstGeom prst="rect">
              <a:avLst/>
            </a:prstGeom>
          </p:spPr>
        </p:pic>
      </p:grpSp>
      <p:sp>
        <p:nvSpPr>
          <p:cNvPr id="51" name="สี่เหลี่ยมผืนผ้า 50">
            <a:extLst>
              <a:ext uri="{FF2B5EF4-FFF2-40B4-BE49-F238E27FC236}">
                <a16:creationId xmlns:a16="http://schemas.microsoft.com/office/drawing/2014/main" xmlns="" id="{9E16ECEF-F9AF-4D1F-B517-A866AD90E982}"/>
              </a:ext>
            </a:extLst>
          </p:cNvPr>
          <p:cNvSpPr/>
          <p:nvPr/>
        </p:nvSpPr>
        <p:spPr>
          <a:xfrm>
            <a:off x="5114895" y="3181422"/>
            <a:ext cx="319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สสจ.สงขลา  รพท.สงขลา และ  รพศ.หาดใหญ่  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ได้มีการจัดทำแผนเพื่อเสริมสร้างและธำรงรักษาบุคลากร ได้แก่ 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แผนอัตรากำลัง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แผนความก้าวหน้าในสายอาชีพ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แผนพัฒนาบุคลากร  </a:t>
            </a:r>
          </a:p>
        </p:txBody>
      </p: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xmlns="" id="{1E91B6F8-8759-4465-B357-A6EA40C81C6F}"/>
              </a:ext>
            </a:extLst>
          </p:cNvPr>
          <p:cNvGrpSpPr/>
          <p:nvPr/>
        </p:nvGrpSpPr>
        <p:grpSpPr>
          <a:xfrm>
            <a:off x="8550858" y="1513840"/>
            <a:ext cx="3430946" cy="5053564"/>
            <a:chOff x="8873807" y="1195178"/>
            <a:chExt cx="2878853" cy="5232303"/>
          </a:xfrm>
        </p:grpSpPr>
        <p:sp>
          <p:nvSpPr>
            <p:cNvPr id="53" name="สี่เหลี่ยมผืนผ้า: มุมมน 52">
              <a:extLst>
                <a:ext uri="{FF2B5EF4-FFF2-40B4-BE49-F238E27FC236}">
                  <a16:creationId xmlns:a16="http://schemas.microsoft.com/office/drawing/2014/main" xmlns="" id="{C413E0F3-24A1-4986-9983-8C5FBB4075C5}"/>
                </a:ext>
              </a:extLst>
            </p:cNvPr>
            <p:cNvSpPr/>
            <p:nvPr/>
          </p:nvSpPr>
          <p:spPr>
            <a:xfrm>
              <a:off x="8873807" y="1195178"/>
              <a:ext cx="2865940" cy="5232303"/>
            </a:xfrm>
            <a:prstGeom prst="roundRect">
              <a:avLst>
                <a:gd name="adj" fmla="val 524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1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5" name="รูปภาพ 54">
              <a:extLst>
                <a:ext uri="{FF2B5EF4-FFF2-40B4-BE49-F238E27FC236}">
                  <a16:creationId xmlns:a16="http://schemas.microsoft.com/office/drawing/2014/main" xmlns="" id="{85E90347-4B0C-409F-B841-1A376DDD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4996" y="1402866"/>
              <a:ext cx="1222082" cy="584169"/>
            </a:xfrm>
            <a:prstGeom prst="rect">
              <a:avLst/>
            </a:prstGeom>
          </p:spPr>
        </p:pic>
        <p:grpSp>
          <p:nvGrpSpPr>
            <p:cNvPr id="56" name="กลุ่ม 55">
              <a:extLst>
                <a:ext uri="{FF2B5EF4-FFF2-40B4-BE49-F238E27FC236}">
                  <a16:creationId xmlns:a16="http://schemas.microsoft.com/office/drawing/2014/main" xmlns="" id="{9F25AF43-F649-4162-A71A-22D2A4779A12}"/>
                </a:ext>
              </a:extLst>
            </p:cNvPr>
            <p:cNvGrpSpPr/>
            <p:nvPr/>
          </p:nvGrpSpPr>
          <p:grpSpPr>
            <a:xfrm>
              <a:off x="8880209" y="1466322"/>
              <a:ext cx="2872451" cy="1434237"/>
              <a:chOff x="-236171" y="2054789"/>
              <a:chExt cx="2872451" cy="1434237"/>
            </a:xfrm>
          </p:grpSpPr>
          <p:sp>
            <p:nvSpPr>
              <p:cNvPr id="57" name="สี่เหลี่ยมผืนผ้า 56">
                <a:extLst>
                  <a:ext uri="{FF2B5EF4-FFF2-40B4-BE49-F238E27FC236}">
                    <a16:creationId xmlns:a16="http://schemas.microsoft.com/office/drawing/2014/main" xmlns="" id="{A892A577-38D0-431B-AD81-4F474FD88B5B}"/>
                  </a:ext>
                </a:extLst>
              </p:cNvPr>
              <p:cNvSpPr/>
              <p:nvPr/>
            </p:nvSpPr>
            <p:spPr>
              <a:xfrm>
                <a:off x="1230701" y="2054789"/>
                <a:ext cx="1405579" cy="54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ประเด็นที่ 3</a:t>
                </a:r>
                <a:endParaRPr lang="th-TH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xmlns="" id="{29C037F9-AC2E-4D62-B2C9-996295D751C9}"/>
                  </a:ext>
                </a:extLst>
              </p:cNvPr>
              <p:cNvSpPr/>
              <p:nvPr/>
            </p:nvSpPr>
            <p:spPr>
              <a:xfrm>
                <a:off x="-236171" y="2628638"/>
                <a:ext cx="2859539" cy="8603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อัตราการคงอยู่ของบุคลากรสาธารณสุข</a:t>
                </a:r>
              </a:p>
              <a:p>
                <a:pPr algn="ctr"/>
                <a:r>
                  <a:rPr lang="th-TH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จังหวัดสงขลา</a:t>
                </a:r>
              </a:p>
              <a:p>
                <a:pPr algn="ctr"/>
                <a:r>
                  <a:rPr lang="th-TH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rPr>
                  <a:t>ณ วันที่ 25 พ.ค. 2561</a:t>
                </a:r>
              </a:p>
            </p:txBody>
          </p:sp>
        </p:grpSp>
      </p:grp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xmlns="" id="{A314456C-1468-4E98-B527-C7226CD62A04}"/>
              </a:ext>
            </a:extLst>
          </p:cNvPr>
          <p:cNvSpPr/>
          <p:nvPr/>
        </p:nvSpPr>
        <p:spPr>
          <a:xfrm>
            <a:off x="9006969" y="3620815"/>
            <a:ext cx="3385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สสจ.สงขลา 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98.19%</a:t>
            </a:r>
          </a:p>
          <a:p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รพท.สงขลา           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98.26%</a:t>
            </a:r>
          </a:p>
          <a:p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รพศ.หาดใหญ่                   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97.90%</a:t>
            </a:r>
          </a:p>
        </p:txBody>
      </p:sp>
      <p:sp>
        <p:nvSpPr>
          <p:cNvPr id="32" name="ลูกศร: ขวา 31">
            <a:extLst>
              <a:ext uri="{FF2B5EF4-FFF2-40B4-BE49-F238E27FC236}">
                <a16:creationId xmlns:a16="http://schemas.microsoft.com/office/drawing/2014/main" xmlns="" id="{08BCFF6A-E920-4A86-BE89-F3BEC75DC1CC}"/>
              </a:ext>
            </a:extLst>
          </p:cNvPr>
          <p:cNvSpPr/>
          <p:nvPr/>
        </p:nvSpPr>
        <p:spPr>
          <a:xfrm>
            <a:off x="4446656" y="4795208"/>
            <a:ext cx="792088" cy="62148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ลูกศร: ขวา 59">
            <a:extLst>
              <a:ext uri="{FF2B5EF4-FFF2-40B4-BE49-F238E27FC236}">
                <a16:creationId xmlns:a16="http://schemas.microsoft.com/office/drawing/2014/main" xmlns="" id="{DC99121D-725F-4318-908E-713081D73AC9}"/>
              </a:ext>
            </a:extLst>
          </p:cNvPr>
          <p:cNvSpPr/>
          <p:nvPr/>
        </p:nvSpPr>
        <p:spPr>
          <a:xfrm>
            <a:off x="7953388" y="4815189"/>
            <a:ext cx="792088" cy="62148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81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65714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บาลและองค์กรคุณภาพ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74" y="594492"/>
            <a:ext cx="11215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3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ร้อยละของหน่วยงานในสังกัดกระทรวงสาธารณสุขผ่านเกณฑ์การประเมิน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ITA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(ไม่น้อยกว่า ร้อยละ 90)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EA0CDB75-6180-4F68-8BA1-5F5B7219B805}"/>
              </a:ext>
            </a:extLst>
          </p:cNvPr>
          <p:cNvSpPr txBox="1"/>
          <p:nvPr/>
        </p:nvSpPr>
        <p:spPr>
          <a:xfrm>
            <a:off x="2185873" y="1187460"/>
            <a:ext cx="772655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ร้อยละของหน่วยงานผ่านเกณฑ์การประเมินหลักฐานเชิงประจักษ์ 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 </a:t>
            </a:r>
            <a:r>
              <a:rPr lang="th-TH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EB 1 – EB 11</a:t>
            </a:r>
            <a:r>
              <a:rPr lang="th-TH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คะแนน ระดับ 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ไตรมาส 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>
            <a:extLst>
              <a:ext uri="{FF2B5EF4-FFF2-40B4-BE49-F238E27FC236}">
                <a16:creationId xmlns:a16="http://schemas.microsoft.com/office/drawing/2014/main" xmlns="" id="{F9864B56-5930-4636-92DC-1A1B7E1A1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58211"/>
              </p:ext>
            </p:extLst>
          </p:nvPr>
        </p:nvGraphicFramePr>
        <p:xfrm>
          <a:off x="1980257" y="1563964"/>
          <a:ext cx="8137781" cy="511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9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97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44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5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90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5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ชื่อหน่วยงาน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ชื่อหน่วยงาน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ชื่อหน่วยงาน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สสจ. สงขลา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7096" marR="57096" marT="28548" marB="2854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กระแส</a:t>
                      </a: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สินธุ์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90.91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สทิง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ควนเนียง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คลองหอยโข่ง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สะเดา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จะนะ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ควนเนียง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สะบ้าย้อย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เทพา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จะนะ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อ.สิงหนคร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นาหม่อม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75.76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เทพา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87.88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อ.หาดใหญ่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บางกล่ำ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96.97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นาทวี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สงขลา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75.76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ปา</a:t>
                      </a: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ดังเบซาร์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36.36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นาหม่อม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หาดใหญ่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รัตภูมิ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36.36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บางกล่ำ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75.76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สมเด็จฯ นาทวี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สทิงพระ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เมืองสงขลา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42.42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ระโนด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75.76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สะเดา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ระโนด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69.70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กระแสสินธุ์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96.97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สะบ้าย้อย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สสอ. รัตภูมิ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57.58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คลองหอยโข่ง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สิงหนคร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60.61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018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 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 ผ่านเกณฑ์การประเมินร้อยละ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 คิดเป็นร้อยละ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186B9F7A-7EFB-44DA-8526-8B055FB50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61021"/>
            <a:ext cx="1511291" cy="151129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7F23C660-44D6-4C4D-8F0F-D25DCCCE3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33" y="5346709"/>
            <a:ext cx="1511291" cy="15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65714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บาลและองค์กรคุณภาพ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522" y="665930"/>
            <a:ext cx="11572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4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ร้อยละของการจัดซื้อร่วมของยา เวชภัณฑ์ที่ไม่ใช่ยา วัสดุวิทยาศาสตร์และวัสดุทันตก</a:t>
            </a:r>
            <a:r>
              <a:rPr lang="th-TH" sz="2500" dirty="0" err="1"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(ไม่น้อยกว่า ร้อยละ 20)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xmlns="" id="{A59E75DF-9009-4786-8218-FAD082FC9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74550"/>
              </p:ext>
            </p:extLst>
          </p:nvPr>
        </p:nvGraphicFramePr>
        <p:xfrm>
          <a:off x="5375920" y="1312121"/>
          <a:ext cx="6491147" cy="1398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9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70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</a:p>
                  </a:txBody>
                  <a:tcPr marL="91439" marR="91439" marT="67566" marB="6756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216"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จังหวัดสงขลามีมูลค่าการจัดซื้อยาและเวชภัณฑ์ที่มิใช่ยา ทั้งหมด 617,865,394.30 บาท </a:t>
                      </a:r>
                    </a:p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จัดซื้อร่วมมูลค่า 149,.266,267.20 บาท </a:t>
                      </a:r>
                    </a:p>
                    <a:p>
                      <a:r>
                        <a:rPr lang="th-TH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คิดเป็นร้อยละ 24.16</a:t>
                      </a:r>
                    </a:p>
                  </a:txBody>
                  <a:tcPr marL="91439" marR="91439" marT="67566" marB="6756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4A5E546C-1AD9-4C24-9A54-55E17C866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41571"/>
              </p:ext>
            </p:extLst>
          </p:nvPr>
        </p:nvGraphicFramePr>
        <p:xfrm>
          <a:off x="5375920" y="2682041"/>
          <a:ext cx="6491146" cy="160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91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17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ปัญหา/ข้อจำกัด</a:t>
                      </a:r>
                    </a:p>
                  </a:txBody>
                  <a:tcPr marL="91439" marR="91439" marT="50930" marB="509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DB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ขาดแนวทางที่ชัดเจนในการดำเนินการจัดซื้อร่วม ตาม พรบ.จัดซื้อจัดจ้างฯ พ.ศ. 2560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2 .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ปัญหายาขาดคราวในรายการที่องค์การเภสัชกรรมผลิต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ยาในบัญชีนวัตกรรมมีราคาสูงกว่าท้องตลาด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18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เวชภัณฑ์ที่มิใช่ยาและวัสดุการแพทย์มีการปรับราคาขึ้น</a:t>
                      </a:r>
                    </a:p>
                  </a:txBody>
                  <a:tcPr marL="91439" marR="91439" marT="50930" marB="50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xmlns="" id="{4B461BCA-A98B-4BAD-A055-89CF5B700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81275"/>
              </p:ext>
            </p:extLst>
          </p:nvPr>
        </p:nvGraphicFramePr>
        <p:xfrm>
          <a:off x="324933" y="1340768"/>
          <a:ext cx="5050987" cy="5439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577"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โรงพยาบาล</a:t>
                      </a:r>
                      <a:endParaRPr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B45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(ร้อยละ)</a:t>
                      </a:r>
                      <a:endParaRPr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B45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</a:pPr>
                      <a:r>
                        <a:rPr lang="th-TH" sz="1600" b="1" spc="-10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ผลงาน</a:t>
                      </a:r>
                      <a:endParaRPr lang="en-US" sz="1600" b="1" spc="-10" dirty="0">
                        <a:solidFill>
                          <a:schemeClr val="bg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  <a:p>
                      <a:pPr marL="933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(ร้อยละ)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สงขลา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23.12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หาดใหญ่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13.80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สมเด็จฯ นาทวี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47.75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ระโนด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65.17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กระแส</a:t>
                      </a:r>
                      <a:r>
                        <a:rPr lang="th-TH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สินธุ์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59.02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คลองหอยโข่ง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096" marR="57096" marT="28548" marB="28548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51.38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4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ควนเนียง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45.10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จะนะ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43.24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เทพา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40.18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นาหม่อม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43.59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บางกล่ำ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48.00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ปา</a:t>
                      </a:r>
                      <a:r>
                        <a:rPr lang="th-TH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ดังเบซาร์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47.01</a:t>
                      </a:r>
                    </a:p>
                  </a:txBody>
                  <a:tcPr marL="7143" marR="7143" marT="94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รัตภูมิ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41.21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สทิงพระ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54.57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สะเดา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46.48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865243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สะบ้าย้อย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56.33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632414"/>
                  </a:ext>
                </a:extLst>
              </a:tr>
              <a:tr h="2630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 สิงหนคร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79.84</a:t>
                      </a:r>
                    </a:p>
                  </a:txBody>
                  <a:tcPr marL="7143" marR="7143" marT="94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833733"/>
                  </a:ext>
                </a:extLst>
              </a:tr>
              <a:tr h="258516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th-TH" sz="1600" b="1" dirty="0"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สงขลา</a:t>
                      </a:r>
                      <a:endParaRPr sz="1600" b="1" dirty="0"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24.16</a:t>
                      </a:r>
                    </a:p>
                  </a:txBody>
                  <a:tcPr marL="7143" marR="7143" marT="94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9524" marR="9524" marT="1025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xmlns="" id="{B07E6414-F28D-443F-A531-990B9E3E1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03106"/>
              </p:ext>
            </p:extLst>
          </p:nvPr>
        </p:nvGraphicFramePr>
        <p:xfrm>
          <a:off x="5385790" y="4232218"/>
          <a:ext cx="6491147" cy="9444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9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931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</a:p>
                  </a:txBody>
                  <a:tcPr marL="91439" marR="91439" marT="50930" marB="509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D0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ผู้นิเทศรับประสานกับผู้ผิดขอบที่ กบรส. เพื่อพิจารณาแนวทางแก้ไข</a:t>
                      </a:r>
                    </a:p>
                  </a:txBody>
                  <a:tcPr marL="91439" marR="91439" marT="50930" marB="509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5121D94E-D15C-4B55-A574-BFB55CF24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9639" y="5148087"/>
            <a:ext cx="1737297" cy="173729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C3E700D-B0F7-439D-83FA-7D465BD00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6144021"/>
            <a:ext cx="1416625" cy="94441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B8972274-D62A-4DEC-81B3-89ECF47A0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6743">
            <a:off x="7510447" y="6140675"/>
            <a:ext cx="927613" cy="92761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D86AB41F-5565-436C-8726-F34C8639A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50" y="5949280"/>
            <a:ext cx="860501" cy="86050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7E73CD2C-8C90-439D-9BE5-C87C781E0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5" y="5766196"/>
            <a:ext cx="1023938" cy="11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03512" y="0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บาลและองค์กรคุณภาพ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7816" y="548681"/>
            <a:ext cx="106541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       ตัวชี้วัดที่ 5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ระดับความสำเร็จของหน่วยงานสังกัดสำนักงานปลัดกระทรวงสาธารณสุข</a:t>
            </a:r>
          </a:p>
          <a:p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                       มีระบบการตรวจสอบภายใน ควบคุมภายใน และการบริหารความเสี่ยงระดับจังหวัด(ร้อยละ </a:t>
            </a:r>
            <a:r>
              <a:rPr lang="en-US" sz="2500" dirty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xmlns="" id="{3BE9D863-ABF7-45E2-8316-E3C31CC44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23942"/>
              </p:ext>
            </p:extLst>
          </p:nvPr>
        </p:nvGraphicFramePr>
        <p:xfrm>
          <a:off x="767408" y="1556123"/>
          <a:ext cx="10585176" cy="5041229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ประเด็นการตรวจ</a:t>
                      </a:r>
                    </a:p>
                  </a:txBody>
                  <a:tcPr marL="91426" marR="91426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1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 </a:t>
                      </a:r>
                    </a:p>
                  </a:txBody>
                  <a:tcPr marL="91426" marR="91426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1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ติดตามผลการปฏิบัติงานตรวจสอบภายในขคณะกรรมการภาคีเครือข่ายระดับจังหวัดประจำปีงบประมาณ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2561 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จัดส่งรายงานแบบประเมินเพิ่มประสิทธิภาพการเงินการคลัง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5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มิติ ประจำปีงบประมาณ พ.ศ.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2561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ครบ ทุกหน่วย (และจัดทำแผนพัฒนาองค์กรกรณีที่ไม่ผ่านเกณฑ์การประเมิน) </a:t>
                      </a: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มาตรการแก้ไขปัญหาหนี้ค่าสาธารณูปโภคค้างชำระปีงบประมาณ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2561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ตามมติคณะรัฐมนตรี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20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26" marR="91426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C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แผนการตรวจสอบคณะกรรมการตรวจสอบภายในภาคีเครือข่ายระดับจังหวัดสงขลา          ได้ดำเนินการลงตรวจสอบเป็นไปตามแผนการตรวจสอบที่กำหนดไว้ จำนวน             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หน่วยรับตรวจผลการดำเนินงานคิดเป็น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 </a:t>
                      </a:r>
                    </a:p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สำนักงานสาธารณสุขจังหวัด ส่งผลการประเมินเพิ่มประสิทธิ ภาพการเงินการคลัง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มิติ ประจำปีงบประมาณ พ.ศ.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ของหน่วยบริการ ไปยังกลุ่มตรวจสอบภายใน สำนักงานปลัดกระทรวงสาธารณสุข ตามระยะเวลาที่กำหนด ครบทุกหน่วย           ผลการดำเนินงานคิดเป็น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100% 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indent="-342900" algn="thaiDist" eaLnBrk="1" hangingPunct="1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สำนักงานสาธารณสุขจังหวัด ส่งรายงานการติดตามผลสัมฤทธิ์ของการดำเนินการ              ตามมาตรการแก้ไขปัญหาหนี้ค่าสาธารณูปโภคค้างชำระของส่วนราชการ ไตรมาส            ที่ 2 ไปยังกลุ่มตรวจสอบภายใน กระทรวงสาธารณสุข เรียบร้อยแล้ว</a:t>
                      </a:r>
                    </a:p>
                  </a:txBody>
                  <a:tcPr marL="91426" marR="91426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3D5E4AE2-C2A0-4C36-AA99-FDC1014E4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960">
            <a:off x="10108534" y="5542454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4">
            <a:extLst>
              <a:ext uri="{FF2B5EF4-FFF2-40B4-BE49-F238E27FC236}">
                <a16:creationId xmlns:a16="http://schemas.microsoft.com/office/drawing/2014/main" xmlns="" id="{73D27502-7290-4882-9E2F-A230D8413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82" y="196253"/>
            <a:ext cx="9226435" cy="54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xmlns="" id="{E3155DC2-47E6-400E-95D0-BC2C37B53EB5}"/>
              </a:ext>
            </a:extLst>
          </p:cNvPr>
          <p:cNvSpPr txBox="1">
            <a:spLocks/>
          </p:cNvSpPr>
          <p:nvPr/>
        </p:nvSpPr>
        <p:spPr>
          <a:xfrm>
            <a:off x="1919536" y="5634038"/>
            <a:ext cx="9144000" cy="122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altLang="th-TH" sz="2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th-TH" alt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th-TH" sz="23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ทุกมิติต้องผ่านเกณฑ์การประเมินร้อยละ 90 </a:t>
            </a:r>
          </a:p>
          <a:p>
            <a:pPr marL="0" indent="0">
              <a:buNone/>
            </a:pPr>
            <a:r>
              <a:rPr lang="th-TH" alt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3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 หน่วยบริการจังหวัดสงขลา </a:t>
            </a:r>
            <a:r>
              <a:rPr lang="th-TH" altLang="th-TH" sz="23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</a:t>
            </a:r>
            <a:r>
              <a:rPr lang="th-TH" alt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3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มิติด้านการควบคุมภายในและการบริหารความเสี่ยง</a:t>
            </a:r>
          </a:p>
        </p:txBody>
      </p:sp>
    </p:spTree>
    <p:extLst>
      <p:ext uri="{BB962C8B-B14F-4D97-AF65-F5344CB8AC3E}">
        <p14:creationId xmlns:p14="http://schemas.microsoft.com/office/powerpoint/2010/main" val="224093660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5714</Words>
  <Application>Microsoft Office PowerPoint</Application>
  <PresentationFormat>แบบจอกว้าง</PresentationFormat>
  <Paragraphs>1996</Paragraphs>
  <Slides>40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49" baseType="lpstr">
      <vt:lpstr>Angsana New</vt:lpstr>
      <vt:lpstr>Arial</vt:lpstr>
      <vt:lpstr>Calibri</vt:lpstr>
      <vt:lpstr>Cordia New</vt:lpstr>
      <vt:lpstr>Tahoma</vt:lpstr>
      <vt:lpstr>TH SarabunPSK</vt:lpstr>
      <vt:lpstr>Wingdings</vt:lpstr>
      <vt:lpstr>Wingdings 2</vt:lpstr>
      <vt:lpstr>ชุดรูปแบบของ Office</vt:lpstr>
      <vt:lpstr>คณะที่ 3 การพัฒนาระบบบริหารจัดการเพื่อสนับสนุนการจัดบริการสุขภาพ</vt:lpstr>
      <vt:lpstr>งานนำเสนอ PowerPoint</vt:lpstr>
      <vt:lpstr>งานนำเสนอ PowerPoint</vt:lpstr>
      <vt:lpstr>ระบบบริหารจัดการกำลังคนด้านสุขภาพ</vt:lpstr>
      <vt:lpstr>ระบบบริหารจัดการกำลังคนด้านสุขภาพ</vt:lpstr>
      <vt:lpstr>ระบบธรรมาภิบาลและองค์กรคุณภาพ</vt:lpstr>
      <vt:lpstr>ระบบธรรมาภิบาลและองค์กรคุณภาพ</vt:lpstr>
      <vt:lpstr>ระบบธรรมาภิบาลและองค์กรคุณภาพ</vt:lpstr>
      <vt:lpstr>งานนำเสนอ PowerPoint</vt:lpstr>
      <vt:lpstr>งานนำเสนอ PowerPoint</vt:lpstr>
      <vt:lpstr>ระบบธรรมาภิบาลและองค์กรคุณภาพ</vt:lpstr>
      <vt:lpstr>ระบบธรรมาภิบาลและองค์กรคุณภาพ</vt:lpstr>
      <vt:lpstr>การบริหารจัดการด้านการเงินการคลังสุขภาพ</vt:lpstr>
      <vt:lpstr>ตัวชี้วัด : ร้อยละของหน่วยบริการที่ประสบภาวะวิกฤติทางการเงิน(ระดับ 7 ไม่เกินร้อยละ 6)</vt:lpstr>
      <vt:lpstr>สถานะทางการเงิน ปีงบประมาณ 2558-2561</vt:lpstr>
      <vt:lpstr>สถานะทางการเงิน ปีงบประมาณ 2558-2561</vt:lpstr>
      <vt:lpstr>สถานะทางการเงิน : Risk Scoring 30 เม.ย.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OPD/IPD Cost : Quick Method ไตรมาส 2/61 </vt:lpstr>
      <vt:lpstr>OPD/IPD Cost : Quick Method ไตรมาส 2/61 </vt:lpstr>
      <vt:lpstr>Risk Scoring + 7 Plus Efficiency Score Q2/61</vt:lpstr>
      <vt:lpstr>ผลการวิเคราะห์แผนการเงิน (PLANFIN) ปีงบประมาณ 2561 (หลังปรับแผน 6 เดือนหลัง)</vt:lpstr>
      <vt:lpstr>แผนประมาณการ รายได้-รายได้จริง   ปีงบประมาณ 2561</vt:lpstr>
      <vt:lpstr>แผนประมาณการ รายได้-รายได้จริง  ปีงบประมาณ 2561</vt:lpstr>
      <vt:lpstr>แผนประมาณการ ค่าใช้จ่าย-จ่ายจริง   ปีงบประมาณ 2561</vt:lpstr>
      <vt:lpstr>แผนประมาณการ ค่าใช้จ่าย-จ่ายจริง   ปีงบประมาณ 2561</vt:lpstr>
      <vt:lpstr>ร้อยละการได้รับค่าบริการทางการแพทย์  กองทุนผู้ป่วยใน   ต.ค. 60 – เม.ย. 61 </vt:lpstr>
      <vt:lpstr>LOI : Letter of Intent</vt:lpstr>
      <vt:lpstr>ผลการประเมินตามประเด็นตรวจราชการการบริหารการเงินการคลัง รอบ 2/2561</vt:lpstr>
      <vt:lpstr>ผลการประเมินตามประเด็นตรวจราชการการบริหารการเงินการคลัง รอบ 2/2561</vt:lpstr>
      <vt:lpstr>งานนำเสนอ PowerPoint</vt:lpstr>
      <vt:lpstr>คะแนนคุณภาพบัญชีผ่านเว็บไซต์ กลุ่มประกันสุขภาพกระทรวงสาธารณสุข   หน่วยบริการในจังหวัดสงขลา ปีงบประมาณ 2561</vt:lpstr>
      <vt:lpstr>คะแนนคุณภาพบัญชีผ่านเว็บไซต์ กลุ่มประกันสุขภาพกระทรวงสาธารณสุข   หน่วยบริการในจังหวัดสงขลา ปีงบประมาณ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คณะที่ 3 การพัฒนาระบบบริหารจัดการ              เพื่อสนับสนุนการจัดบริการสุภาพ</dc:title>
  <dc:creator>Com07</dc:creator>
  <cp:lastModifiedBy>DELL-G3</cp:lastModifiedBy>
  <cp:revision>195</cp:revision>
  <dcterms:created xsi:type="dcterms:W3CDTF">2018-01-08T04:27:50Z</dcterms:created>
  <dcterms:modified xsi:type="dcterms:W3CDTF">2019-03-20T03:47:09Z</dcterms:modified>
</cp:coreProperties>
</file>