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7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8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8" r:id="rId4"/>
    <p:sldMasterId id="2147483720" r:id="rId5"/>
  </p:sldMasterIdLst>
  <p:notesMasterIdLst>
    <p:notesMasterId r:id="rId42"/>
  </p:notesMasterIdLst>
  <p:sldIdLst>
    <p:sldId id="258" r:id="rId6"/>
    <p:sldId id="261" r:id="rId7"/>
    <p:sldId id="264" r:id="rId8"/>
    <p:sldId id="300" r:id="rId9"/>
    <p:sldId id="301" r:id="rId10"/>
    <p:sldId id="302" r:id="rId11"/>
    <p:sldId id="266" r:id="rId12"/>
    <p:sldId id="281" r:id="rId13"/>
    <p:sldId id="295" r:id="rId14"/>
    <p:sldId id="268" r:id="rId15"/>
    <p:sldId id="269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71" r:id="rId24"/>
    <p:sldId id="284" r:id="rId25"/>
    <p:sldId id="286" r:id="rId26"/>
    <p:sldId id="272" r:id="rId27"/>
    <p:sldId id="285" r:id="rId28"/>
    <p:sldId id="273" r:id="rId29"/>
    <p:sldId id="274" r:id="rId30"/>
    <p:sldId id="275" r:id="rId31"/>
    <p:sldId id="276" r:id="rId32"/>
    <p:sldId id="306" r:id="rId33"/>
    <p:sldId id="307" r:id="rId34"/>
    <p:sldId id="308" r:id="rId35"/>
    <p:sldId id="280" r:id="rId36"/>
    <p:sldId id="297" r:id="rId37"/>
    <p:sldId id="298" r:id="rId38"/>
    <p:sldId id="299" r:id="rId39"/>
    <p:sldId id="279" r:id="rId40"/>
    <p:sldId id="287" r:id="rId41"/>
  </p:sldIdLst>
  <p:sldSz cx="9144000" cy="6858000" type="screen4x3"/>
  <p:notesSz cx="6805613" cy="99393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FFFF"/>
    <a:srgbClr val="FF6600"/>
    <a:srgbClr val="E6D3F5"/>
    <a:srgbClr val="00FF00"/>
    <a:srgbClr val="99FF66"/>
    <a:srgbClr val="FFFFCC"/>
    <a:srgbClr val="FF9933"/>
    <a:srgbClr val="FF999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สไตล์สีอ่อน 1 - เน้น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สไตล์สีอ่อน 1 - เน้น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FECB4D8-DB02-4DC6-A0A2-4F2EBAE1DC90}" styleName="สไตล์สีปานกลาง 1 - เน้น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8B1032C-EA38-4F05-BA0D-38AFFFC7BED3}" styleName="สไตล์สีอ่อน 3 - เน้น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ไม่มีสไตล์ ไม่มี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สไตล์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0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Sareeya\srww_KB\KB12\&#3652;&#3605;&#3619;&#3617;&#3634;&#3624;2%20&#3648;&#3586;&#3605;1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esktop\&#3626;&#3619;&#3640;&#3611;&#3605;&#3619;&#3623;&#3592;&#3619;&#3634;&#3594;&#3585;&#3634;&#3619;%20&#3605;&#3619;&#3633;&#3591;%203-5%20&#3648;&#3617;&#3618;%2061\&#3586;&#3657;&#3629;&#3617;&#3641;&#3621;&#3588;&#3633;&#3604;&#3585;&#3619;&#3629;&#3591;&#3585;&#3621;&#3640;&#3656;&#3617;&#3648;&#3626;&#3637;&#3656;&#3618;&#3591;&#3623;&#3633;&#3603;&#3650;&#3619;&#3588;%20030418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esktop\03-PA_TB_2561_&#3605;&#3633;&#3623;&#3629;&#3618;&#3656;&#3634;&#3591;&#3585;&#3634;&#3619;&#3592;&#3633;&#3604;&#3607;&#3635;&#3585;&#3619;&#3634;&#3615;_JJ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400" b="0" i="0" u="none" strike="noStrike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Mortality rate</a:t>
            </a:r>
            <a:endParaRPr lang="th-TH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6.9349928988265405E-2"/>
          <c:y val="2.2701022469543541E-2"/>
        </c:manualLayout>
      </c:layout>
      <c:overlay val="0"/>
      <c:spPr>
        <a:solidFill>
          <a:srgbClr val="E6D3F5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th-TH"/>
        </a:p>
      </c:txPr>
    </c:title>
    <c:autoTitleDeleted val="0"/>
    <c:plotArea>
      <c:layout>
        <c:manualLayout>
          <c:layoutTarget val="inner"/>
          <c:xMode val="edge"/>
          <c:yMode val="edge"/>
          <c:x val="6.662521236078571E-2"/>
          <c:y val="0.16611488087772519"/>
          <c:w val="0.9221762809292855"/>
          <c:h val="0.7253298425794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Stroke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2383212714363316E-3"/>
                  <c:y val="-4.16185411941631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6476642542872981E-3"/>
                  <c:y val="-5.29690524289349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7.5670074898478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spPr>
                <a:solidFill>
                  <a:schemeClr val="accent6">
                    <a:lumMod val="50000"/>
                  </a:schemeClr>
                </a:solidFill>
                <a:ln>
                  <a:solidFill>
                    <a:srgbClr val="FF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FFFF00"/>
                      </a:solidFill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endParaRPr lang="th-TH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Sheet1!$A$2:$A$10</c15:sqref>
                  </c15:fullRef>
                </c:ext>
              </c:extLst>
              <c:f>Sheet1!$A$2:$A$9</c:f>
              <c:strCache>
                <c:ptCount val="8"/>
                <c:pt idx="0">
                  <c:v>ตรัง</c:v>
                </c:pt>
                <c:pt idx="1">
                  <c:v>พัทลุง</c:v>
                </c:pt>
                <c:pt idx="2">
                  <c:v>สตูล</c:v>
                </c:pt>
                <c:pt idx="3">
                  <c:v>ยะลา</c:v>
                </c:pt>
                <c:pt idx="4">
                  <c:v>ปัตตานี</c:v>
                </c:pt>
                <c:pt idx="5">
                  <c:v>นราธิวาส</c:v>
                </c:pt>
                <c:pt idx="6">
                  <c:v>สงขลา</c:v>
                </c:pt>
                <c:pt idx="7">
                  <c:v>ภาพรวมเขต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Sheet1!$B$2:$B$10</c15:sqref>
                  </c15:fullRef>
                </c:ext>
              </c:extLst>
              <c:f>Sheet1!$B$2:$B$9</c:f>
              <c:numCache>
                <c:formatCode>0.00</c:formatCode>
                <c:ptCount val="8"/>
                <c:pt idx="0">
                  <c:v>5.13</c:v>
                </c:pt>
                <c:pt idx="1">
                  <c:v>5.62</c:v>
                </c:pt>
                <c:pt idx="2">
                  <c:v>2.2000000000000002</c:v>
                </c:pt>
                <c:pt idx="3">
                  <c:v>6.86</c:v>
                </c:pt>
                <c:pt idx="4">
                  <c:v>8.31</c:v>
                </c:pt>
                <c:pt idx="5" formatCode="General">
                  <c:v>9.31</c:v>
                </c:pt>
                <c:pt idx="6" formatCode="General">
                  <c:v>7.57</c:v>
                </c:pt>
                <c:pt idx="7" formatCode="General">
                  <c:v>6.25</c:v>
                </c:pt>
              </c:numCache>
            </c:numRef>
          </c:val>
          <c:extLst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Ischemic Stroke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7"/>
              <c:spPr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rgbClr val="FF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endParaRPr lang="th-TH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Sheet1!$A$2:$A$10</c15:sqref>
                  </c15:fullRef>
                </c:ext>
              </c:extLst>
              <c:f>Sheet1!$A$2:$A$9</c:f>
              <c:strCache>
                <c:ptCount val="8"/>
                <c:pt idx="0">
                  <c:v>ตรัง</c:v>
                </c:pt>
                <c:pt idx="1">
                  <c:v>พัทลุง</c:v>
                </c:pt>
                <c:pt idx="2">
                  <c:v>สตูล</c:v>
                </c:pt>
                <c:pt idx="3">
                  <c:v>ยะลา</c:v>
                </c:pt>
                <c:pt idx="4">
                  <c:v>ปัตตานี</c:v>
                </c:pt>
                <c:pt idx="5">
                  <c:v>นราธิวาส</c:v>
                </c:pt>
                <c:pt idx="6">
                  <c:v>สงขลา</c:v>
                </c:pt>
                <c:pt idx="7">
                  <c:v>ภาพรวมเขต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Sheet1!$C$2:$C$11</c15:sqref>
                  </c15:fullRef>
                </c:ext>
              </c:extLst>
              <c:f>Sheet1!$C$2:$C$9</c:f>
              <c:numCache>
                <c:formatCode>0.00</c:formatCode>
                <c:ptCount val="8"/>
                <c:pt idx="0">
                  <c:v>17.760000000000002</c:v>
                </c:pt>
                <c:pt idx="1">
                  <c:v>18.420000000000002</c:v>
                </c:pt>
                <c:pt idx="2">
                  <c:v>10.71</c:v>
                </c:pt>
                <c:pt idx="3">
                  <c:v>14.85</c:v>
                </c:pt>
                <c:pt idx="4">
                  <c:v>18.52</c:v>
                </c:pt>
                <c:pt idx="5" formatCode="General">
                  <c:v>24.56</c:v>
                </c:pt>
                <c:pt idx="6" formatCode="General">
                  <c:v>18.61</c:v>
                </c:pt>
                <c:pt idx="7" formatCode="General">
                  <c:v>12.96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Hemorrhagic Stroke</c:v>
                </c:pt>
              </c:strCache>
            </c:strRef>
          </c:tx>
          <c:spPr>
            <a:solidFill>
              <a:srgbClr val="FF9999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2953285085745355E-3"/>
                  <c:y val="4.54020449390870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590657017149071E-3"/>
                  <c:y val="7.18865711535544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8859855257236069E-3"/>
                  <c:y val="2.648452621446732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2383212714363385E-3"/>
                  <c:y val="6.81030674086306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1533649780010754E-2"/>
                  <c:y val="9.45875936230979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9.8859855257236069E-3"/>
                  <c:y val="8.32370823883261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2082731617359926E-16"/>
                  <c:y val="8.7020586133250102E-2"/>
                </c:manualLayout>
              </c:layout>
              <c:spPr>
                <a:noFill/>
                <a:ln>
                  <a:solidFill>
                    <a:srgbClr val="FF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endParaRPr lang="th-TH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Sheet1!$A$2:$A$10</c15:sqref>
                  </c15:fullRef>
                </c:ext>
              </c:extLst>
              <c:f>Sheet1!$A$2:$A$9</c:f>
              <c:strCache>
                <c:ptCount val="8"/>
                <c:pt idx="0">
                  <c:v>ตรัง</c:v>
                </c:pt>
                <c:pt idx="1">
                  <c:v>พัทลุง</c:v>
                </c:pt>
                <c:pt idx="2">
                  <c:v>สตูล</c:v>
                </c:pt>
                <c:pt idx="3">
                  <c:v>ยะลา</c:v>
                </c:pt>
                <c:pt idx="4">
                  <c:v>ปัตตานี</c:v>
                </c:pt>
                <c:pt idx="5">
                  <c:v>นราธิวาส</c:v>
                </c:pt>
                <c:pt idx="6">
                  <c:v>สงขลา</c:v>
                </c:pt>
                <c:pt idx="7">
                  <c:v>ภาพรวมเขต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Sheet1!$D$2:$D$11</c15:sqref>
                  </c15:fullRef>
                </c:ext>
              </c:extLst>
              <c:f>Sheet1!$D$2:$D$9</c:f>
              <c:numCache>
                <c:formatCode>0.00</c:formatCode>
                <c:ptCount val="8"/>
                <c:pt idx="0">
                  <c:v>1.96</c:v>
                </c:pt>
                <c:pt idx="1">
                  <c:v>3.04</c:v>
                </c:pt>
                <c:pt idx="2">
                  <c:v>0.93</c:v>
                </c:pt>
                <c:pt idx="3">
                  <c:v>3.76</c:v>
                </c:pt>
                <c:pt idx="4">
                  <c:v>6.97</c:v>
                </c:pt>
                <c:pt idx="5" formatCode="General">
                  <c:v>4.6100000000000003</c:v>
                </c:pt>
                <c:pt idx="6" formatCode="General">
                  <c:v>3.52</c:v>
                </c:pt>
                <c:pt idx="7" formatCode="General">
                  <c:v>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8168752"/>
        <c:axId val="202129696"/>
      </c:barChart>
      <c:catAx>
        <c:axId val="178168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202129696"/>
        <c:crosses val="autoZero"/>
        <c:auto val="1"/>
        <c:lblAlgn val="ctr"/>
        <c:lblOffset val="100"/>
        <c:noMultiLvlLbl val="0"/>
      </c:catAx>
      <c:valAx>
        <c:axId val="202129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178168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4227627541213985"/>
          <c:y val="3.8806236048329938E-2"/>
          <c:w val="0.45652060841986047"/>
          <c:h val="0.126338042057665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legend>
    <c:plotVisOnly val="1"/>
    <c:dispBlanksAs val="gap"/>
    <c:showDLblsOverMax val="0"/>
  </c:chart>
  <c:spPr>
    <a:solidFill>
      <a:srgbClr val="FFFFCC"/>
    </a:solidFill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188559534621649"/>
          <c:y val="4.4243331354998736E-2"/>
          <c:w val="0.75134110164585655"/>
          <c:h val="0.6352712144715281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ขั้นที่ 2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Angsana New" panose="02020603050405020304" pitchFamily="18" charset="-34"/>
                    <a:ea typeface="+mn-ea"/>
                    <a:cs typeface="Angsana New" panose="02020603050405020304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ตรัง</c:v>
                </c:pt>
                <c:pt idx="1">
                  <c:v>นราธิวาส</c:v>
                </c:pt>
                <c:pt idx="2">
                  <c:v>ปัตตานี</c:v>
                </c:pt>
                <c:pt idx="3">
                  <c:v>พัทลุง</c:v>
                </c:pt>
                <c:pt idx="4">
                  <c:v>ยะลา</c:v>
                </c:pt>
                <c:pt idx="5">
                  <c:v>สงขลา</c:v>
                </c:pt>
                <c:pt idx="6">
                  <c:v>สตูล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 formatCode="0.00">
                  <c:v>9.0909090909090917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ขั้นที่ 1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ngsana New" panose="02020603050405020304" pitchFamily="18" charset="-34"/>
                    <a:ea typeface="+mn-ea"/>
                    <a:cs typeface="Angsana New" panose="02020603050405020304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ตรัง</c:v>
                </c:pt>
                <c:pt idx="1">
                  <c:v>นราธิวาส</c:v>
                </c:pt>
                <c:pt idx="2">
                  <c:v>ปัตตานี</c:v>
                </c:pt>
                <c:pt idx="3">
                  <c:v>พัทลุง</c:v>
                </c:pt>
                <c:pt idx="4">
                  <c:v>ยะลา</c:v>
                </c:pt>
                <c:pt idx="5">
                  <c:v>สงขลา</c:v>
                </c:pt>
                <c:pt idx="6">
                  <c:v>สตูล</c:v>
                </c:pt>
              </c:strCache>
            </c:strRef>
          </c:cat>
          <c:val>
            <c:numRef>
              <c:f>Sheet1!$C$2:$C$8</c:f>
              <c:numCache>
                <c:formatCode>0.00</c:formatCode>
                <c:ptCount val="7"/>
                <c:pt idx="0" formatCode="General">
                  <c:v>90</c:v>
                </c:pt>
                <c:pt idx="1">
                  <c:v>69.230769230769226</c:v>
                </c:pt>
                <c:pt idx="2">
                  <c:v>72.727272727272734</c:v>
                </c:pt>
                <c:pt idx="3" formatCode="General">
                  <c:v>100</c:v>
                </c:pt>
                <c:pt idx="4" formatCode="General">
                  <c:v>100</c:v>
                </c:pt>
                <c:pt idx="5" formatCode="General">
                  <c:v>100</c:v>
                </c:pt>
                <c:pt idx="6" formatCode="General">
                  <c:v>100</c:v>
                </c:pt>
              </c:numCache>
            </c:numRef>
          </c:val>
        </c:ser>
        <c:ser>
          <c:idx val="2"/>
          <c:order val="2"/>
          <c:tx>
            <c:strRef>
              <c:f>Sheet1!$B$1</c:f>
              <c:strCache>
                <c:ptCount val="1"/>
                <c:pt idx="0">
                  <c:v>ขั้นที่ 0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Angsana New" panose="02020603050405020304" pitchFamily="18" charset="-34"/>
                    <a:ea typeface="+mn-ea"/>
                    <a:cs typeface="Angsana New" panose="02020603050405020304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ตรัง</c:v>
                </c:pt>
                <c:pt idx="1">
                  <c:v>นราธิวาส</c:v>
                </c:pt>
                <c:pt idx="2">
                  <c:v>ปัตตานี</c:v>
                </c:pt>
                <c:pt idx="3">
                  <c:v>พัทลุง</c:v>
                </c:pt>
                <c:pt idx="4">
                  <c:v>ยะลา</c:v>
                </c:pt>
                <c:pt idx="5">
                  <c:v>สงขลา</c:v>
                </c:pt>
                <c:pt idx="6">
                  <c:v>สตูล</c:v>
                </c:pt>
              </c:strCache>
            </c:strRef>
          </c:cat>
          <c:val>
            <c:numRef>
              <c:f>Sheet1!$B$2:$B$8</c:f>
              <c:numCache>
                <c:formatCode>0.00</c:formatCode>
                <c:ptCount val="7"/>
                <c:pt idx="0" formatCode="General">
                  <c:v>10</c:v>
                </c:pt>
                <c:pt idx="1">
                  <c:v>23.076923076923077</c:v>
                </c:pt>
                <c:pt idx="2" formatCode="General">
                  <c:v>18.18</c:v>
                </c:pt>
                <c:pt idx="3" formatCode="General">
                  <c:v>0</c:v>
                </c:pt>
                <c:pt idx="4" formatCode="General">
                  <c:v>0</c:v>
                </c:pt>
                <c:pt idx="5" formatCode="General">
                  <c:v>0</c:v>
                </c:pt>
                <c:pt idx="6" formatCode="General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overlap val="100"/>
        <c:axId val="178792824"/>
        <c:axId val="178795256"/>
      </c:barChart>
      <c:catAx>
        <c:axId val="178792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78795256"/>
        <c:crosses val="autoZero"/>
        <c:auto val="1"/>
        <c:lblAlgn val="ctr"/>
        <c:lblOffset val="100"/>
        <c:tickLblSkip val="1"/>
        <c:noMultiLvlLbl val="0"/>
      </c:catAx>
      <c:valAx>
        <c:axId val="1787952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t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78792824"/>
        <c:crossesAt val="1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673107385042605"/>
          <c:y val="0.86843135379526704"/>
          <c:w val="0.59144898153460623"/>
          <c:h val="8.33031938174615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ysClr val="windowText" lastClr="000000"/>
              </a:solidFill>
              <a:latin typeface="Angsana New" panose="02020603050405020304" pitchFamily="18" charset="-34"/>
              <a:ea typeface="+mn-ea"/>
              <a:cs typeface="Angsana New" panose="02020603050405020304" pitchFamily="18" charset="-34"/>
            </a:defRPr>
          </a:pPr>
          <a:endParaRPr lang="th-T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h-TH" sz="2000" b="1" dirty="0">
                <a:latin typeface="TH SarabunIT๙" pitchFamily="34" charset="-34"/>
                <a:cs typeface="TH SarabunIT๙" pitchFamily="34" charset="-34"/>
              </a:rPr>
              <a:t>ร้อยละของผู้ป่วยนอกได้รับบริการด้านการแพทย์แผนไทยและการแพทย์</a:t>
            </a:r>
            <a:r>
              <a:rPr lang="th-TH" sz="2000" b="1" dirty="0" smtClean="0">
                <a:latin typeface="TH SarabunIT๙" pitchFamily="34" charset="-34"/>
                <a:cs typeface="TH SarabunIT๙" pitchFamily="34" charset="-34"/>
              </a:rPr>
              <a:t>ทางเลือก </a:t>
            </a:r>
          </a:p>
          <a:p>
            <a:pPr>
              <a:defRPr sz="1800" b="1"/>
            </a:pPr>
            <a:r>
              <a:rPr lang="th-TH" sz="1800" b="1" dirty="0" smtClean="0"/>
              <a:t> (</a:t>
            </a:r>
            <a:r>
              <a:rPr lang="th-TH" sz="1800" b="1" dirty="0" err="1" smtClean="0"/>
              <a:t>ต.ค</a:t>
            </a:r>
            <a:r>
              <a:rPr lang="th-TH" sz="1800" b="1" dirty="0" smtClean="0"/>
              <a:t>60-มี.ค.61)  </a:t>
            </a:r>
          </a:p>
        </c:rich>
      </c:tx>
      <c:layout>
        <c:manualLayout>
          <c:xMode val="edge"/>
          <c:yMode val="edge"/>
          <c:x val="7.6231178715991721E-2"/>
          <c:y val="4.993037268501955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title>
    <c:autoTitleDeleted val="0"/>
    <c:plotArea>
      <c:layout>
        <c:manualLayout>
          <c:layoutTarget val="inner"/>
          <c:xMode val="edge"/>
          <c:yMode val="edge"/>
          <c:x val="4.1545174225924582E-2"/>
          <c:y val="0.11472761212513888"/>
          <c:w val="0.94181621329286269"/>
          <c:h val="0.64161492123975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ร้อยละของผู้ป่วยนอกได้รับบริการด้านการแพทย์แผนไทยและการแพทย์ทางเลือก(ต.ค-ธ.ค.59)</c:v>
                </c:pt>
              </c:strCache>
            </c:strRef>
          </c:tx>
          <c:spPr>
            <a:solidFill>
              <a:srgbClr val="33CC33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7.6259426250159064E-18"/>
                  <c:y val="-3.9944298148015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6.6554449924851114E-3"/>
                  <c:y val="-2.9958223611011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สงขลา</c:v>
                </c:pt>
                <c:pt idx="1">
                  <c:v>สตูล</c:v>
                </c:pt>
                <c:pt idx="2">
                  <c:v>ตรัง</c:v>
                </c:pt>
                <c:pt idx="3">
                  <c:v>พัทลุง</c:v>
                </c:pt>
                <c:pt idx="4">
                  <c:v>ปัตตานี</c:v>
                </c:pt>
                <c:pt idx="5">
                  <c:v>ยะลา</c:v>
                </c:pt>
                <c:pt idx="6">
                  <c:v>นราธิวาส</c:v>
                </c:pt>
                <c:pt idx="7">
                  <c:v>ภาพรวมเขต12</c:v>
                </c:pt>
                <c:pt idx="8">
                  <c:v>ภาพรวมประเทศ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18.91</c:v>
                </c:pt>
                <c:pt idx="1">
                  <c:v>23.05</c:v>
                </c:pt>
                <c:pt idx="2">
                  <c:v>24.13</c:v>
                </c:pt>
                <c:pt idx="3">
                  <c:v>33.25</c:v>
                </c:pt>
                <c:pt idx="4">
                  <c:v>21.31</c:v>
                </c:pt>
                <c:pt idx="5">
                  <c:v>22.79</c:v>
                </c:pt>
                <c:pt idx="6">
                  <c:v>19.399999999999999</c:v>
                </c:pt>
                <c:pt idx="7">
                  <c:v>22.6</c:v>
                </c:pt>
                <c:pt idx="8">
                  <c:v>23.91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2602648"/>
        <c:axId val="202603040"/>
      </c:barChart>
      <c:catAx>
        <c:axId val="202602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202603040"/>
        <c:crosses val="autoZero"/>
        <c:auto val="1"/>
        <c:lblAlgn val="ctr"/>
        <c:lblOffset val="100"/>
        <c:noMultiLvlLbl val="0"/>
      </c:catAx>
      <c:valAx>
        <c:axId val="202603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202602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Sheet2!$D$24</c:f>
              <c:strCache>
                <c:ptCount val="1"/>
                <c:pt idx="0">
                  <c:v>ร้อยละ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Sheet2!$A$25:$A$32</c:f>
              <c:strCache>
                <c:ptCount val="8"/>
                <c:pt idx="0">
                  <c:v>สงขลา</c:v>
                </c:pt>
                <c:pt idx="1">
                  <c:v>สตูล</c:v>
                </c:pt>
                <c:pt idx="2">
                  <c:v>ตรัง</c:v>
                </c:pt>
                <c:pt idx="3">
                  <c:v>พัทลุง</c:v>
                </c:pt>
                <c:pt idx="4">
                  <c:v>ปัตตานี</c:v>
                </c:pt>
                <c:pt idx="5">
                  <c:v>ยะลา</c:v>
                </c:pt>
                <c:pt idx="6">
                  <c:v>นราธิวาส</c:v>
                </c:pt>
                <c:pt idx="7">
                  <c:v>เขต </c:v>
                </c:pt>
              </c:strCache>
            </c:strRef>
          </c:cat>
          <c:val>
            <c:numRef>
              <c:f>Sheet2!$D$25:$D$32</c:f>
              <c:numCache>
                <c:formatCode>0.0</c:formatCode>
                <c:ptCount val="8"/>
                <c:pt idx="0">
                  <c:v>79.769286519568368</c:v>
                </c:pt>
                <c:pt idx="1">
                  <c:v>43.919559855814839</c:v>
                </c:pt>
                <c:pt idx="2">
                  <c:v>35.638401243764974</c:v>
                </c:pt>
                <c:pt idx="3">
                  <c:v>50.463533999124657</c:v>
                </c:pt>
                <c:pt idx="4">
                  <c:v>97.444478247642223</c:v>
                </c:pt>
                <c:pt idx="5">
                  <c:v>78.403264622789578</c:v>
                </c:pt>
                <c:pt idx="6">
                  <c:v>37.744257799108674</c:v>
                </c:pt>
                <c:pt idx="7">
                  <c:v>65.458491063880203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axId val="123236584"/>
        <c:axId val="123236976"/>
      </c:barChart>
      <c:catAx>
        <c:axId val="123236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123236976"/>
        <c:crosses val="autoZero"/>
        <c:auto val="1"/>
        <c:lblAlgn val="ctr"/>
        <c:lblOffset val="100"/>
        <c:noMultiLvlLbl val="0"/>
      </c:catAx>
      <c:valAx>
        <c:axId val="123236976"/>
        <c:scaling>
          <c:orientation val="minMax"/>
          <c:max val="100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123236584"/>
        <c:crosses val="autoZero"/>
        <c:crossBetween val="between"/>
        <c:majorUnit val="10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ตัวอย่างกราฟ!$B$31</c:f>
              <c:strCache>
                <c:ptCount val="1"/>
                <c:pt idx="0">
                  <c:v>รักษาสำเร็จ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ตัวอย่างกราฟ!$A$32:$A$40</c:f>
              <c:strCache>
                <c:ptCount val="9"/>
                <c:pt idx="0">
                  <c:v>สสจ.สตูล</c:v>
                </c:pt>
                <c:pt idx="1">
                  <c:v>สสจ.พัทลุง</c:v>
                </c:pt>
                <c:pt idx="2">
                  <c:v>สสจ.ยะลา</c:v>
                </c:pt>
                <c:pt idx="3">
                  <c:v>สสจ.ตรัง</c:v>
                </c:pt>
                <c:pt idx="4">
                  <c:v>สสจ.นราธิวาส</c:v>
                </c:pt>
                <c:pt idx="5">
                  <c:v>สสจ.ปัตตานี</c:v>
                </c:pt>
                <c:pt idx="6">
                  <c:v>สสจ.สงขลา</c:v>
                </c:pt>
                <c:pt idx="7">
                  <c:v>รวมเขต</c:v>
                </c:pt>
                <c:pt idx="8">
                  <c:v>ประเทศ</c:v>
                </c:pt>
              </c:strCache>
            </c:strRef>
          </c:cat>
          <c:val>
            <c:numRef>
              <c:f>ตัวอย่างกราฟ!$B$32:$B$40</c:f>
              <c:numCache>
                <c:formatCode>0.00</c:formatCode>
                <c:ptCount val="9"/>
                <c:pt idx="0">
                  <c:v>15.909090909090908</c:v>
                </c:pt>
                <c:pt idx="1">
                  <c:v>3.4883720930232558</c:v>
                </c:pt>
                <c:pt idx="2">
                  <c:v>4.4943820224719104</c:v>
                </c:pt>
                <c:pt idx="3">
                  <c:v>3.6363636363636362</c:v>
                </c:pt>
                <c:pt idx="4">
                  <c:v>4.838709677419355</c:v>
                </c:pt>
                <c:pt idx="5">
                  <c:v>5.5944055944055942</c:v>
                </c:pt>
                <c:pt idx="6">
                  <c:v>6.3253012048192767</c:v>
                </c:pt>
                <c:pt idx="7">
                  <c:v>5.7112068965517242</c:v>
                </c:pt>
                <c:pt idx="8">
                  <c:v>4.9722828825802114</c:v>
                </c:pt>
              </c:numCache>
            </c:numRef>
          </c:val>
        </c:ser>
        <c:ser>
          <c:idx val="1"/>
          <c:order val="1"/>
          <c:tx>
            <c:strRef>
              <c:f>ตัวอย่างกราฟ!$C$31</c:f>
              <c:strCache>
                <c:ptCount val="1"/>
                <c:pt idx="0">
                  <c:v>กำลังรักษา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ตัวอย่างกราฟ!$A$32:$A$40</c:f>
              <c:strCache>
                <c:ptCount val="9"/>
                <c:pt idx="0">
                  <c:v>สสจ.สตูล</c:v>
                </c:pt>
                <c:pt idx="1">
                  <c:v>สสจ.พัทลุง</c:v>
                </c:pt>
                <c:pt idx="2">
                  <c:v>สสจ.ยะลา</c:v>
                </c:pt>
                <c:pt idx="3">
                  <c:v>สสจ.ตรัง</c:v>
                </c:pt>
                <c:pt idx="4">
                  <c:v>สสจ.นราธิวาส</c:v>
                </c:pt>
                <c:pt idx="5">
                  <c:v>สสจ.ปัตตานี</c:v>
                </c:pt>
                <c:pt idx="6">
                  <c:v>สสจ.สงขลา</c:v>
                </c:pt>
                <c:pt idx="7">
                  <c:v>รวมเขต</c:v>
                </c:pt>
                <c:pt idx="8">
                  <c:v>ประเทศ</c:v>
                </c:pt>
              </c:strCache>
            </c:strRef>
          </c:cat>
          <c:val>
            <c:numRef>
              <c:f>ตัวอย่างกราฟ!$C$32:$C$40</c:f>
              <c:numCache>
                <c:formatCode>0.00</c:formatCode>
                <c:ptCount val="9"/>
                <c:pt idx="0">
                  <c:v>61.363636363636367</c:v>
                </c:pt>
                <c:pt idx="1">
                  <c:v>90.697674418604649</c:v>
                </c:pt>
                <c:pt idx="2">
                  <c:v>85.393258426966284</c:v>
                </c:pt>
                <c:pt idx="3">
                  <c:v>79.090909090909093</c:v>
                </c:pt>
                <c:pt idx="4">
                  <c:v>84.677419354838719</c:v>
                </c:pt>
                <c:pt idx="5">
                  <c:v>86.013986013986013</c:v>
                </c:pt>
                <c:pt idx="6">
                  <c:v>77.710843373493972</c:v>
                </c:pt>
                <c:pt idx="7">
                  <c:v>81.25</c:v>
                </c:pt>
                <c:pt idx="8">
                  <c:v>82.513018646060814</c:v>
                </c:pt>
              </c:numCache>
            </c:numRef>
          </c:val>
        </c:ser>
        <c:ser>
          <c:idx val="2"/>
          <c:order val="2"/>
          <c:tx>
            <c:strRef>
              <c:f>ตัวอย่างกราฟ!$D$31</c:f>
              <c:strCache>
                <c:ptCount val="1"/>
                <c:pt idx="0">
                  <c:v>เสียชีวิต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ตัวอย่างกราฟ!$A$32:$A$40</c:f>
              <c:strCache>
                <c:ptCount val="9"/>
                <c:pt idx="0">
                  <c:v>สสจ.สตูล</c:v>
                </c:pt>
                <c:pt idx="1">
                  <c:v>สสจ.พัทลุง</c:v>
                </c:pt>
                <c:pt idx="2">
                  <c:v>สสจ.ยะลา</c:v>
                </c:pt>
                <c:pt idx="3">
                  <c:v>สสจ.ตรัง</c:v>
                </c:pt>
                <c:pt idx="4">
                  <c:v>สสจ.นราธิวาส</c:v>
                </c:pt>
                <c:pt idx="5">
                  <c:v>สสจ.ปัตตานี</c:v>
                </c:pt>
                <c:pt idx="6">
                  <c:v>สสจ.สงขลา</c:v>
                </c:pt>
                <c:pt idx="7">
                  <c:v>รวมเขต</c:v>
                </c:pt>
                <c:pt idx="8">
                  <c:v>ประเทศ</c:v>
                </c:pt>
              </c:strCache>
            </c:strRef>
          </c:cat>
          <c:val>
            <c:numRef>
              <c:f>ตัวอย่างกราฟ!$D$32:$D$40</c:f>
              <c:numCache>
                <c:formatCode>0.00</c:formatCode>
                <c:ptCount val="9"/>
                <c:pt idx="0">
                  <c:v>18.181818181818183</c:v>
                </c:pt>
                <c:pt idx="1">
                  <c:v>3.4883720930232558</c:v>
                </c:pt>
                <c:pt idx="2">
                  <c:v>7.8651685393258424</c:v>
                </c:pt>
                <c:pt idx="3">
                  <c:v>7.2727272727272725</c:v>
                </c:pt>
                <c:pt idx="4">
                  <c:v>5.6451612903225801</c:v>
                </c:pt>
                <c:pt idx="5">
                  <c:v>4.895104895104895</c:v>
                </c:pt>
                <c:pt idx="6">
                  <c:v>7.2289156626506017</c:v>
                </c:pt>
                <c:pt idx="7">
                  <c:v>6.8965517241379306</c:v>
                </c:pt>
                <c:pt idx="8">
                  <c:v>7.0720645052914488</c:v>
                </c:pt>
              </c:numCache>
            </c:numRef>
          </c:val>
        </c:ser>
        <c:ser>
          <c:idx val="3"/>
          <c:order val="3"/>
          <c:tx>
            <c:strRef>
              <c:f>ตัวอย่างกราฟ!$E$31</c:f>
              <c:strCache>
                <c:ptCount val="1"/>
                <c:pt idx="0">
                  <c:v>ล้มเหลว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ตัวอย่างกราฟ!$A$32:$A$40</c:f>
              <c:strCache>
                <c:ptCount val="9"/>
                <c:pt idx="0">
                  <c:v>สสจ.สตูล</c:v>
                </c:pt>
                <c:pt idx="1">
                  <c:v>สสจ.พัทลุง</c:v>
                </c:pt>
                <c:pt idx="2">
                  <c:v>สสจ.ยะลา</c:v>
                </c:pt>
                <c:pt idx="3">
                  <c:v>สสจ.ตรัง</c:v>
                </c:pt>
                <c:pt idx="4">
                  <c:v>สสจ.นราธิวาส</c:v>
                </c:pt>
                <c:pt idx="5">
                  <c:v>สสจ.ปัตตานี</c:v>
                </c:pt>
                <c:pt idx="6">
                  <c:v>สสจ.สงขลา</c:v>
                </c:pt>
                <c:pt idx="7">
                  <c:v>รวมเขต</c:v>
                </c:pt>
                <c:pt idx="8">
                  <c:v>ประเทศ</c:v>
                </c:pt>
              </c:strCache>
            </c:strRef>
          </c:cat>
          <c:val>
            <c:numRef>
              <c:f>ตัวอย่างกราฟ!$E$32:$E$40</c:f>
              <c:numCache>
                <c:formatCode>0.00</c:formatCode>
                <c:ptCount val="9"/>
                <c:pt idx="0">
                  <c:v>2.2727272727272729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1.3986013986013985</c:v>
                </c:pt>
                <c:pt idx="6">
                  <c:v>0.60240963855421692</c:v>
                </c:pt>
                <c:pt idx="7">
                  <c:v>0.53879310344827591</c:v>
                </c:pt>
                <c:pt idx="8">
                  <c:v>0.30236855367041826</c:v>
                </c:pt>
              </c:numCache>
            </c:numRef>
          </c:val>
        </c:ser>
        <c:ser>
          <c:idx val="4"/>
          <c:order val="4"/>
          <c:tx>
            <c:strRef>
              <c:f>ตัวอย่างกราฟ!$F$31</c:f>
              <c:strCache>
                <c:ptCount val="1"/>
                <c:pt idx="0">
                  <c:v>ขาดยา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ตัวอย่างกราฟ!$A$32:$A$40</c:f>
              <c:strCache>
                <c:ptCount val="9"/>
                <c:pt idx="0">
                  <c:v>สสจ.สตูล</c:v>
                </c:pt>
                <c:pt idx="1">
                  <c:v>สสจ.พัทลุง</c:v>
                </c:pt>
                <c:pt idx="2">
                  <c:v>สสจ.ยะลา</c:v>
                </c:pt>
                <c:pt idx="3">
                  <c:v>สสจ.ตรัง</c:v>
                </c:pt>
                <c:pt idx="4">
                  <c:v>สสจ.นราธิวาส</c:v>
                </c:pt>
                <c:pt idx="5">
                  <c:v>สสจ.ปัตตานี</c:v>
                </c:pt>
                <c:pt idx="6">
                  <c:v>สสจ.สงขลา</c:v>
                </c:pt>
                <c:pt idx="7">
                  <c:v>รวมเขต</c:v>
                </c:pt>
                <c:pt idx="8">
                  <c:v>ประเทศ</c:v>
                </c:pt>
              </c:strCache>
            </c:strRef>
          </c:cat>
          <c:val>
            <c:numRef>
              <c:f>ตัวอย่างกราฟ!$F$32:$F$40</c:f>
              <c:numCache>
                <c:formatCode>0.00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1.8181818181818181</c:v>
                </c:pt>
                <c:pt idx="4">
                  <c:v>0.80645161290322576</c:v>
                </c:pt>
                <c:pt idx="5">
                  <c:v>0</c:v>
                </c:pt>
                <c:pt idx="6">
                  <c:v>2.1084337349397591</c:v>
                </c:pt>
                <c:pt idx="7">
                  <c:v>1.0775862068965518</c:v>
                </c:pt>
                <c:pt idx="8">
                  <c:v>0.63833361330421634</c:v>
                </c:pt>
              </c:numCache>
            </c:numRef>
          </c:val>
        </c:ser>
        <c:ser>
          <c:idx val="5"/>
          <c:order val="5"/>
          <c:tx>
            <c:strRef>
              <c:f>ตัวอย่างกราฟ!$G$31</c:f>
              <c:strCache>
                <c:ptCount val="1"/>
                <c:pt idx="0">
                  <c:v>โอนออก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cat>
            <c:strRef>
              <c:f>ตัวอย่างกราฟ!$A$32:$A$40</c:f>
              <c:strCache>
                <c:ptCount val="9"/>
                <c:pt idx="0">
                  <c:v>สสจ.สตูล</c:v>
                </c:pt>
                <c:pt idx="1">
                  <c:v>สสจ.พัทลุง</c:v>
                </c:pt>
                <c:pt idx="2">
                  <c:v>สสจ.ยะลา</c:v>
                </c:pt>
                <c:pt idx="3">
                  <c:v>สสจ.ตรัง</c:v>
                </c:pt>
                <c:pt idx="4">
                  <c:v>สสจ.นราธิวาส</c:v>
                </c:pt>
                <c:pt idx="5">
                  <c:v>สสจ.ปัตตานี</c:v>
                </c:pt>
                <c:pt idx="6">
                  <c:v>สสจ.สงขลา</c:v>
                </c:pt>
                <c:pt idx="7">
                  <c:v>รวมเขต</c:v>
                </c:pt>
                <c:pt idx="8">
                  <c:v>ประเทศ</c:v>
                </c:pt>
              </c:strCache>
            </c:strRef>
          </c:cat>
          <c:val>
            <c:numRef>
              <c:f>ตัวอย่างกราฟ!$G$32:$G$40</c:f>
              <c:numCache>
                <c:formatCode>0.00</c:formatCode>
                <c:ptCount val="9"/>
                <c:pt idx="0">
                  <c:v>2.2727272727272729</c:v>
                </c:pt>
                <c:pt idx="1">
                  <c:v>2.3255813953488373</c:v>
                </c:pt>
                <c:pt idx="2">
                  <c:v>2.2471910112359552</c:v>
                </c:pt>
                <c:pt idx="3">
                  <c:v>8.1818181818181817</c:v>
                </c:pt>
                <c:pt idx="4">
                  <c:v>4.032258064516129</c:v>
                </c:pt>
                <c:pt idx="5">
                  <c:v>2.0979020979020979</c:v>
                </c:pt>
                <c:pt idx="6">
                  <c:v>6.024096385542169</c:v>
                </c:pt>
                <c:pt idx="7">
                  <c:v>4.5258620689655169</c:v>
                </c:pt>
                <c:pt idx="8">
                  <c:v>4.5019317990928949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123238152"/>
        <c:axId val="123238544"/>
      </c:barChart>
      <c:catAx>
        <c:axId val="12323815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123238544"/>
        <c:crosses val="autoZero"/>
        <c:auto val="1"/>
        <c:lblAlgn val="ctr"/>
        <c:lblOffset val="100"/>
        <c:noMultiLvlLbl val="0"/>
      </c:catAx>
      <c:valAx>
        <c:axId val="123238544"/>
        <c:scaling>
          <c:orientation val="minMax"/>
        </c:scaling>
        <c:delete val="0"/>
        <c:axPos val="b"/>
        <c:majorGridlines/>
        <c:numFmt formatCode="0%" sourceLinked="1"/>
        <c:majorTickMark val="none"/>
        <c:minorTickMark val="none"/>
        <c:tickLblPos val="nextTo"/>
        <c:crossAx val="12323815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</c:dTable>
    </c:plotArea>
    <c:plotVisOnly val="1"/>
    <c:dispBlanksAs val="gap"/>
    <c:showDLblsOverMax val="0"/>
  </c:chart>
  <c:txPr>
    <a:bodyPr/>
    <a:lstStyle/>
    <a:p>
      <a:pPr>
        <a:defRPr sz="1200" b="1"/>
      </a:pPr>
      <a:endParaRPr lang="th-TH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1-11T02:34:48.983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0 68,'0'-17,"0"0,0 17,0 0,0-17,0 9,0-1,0 26,0-17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1-11T02:35:01.556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0 0,'0'17,"0"-17,0 0,0 17,0-17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1-11T02:35:33.069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0 0,'17'0,"-17"0,0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1-11T02:34:48.983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0 68,'0'-17,"0"0,0 17,0 0,0-17,0 9,0-1,0 26,0-17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1-11T02:35:01.556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0 0,'0'17,"0"-17,0 0,0 17,0-17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1-11T02:35:33.069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0 0,'17'0,"-17"0,0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1-11T02:34:48.983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0 68,'0'-17,"0"0,0 17,0 0,0-17,0 9,0-1,0 26,0-17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1-11T02:35:01.556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0 0,'0'17,"0"-17,0 0,0 17,0-17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1-11T02:35:33.069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0 0,'17'0,"-17"0,0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F3618-B931-4172-8D7C-9F9CF6908270}" type="datetimeFigureOut">
              <a:rPr lang="th-TH" smtClean="0"/>
              <a:t>05/04/61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CAC99E-C2CD-4D96-BD7E-64244A394F5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35136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AC99E-C2CD-4D96-BD7E-64244A394F59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48797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th-TH" smtClean="0"/>
              <a:t>เนื่องจากมีข้อสั่งการให้ทบทวน </a:t>
            </a:r>
            <a:r>
              <a:rPr lang="en-US" smtClean="0">
                <a:cs typeface="Cordia New" panose="020B0304020202020204" pitchFamily="34" charset="-34"/>
              </a:rPr>
              <a:t>PA : PCC </a:t>
            </a:r>
            <a:r>
              <a:rPr lang="th-TH" smtClean="0"/>
              <a:t>ทุกจังหวัดอยู่ระหว่างทบทวนแผนการเปิด </a:t>
            </a:r>
            <a:r>
              <a:rPr lang="en-US" smtClean="0">
                <a:cs typeface="Cordia New" panose="020B0304020202020204" pitchFamily="34" charset="-34"/>
              </a:rPr>
              <a:t>PCC</a:t>
            </a:r>
            <a:r>
              <a:rPr lang="th-TH" smtClean="0"/>
              <a:t> ปี </a:t>
            </a:r>
            <a:r>
              <a:rPr lang="en-US" smtClean="0">
                <a:cs typeface="Cordia New" panose="020B0304020202020204" pitchFamily="34" charset="-34"/>
              </a:rPr>
              <a:t>2561 </a:t>
            </a:r>
            <a:r>
              <a:rPr lang="th-TH" smtClean="0"/>
              <a:t>ตามแนวทางที่กำหนด ภายในวันที่ </a:t>
            </a:r>
            <a:r>
              <a:rPr lang="en-US" smtClean="0">
                <a:cs typeface="Cordia New" panose="020B0304020202020204" pitchFamily="34" charset="-34"/>
              </a:rPr>
              <a:t>5 </a:t>
            </a:r>
            <a:r>
              <a:rPr lang="th-TH" smtClean="0"/>
              <a:t>เมย.</a:t>
            </a:r>
            <a:r>
              <a:rPr lang="en-US" smtClean="0">
                <a:cs typeface="Cordia New" panose="020B0304020202020204" pitchFamily="34" charset="-34"/>
              </a:rPr>
              <a:t>61</a:t>
            </a:r>
            <a:endParaRPr lang="th-TH" smtClean="0"/>
          </a:p>
        </p:txBody>
      </p:sp>
      <p:sp>
        <p:nvSpPr>
          <p:cNvPr id="7172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9pPr>
          </a:lstStyle>
          <a:p>
            <a:fld id="{F78085FB-119C-446D-93EF-EFAA44C38ABC}" type="slidenum">
              <a:rPr lang="th-TH" sz="1200">
                <a:solidFill>
                  <a:prstClr val="black"/>
                </a:solidFill>
              </a:rPr>
              <a:pPr/>
              <a:t>4</a:t>
            </a:fld>
            <a:endParaRPr lang="th-TH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079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กลุ่มเรือนจำ</a:t>
            </a:r>
            <a:r>
              <a:rPr lang="th-TH" baseline="0" dirty="0" smtClean="0"/>
              <a:t> ผลงานต่ำ เนื่องจาก มีแผนดำเนินงานคัดกรอง ช่วง </a:t>
            </a:r>
            <a:r>
              <a:rPr lang="th-TH" baseline="0" dirty="0" err="1" smtClean="0"/>
              <a:t>พค</a:t>
            </a:r>
            <a:r>
              <a:rPr lang="th-TH" baseline="0" dirty="0" smtClean="0"/>
              <a:t> – </a:t>
            </a:r>
            <a:r>
              <a:rPr lang="th-TH" baseline="0" dirty="0" err="1" smtClean="0"/>
              <a:t>กค</a:t>
            </a:r>
            <a:r>
              <a:rPr lang="th-TH" baseline="0" dirty="0" smtClean="0"/>
              <a:t> เพราะ รองบประมาณสนับสนุน จาก </a:t>
            </a:r>
            <a:r>
              <a:rPr lang="th-TH" baseline="0" dirty="0" err="1" smtClean="0"/>
              <a:t>สปสช</a:t>
            </a:r>
            <a:r>
              <a:rPr lang="th-TH" baseline="0" dirty="0" smtClean="0"/>
              <a:t> และ โครงการกองทุนโลก</a:t>
            </a:r>
          </a:p>
          <a:p>
            <a:endParaRPr lang="th-TH" baseline="0" dirty="0" smtClean="0"/>
          </a:p>
          <a:p>
            <a:r>
              <a:rPr lang="th-TH" baseline="0" dirty="0" smtClean="0"/>
              <a:t>กลุ่มผู้สูงอายุ ผลงาน คัดกรองทะลุเป้า สูงมาก ต้องมีการตรวจสอบข้อมูล และ การบันทึกข้อมูล 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9DB3-5D29-41B0-8185-3615C353F242}" type="slidenum">
              <a:rPr lang="th-TH" smtClean="0"/>
              <a:t>28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9009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ผลงาน อัตรารักษาสำเร็จต่ำ เพราะ ยังไม่ครบรอบของการประเมินผลการรักษา</a:t>
            </a:r>
            <a:r>
              <a:rPr lang="th-TH" baseline="0" dirty="0" smtClean="0"/>
              <a:t> (ช่วง เดือน มิถุนายน) ดังนั้น ผลงาน พบว่า ผู้ป่วยวัณโรค อยู่ระหว่างการรักษาสูง ถึง ร้อยละ </a:t>
            </a:r>
            <a:r>
              <a:rPr lang="en-US" baseline="0" dirty="0" smtClean="0"/>
              <a:t>80</a:t>
            </a:r>
            <a:r>
              <a:rPr lang="th-TH" baseline="0" smtClean="0"/>
              <a:t> </a:t>
            </a: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9DB3-5D29-41B0-8185-3615C353F242}" type="slidenum">
              <a:rPr lang="th-TH" smtClean="0"/>
              <a:t>29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12651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9DB3-5D29-41B0-8185-3615C353F242}" type="slidenum">
              <a:rPr lang="th-TH" smtClean="0"/>
              <a:t>30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37407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AAEB1-3488-2B49-B19B-F5AFA3719A35}" type="slidenum">
              <a:rPr lang="th-TH">
                <a:solidFill>
                  <a:prstClr val="black"/>
                </a:solidFill>
              </a:rPr>
              <a:pPr/>
              <a:t>32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981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AAEB1-3488-2B49-B19B-F5AFA3719A35}" type="slidenum">
              <a:rPr lang="th-TH">
                <a:solidFill>
                  <a:prstClr val="black"/>
                </a:solidFill>
              </a:rPr>
              <a:pPr/>
              <a:t>33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382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AAEB1-3488-2B49-B19B-F5AFA3719A35}" type="slidenum">
              <a:rPr lang="th-TH">
                <a:solidFill>
                  <a:prstClr val="black"/>
                </a:solidFill>
              </a:rPr>
              <a:pPr/>
              <a:t>34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804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C6296-B990-4B4D-A5DB-589D59F470AA}" type="datetimeFigureOut">
              <a:rPr lang="th-TH" smtClean="0"/>
              <a:t>05/04/61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7BEF-3D57-4C80-9943-9A2B7D6834F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92750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C6296-B990-4B4D-A5DB-589D59F470AA}" type="datetimeFigureOut">
              <a:rPr lang="th-TH" smtClean="0"/>
              <a:t>05/04/61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7BEF-3D57-4C80-9943-9A2B7D6834F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38237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C6296-B990-4B4D-A5DB-589D59F470AA}" type="datetimeFigureOut">
              <a:rPr lang="th-TH" smtClean="0"/>
              <a:t>05/04/61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7BEF-3D57-4C80-9943-9A2B7D6834F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32970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6710B-4D10-4849-A7FC-FC1534877F0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EF15-4A04-4D94-B7DA-3F3AD40C14C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208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6710B-4D10-4849-A7FC-FC1534877F0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EF15-4A04-4D94-B7DA-3F3AD40C14C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10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6710B-4D10-4849-A7FC-FC1534877F0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EF15-4A04-4D94-B7DA-3F3AD40C14C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736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815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5029200" y="1600202"/>
            <a:ext cx="43815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6710B-4D10-4849-A7FC-FC1534877F0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EF15-4A04-4D94-B7DA-3F3AD40C14C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966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6710B-4D10-4849-A7FC-FC1534877F0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EF15-4A04-4D94-B7DA-3F3AD40C14C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810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6710B-4D10-4849-A7FC-FC1534877F0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EF15-4A04-4D94-B7DA-3F3AD40C14C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540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6710B-4D10-4849-A7FC-FC1534877F0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EF15-4A04-4D94-B7DA-3F3AD40C14C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4872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6710B-4D10-4849-A7FC-FC1534877F0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EF15-4A04-4D94-B7DA-3F3AD40C14C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553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C6296-B990-4B4D-A5DB-589D59F470AA}" type="datetimeFigureOut">
              <a:rPr lang="th-TH" smtClean="0"/>
              <a:t>05/04/61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7BEF-3D57-4C80-9943-9A2B7D6834F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884155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6710B-4D10-4849-A7FC-FC1534877F0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EF15-4A04-4D94-B7DA-3F3AD40C14C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8983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6710B-4D10-4849-A7FC-FC1534877F0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EF15-4A04-4D94-B7DA-3F3AD40C14C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4496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95301" y="274640"/>
            <a:ext cx="653415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6710B-4D10-4849-A7FC-FC1534877F0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EF15-4A04-4D94-B7DA-3F3AD40C14C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8034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6710B-4D10-4849-A7FC-FC1534877F0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EF15-4A04-4D94-B7DA-3F3AD40C14C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024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6710B-4D10-4849-A7FC-FC1534877F0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EF15-4A04-4D94-B7DA-3F3AD40C14C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6223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6710B-4D10-4849-A7FC-FC1534877F0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EF15-4A04-4D94-B7DA-3F3AD40C14C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324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815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5029200" y="1600202"/>
            <a:ext cx="43815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6710B-4D10-4849-A7FC-FC1534877F0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EF15-4A04-4D94-B7DA-3F3AD40C14C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7513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6710B-4D10-4849-A7FC-FC1534877F0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EF15-4A04-4D94-B7DA-3F3AD40C14C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7109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6710B-4D10-4849-A7FC-FC1534877F0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EF15-4A04-4D94-B7DA-3F3AD40C14C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094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6710B-4D10-4849-A7FC-FC1534877F0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EF15-4A04-4D94-B7DA-3F3AD40C14C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793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C6296-B990-4B4D-A5DB-589D59F470AA}" type="datetimeFigureOut">
              <a:rPr lang="th-TH" smtClean="0"/>
              <a:t>05/04/61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7BEF-3D57-4C80-9943-9A2B7D6834F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365291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6710B-4D10-4849-A7FC-FC1534877F0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EF15-4A04-4D94-B7DA-3F3AD40C14C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2318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6710B-4D10-4849-A7FC-FC1534877F0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EF15-4A04-4D94-B7DA-3F3AD40C14C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2624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6710B-4D10-4849-A7FC-FC1534877F0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EF15-4A04-4D94-B7DA-3F3AD40C14C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9029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95301" y="274640"/>
            <a:ext cx="653415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6710B-4D10-4849-A7FC-FC1534877F0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EF15-4A04-4D94-B7DA-3F3AD40C14C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447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D050D-6DE4-41ED-A974-804A24A2D384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5B020-F815-4182-B4B8-652C7BF3B8F9}" type="slidenum">
              <a:rPr lang="th-TH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8085515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49C83-4007-440F-913B-2D11B84A13D1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BCDEB-37EA-4BA1-B282-020C9FD56516}" type="slidenum">
              <a:rPr lang="th-TH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0865967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785B4-A59E-414E-8B6B-55883A81052E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E14D9-4090-4733-97C2-6C24EB93B3DD}" type="slidenum">
              <a:rPr lang="th-TH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0306599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72035-82C4-476B-BE07-E59499B8BD12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31DC2-20B7-4A4C-8506-BA130F9FD6C9}" type="slidenum">
              <a:rPr lang="th-TH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6584122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36322-C6A8-4520-9A6B-C4BB6918C672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419D26-2914-4E74-9A5E-9B9DD7ACC5A0}" type="slidenum">
              <a:rPr lang="th-TH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4833883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61A2A-B749-446C-A50B-AC3DFD7368E7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197BE3-CC2F-4E1A-BE95-C784E774D522}" type="slidenum">
              <a:rPr lang="th-TH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462848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C6296-B990-4B4D-A5DB-589D59F470AA}" type="datetimeFigureOut">
              <a:rPr lang="th-TH" smtClean="0"/>
              <a:t>05/04/61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7BEF-3D57-4C80-9943-9A2B7D6834F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33007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CCCCA-6A72-4A3B-9C7C-B285F5EC9D4F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C351F-527B-49A6-BCDD-CEC182048E8E}" type="slidenum">
              <a:rPr lang="th-TH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602690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55008-C2DD-405B-B50A-4C2CAD1FCF32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21B1A4-E006-40EC-9241-73FA7B554F54}" type="slidenum">
              <a:rPr lang="th-TH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1854065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5AFDF-33C3-44E1-BE63-EFC69C1E703A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1B356-236D-49EC-B14F-E3FF7D923115}" type="slidenum">
              <a:rPr lang="th-TH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1470542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70776-5C1E-4A60-B73B-5C04618CAF23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BDF858-6FDC-4C66-999C-7FBD9761B7FE}" type="slidenum">
              <a:rPr lang="th-TH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617174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8BF86-6BFD-4AD2-9D0F-A7D2AF07F38E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5BB34-FEEC-4AB2-A1DE-931FC74D0081}" type="slidenum">
              <a:rPr lang="th-TH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2230436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F1B50-0D1C-42FB-92D1-970E77B4E673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FC939B-93E3-4AFC-9B2B-6D83E3675834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991853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0A665-49DC-4009-92E6-E219D8A6D5EC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12F52C-6EFF-452B-AFCF-BEB686EB86DF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772838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DBFC1-D182-4A93-9528-B7E133248C8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A8A4EF-9AD9-4CAA-84B7-835FFC2A309E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005522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CB1B9-C1EA-4690-87F8-D1BD7B0EC392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588491-695F-4462-B5DC-7728A30FD36A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275802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0BFD0-EAAD-4E2E-81E1-8EDF92B83083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A28B54-6085-4174-B9BD-949066DD31B2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67348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C6296-B990-4B4D-A5DB-589D59F470AA}" type="datetimeFigureOut">
              <a:rPr lang="th-TH" smtClean="0"/>
              <a:t>05/04/61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7BEF-3D57-4C80-9943-9A2B7D6834F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119371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0EB9F-CAAB-4CC2-804E-CCDDD40B7EF4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C2271-FC87-4307-A83E-1DD0D16FCD22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974830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5B409-36C8-4E9D-BE47-459397894A01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41531E-03FC-4A0C-A958-2DC16638660C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734891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8DE6F-4E03-440E-9C81-E9C8873E3AD1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D0E57-BAFC-4465-A99A-3EFF60AE3270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539131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7D729-B7D1-4ACC-9887-D389E7A512FD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64077A-B49E-4F9A-BE78-7F4F2516BDC9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42207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EA5C4-E438-49C1-B6CD-990A4AE5869C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FBF063-5E92-4979-AF5D-06A0D2461F20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900037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69E46-40D6-4792-98F5-67C20F27E6E1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DE1CF-B3BB-4570-B731-40A751E06EA2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75026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C6296-B990-4B4D-A5DB-589D59F470AA}" type="datetimeFigureOut">
              <a:rPr lang="th-TH" smtClean="0"/>
              <a:t>05/04/61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7BEF-3D57-4C80-9943-9A2B7D6834F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28440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C6296-B990-4B4D-A5DB-589D59F470AA}" type="datetimeFigureOut">
              <a:rPr lang="th-TH" smtClean="0"/>
              <a:t>05/04/61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7BEF-3D57-4C80-9943-9A2B7D6834F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14148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C6296-B990-4B4D-A5DB-589D59F470AA}" type="datetimeFigureOut">
              <a:rPr lang="th-TH" smtClean="0"/>
              <a:t>05/04/61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7BEF-3D57-4C80-9943-9A2B7D6834F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03897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C6296-B990-4B4D-A5DB-589D59F470AA}" type="datetimeFigureOut">
              <a:rPr lang="th-TH" smtClean="0"/>
              <a:t>05/04/61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7BEF-3D57-4C80-9943-9A2B7D6834F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8043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C6296-B990-4B4D-A5DB-589D59F470AA}" type="datetimeFigureOut">
              <a:rPr lang="th-TH" smtClean="0"/>
              <a:t>05/04/61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A7BEF-3D57-4C80-9943-9A2B7D6834F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08608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6710B-4D10-4849-A7FC-FC1534877F0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2EF15-4A04-4D94-B7DA-3F3AD40C14C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740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844083" rtl="0" eaLnBrk="1" latinLnBrk="0" hangingPunct="1"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531" indent="-316531" algn="l" defTabSz="844083" rtl="0" eaLnBrk="1" latinLnBrk="0" hangingPunct="1">
        <a:spcBef>
          <a:spcPct val="20000"/>
        </a:spcBef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defTabSz="844083" rtl="0" eaLnBrk="1" latinLnBrk="0" hangingPunct="1">
        <a:spcBef>
          <a:spcPct val="20000"/>
        </a:spcBef>
        <a:buFont typeface="Arial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spcBef>
          <a:spcPct val="20000"/>
        </a:spcBef>
        <a:buFont typeface="Arial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spcBef>
          <a:spcPct val="20000"/>
        </a:spcBef>
        <a:buFont typeface="Arial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844083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6710B-4D10-4849-A7FC-FC1534877F0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2EF15-4A04-4D94-B7DA-3F3AD40C14C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456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844083" rtl="0" eaLnBrk="1" latinLnBrk="0" hangingPunct="1"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531" indent="-316531" algn="l" defTabSz="844083" rtl="0" eaLnBrk="1" latinLnBrk="0" hangingPunct="1">
        <a:spcBef>
          <a:spcPct val="20000"/>
        </a:spcBef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defTabSz="844083" rtl="0" eaLnBrk="1" latinLnBrk="0" hangingPunct="1">
        <a:spcBef>
          <a:spcPct val="20000"/>
        </a:spcBef>
        <a:buFont typeface="Arial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spcBef>
          <a:spcPct val="20000"/>
        </a:spcBef>
        <a:buFont typeface="Arial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spcBef>
          <a:spcPct val="20000"/>
        </a:spcBef>
        <a:buFont typeface="Arial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844083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ตัวแทน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 smtClean="0"/>
              <a:t>คลิกเพื่อแก้ไขลักษณะชื่อเรื่องต้นแบบ</a:t>
            </a:r>
          </a:p>
        </p:txBody>
      </p:sp>
      <p:sp>
        <p:nvSpPr>
          <p:cNvPr id="1027" name="ตัวแทน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altLang="en-US" smtClean="0"/>
              <a:t>ระดับที่สอง</a:t>
            </a:r>
          </a:p>
          <a:p>
            <a:pPr lvl="2"/>
            <a:r>
              <a:rPr lang="th-TH" altLang="en-US" smtClean="0"/>
              <a:t>ระดับที่สาม</a:t>
            </a:r>
          </a:p>
          <a:p>
            <a:pPr lvl="3"/>
            <a:r>
              <a:rPr lang="th-TH" altLang="en-US" smtClean="0"/>
              <a:t>ระดับที่สี่</a:t>
            </a:r>
          </a:p>
          <a:p>
            <a:pPr lvl="4"/>
            <a:r>
              <a:rPr lang="th-TH" altLang="en-US" smtClean="0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E9A023-4964-4C4C-927F-ACA0EF1E4D63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Cordia New" panose="020B0304020202020204" pitchFamily="34" charset="-34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619C4A-9260-490A-9B23-B28AFD9356C9}" type="slidenum">
              <a:rPr lang="th-TH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h-TH" altLang="en-US" smtClean="0"/>
          </a:p>
        </p:txBody>
      </p:sp>
    </p:spTree>
    <p:extLst>
      <p:ext uri="{BB962C8B-B14F-4D97-AF65-F5344CB8AC3E}">
        <p14:creationId xmlns:p14="http://schemas.microsoft.com/office/powerpoint/2010/main" val="2456213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th-TH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 smtClean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6A20FE-0931-46AD-84AF-7DA7383ED73A}" type="datetimeFigureOut">
              <a:rPr lang="th-TH">
                <a:solidFill>
                  <a:prstClr val="black">
                    <a:tint val="75000"/>
                  </a:prstClr>
                </a:solidFill>
                <a:cs typeface="Angsana New" panose="02020603050405020304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05/04/61</a:t>
            </a:fld>
            <a:endParaRPr lang="th-TH">
              <a:solidFill>
                <a:prstClr val="black">
                  <a:tint val="75000"/>
                </a:prstClr>
              </a:solidFill>
              <a:cs typeface="Angsana New" panose="02020603050405020304" pitchFamily="18" charset="-34"/>
            </a:endParaRPr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prstClr val="black">
                  <a:tint val="75000"/>
                </a:prstClr>
              </a:solidFill>
              <a:cs typeface="Angsana New" panose="02020603050405020304" pitchFamily="18" charset="-34"/>
            </a:endParaRPr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EB93C6-8661-4521-AA2A-A406AFD94474}" type="slidenum">
              <a:rPr lang="th-TH" smtClean="0">
                <a:cs typeface="Angsana New" panose="02020603050405020304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h-TH" smtClean="0"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76553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cs typeface="Angsana New" pitchFamily="18" charset="-34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cs typeface="Angsana New" pitchFamily="18" charset="-34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cs typeface="Angsana New" pitchFamily="18" charset="-34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cs typeface="Angsana New" pitchFamily="18" charset="-34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cs typeface="Angsana New" pitchFamily="18" charset="-34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cs typeface="Angsana New" pitchFamily="18" charset="-34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cs typeface="Angsana New" pitchFamily="18" charset="-34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cs typeface="Angsana New" pitchFamily="18" charset="-34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5.pn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microsoft.com/office/2007/relationships/hdphoto" Target="../media/hdphoto8.wdp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Excel_97-2003_Worksheet1.xls"/><Relationship Id="rId5" Type="http://schemas.openxmlformats.org/officeDocument/2006/relationships/image" Target="../media/image37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emf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5" Type="http://schemas.openxmlformats.org/officeDocument/2006/relationships/customXml" Target="../ink/ink2.xml"/><Relationship Id="rId10" Type="http://schemas.openxmlformats.org/officeDocument/2006/relationships/image" Target="../media/image3.png"/><Relationship Id="rId4" Type="http://schemas.openxmlformats.org/officeDocument/2006/relationships/image" Target="../media/image380.emf"/><Relationship Id="rId9" Type="http://schemas.openxmlformats.org/officeDocument/2006/relationships/image" Target="../media/image43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customXml" Target="../ink/ink4.xml"/><Relationship Id="rId7" Type="http://schemas.openxmlformats.org/officeDocument/2006/relationships/customXml" Target="../ink/ink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5" Type="http://schemas.openxmlformats.org/officeDocument/2006/relationships/customXml" Target="../ink/ink5.xml"/><Relationship Id="rId10" Type="http://schemas.openxmlformats.org/officeDocument/2006/relationships/image" Target="../media/image3.png"/><Relationship Id="rId4" Type="http://schemas.openxmlformats.org/officeDocument/2006/relationships/image" Target="../media/image380.emf"/><Relationship Id="rId9" Type="http://schemas.openxmlformats.org/officeDocument/2006/relationships/image" Target="../media/image43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customXml" Target="../ink/ink7.xml"/><Relationship Id="rId7" Type="http://schemas.openxmlformats.org/officeDocument/2006/relationships/customXml" Target="../ink/ink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5" Type="http://schemas.openxmlformats.org/officeDocument/2006/relationships/customXml" Target="../ink/ink8.xml"/><Relationship Id="rId10" Type="http://schemas.openxmlformats.org/officeDocument/2006/relationships/image" Target="../media/image3.png"/><Relationship Id="rId4" Type="http://schemas.openxmlformats.org/officeDocument/2006/relationships/image" Target="../media/image380.emf"/><Relationship Id="rId9" Type="http://schemas.openxmlformats.org/officeDocument/2006/relationships/image" Target="../media/image4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09056" y="-823461"/>
            <a:ext cx="7846232" cy="4048095"/>
          </a:xfrm>
          <a:prstGeom prst="rect">
            <a:avLst/>
          </a:prstGeom>
        </p:spPr>
      </p:pic>
      <p:sp>
        <p:nvSpPr>
          <p:cNvPr id="6" name="ชื่อเรื่อง 3"/>
          <p:cNvSpPr txBox="1">
            <a:spLocks/>
          </p:cNvSpPr>
          <p:nvPr/>
        </p:nvSpPr>
        <p:spPr>
          <a:xfrm>
            <a:off x="1297" y="707046"/>
            <a:ext cx="9061750" cy="1818891"/>
          </a:xfrm>
          <a:prstGeom prst="rect">
            <a:avLst/>
          </a:prstGeom>
          <a:noFill/>
          <a:effectLst>
            <a:softEdge rad="127000"/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</a:t>
            </a:r>
            <a:r>
              <a:rPr lang="th-TH" sz="4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ตรวจราชการ </a:t>
            </a:r>
            <a:r>
              <a:rPr lang="th-TH" sz="4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 </a:t>
            </a:r>
            <a:r>
              <a:rPr lang="en-US" sz="4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endParaRPr lang="th-TH" sz="4400" b="1" dirty="0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4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เขตสุขภาพที่ </a:t>
            </a:r>
            <a:r>
              <a:rPr lang="en-US" sz="4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12</a:t>
            </a:r>
          </a:p>
          <a:p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รอบที่ 1 ประจำปีงบประมาณ 2561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" name="Picture 6" descr="ผลการค้นหารูปภาพสำหรับ สาธารณสุ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740" y="213353"/>
            <a:ext cx="928978" cy="93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7" name="กลุ่ม 106"/>
          <p:cNvGrpSpPr/>
          <p:nvPr/>
        </p:nvGrpSpPr>
        <p:grpSpPr>
          <a:xfrm>
            <a:off x="1512557" y="2339945"/>
            <a:ext cx="5818269" cy="3985116"/>
            <a:chOff x="1639746" y="2727114"/>
            <a:chExt cx="5818269" cy="3985116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cxnSp>
          <p:nvCxnSpPr>
            <p:cNvPr id="79" name="ตัวเชื่อมต่อตรง 78"/>
            <p:cNvCxnSpPr>
              <a:stCxn id="15" idx="3"/>
              <a:endCxn id="11" idx="7"/>
            </p:cNvCxnSpPr>
            <p:nvPr/>
          </p:nvCxnSpPr>
          <p:spPr>
            <a:xfrm flipH="1">
              <a:off x="5174331" y="4031067"/>
              <a:ext cx="503328" cy="479110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3" name="ตัวเชื่อมต่อตรง 92"/>
            <p:cNvCxnSpPr>
              <a:stCxn id="12" idx="1"/>
            </p:cNvCxnSpPr>
            <p:nvPr/>
          </p:nvCxnSpPr>
          <p:spPr>
            <a:xfrm flipH="1" flipV="1">
              <a:off x="5263054" y="5274102"/>
              <a:ext cx="431693" cy="471450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6" name="ตัวเชื่อมต่อตรง 95"/>
            <p:cNvCxnSpPr/>
            <p:nvPr/>
          </p:nvCxnSpPr>
          <p:spPr>
            <a:xfrm flipV="1">
              <a:off x="3484474" y="5306983"/>
              <a:ext cx="466188" cy="438569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9" name="ตัวเชื่อมต่อตรง 88"/>
            <p:cNvCxnSpPr>
              <a:endCxn id="11" idx="2"/>
            </p:cNvCxnSpPr>
            <p:nvPr/>
          </p:nvCxnSpPr>
          <p:spPr>
            <a:xfrm flipV="1">
              <a:off x="2963579" y="4903645"/>
              <a:ext cx="658848" cy="21360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7" name="ตัวเชื่อมต่อตรง 86"/>
            <p:cNvCxnSpPr>
              <a:endCxn id="11" idx="1"/>
            </p:cNvCxnSpPr>
            <p:nvPr/>
          </p:nvCxnSpPr>
          <p:spPr>
            <a:xfrm>
              <a:off x="3330054" y="4022487"/>
              <a:ext cx="558638" cy="487690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5" name="ตัวเชื่อมต่อตรง 84"/>
            <p:cNvCxnSpPr>
              <a:stCxn id="14" idx="4"/>
              <a:endCxn id="11" idx="0"/>
            </p:cNvCxnSpPr>
            <p:nvPr/>
          </p:nvCxnSpPr>
          <p:spPr>
            <a:xfrm>
              <a:off x="4531511" y="3805287"/>
              <a:ext cx="1" cy="541910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1" name="ตัวเชื่อมต่อตรง 80"/>
            <p:cNvCxnSpPr>
              <a:stCxn id="17" idx="2"/>
              <a:endCxn id="11" idx="6"/>
            </p:cNvCxnSpPr>
            <p:nvPr/>
          </p:nvCxnSpPr>
          <p:spPr>
            <a:xfrm flipH="1" flipV="1">
              <a:off x="5440596" y="4903645"/>
              <a:ext cx="673549" cy="42720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44" name="กลุ่ม 43"/>
            <p:cNvGrpSpPr/>
            <p:nvPr/>
          </p:nvGrpSpPr>
          <p:grpSpPr>
            <a:xfrm>
              <a:off x="1639746" y="2727114"/>
              <a:ext cx="5818269" cy="3985116"/>
              <a:chOff x="1804670" y="2794980"/>
              <a:chExt cx="5818269" cy="3985116"/>
            </a:xfrm>
          </p:grpSpPr>
          <p:grpSp>
            <p:nvGrpSpPr>
              <p:cNvPr id="20" name="กลุ่ม 19"/>
              <p:cNvGrpSpPr/>
              <p:nvPr/>
            </p:nvGrpSpPr>
            <p:grpSpPr>
              <a:xfrm>
                <a:off x="1804670" y="2794980"/>
                <a:ext cx="5798232" cy="3985116"/>
                <a:chOff x="1203608" y="2485540"/>
                <a:chExt cx="5798232" cy="3985116"/>
              </a:xfrm>
            </p:grpSpPr>
            <p:sp>
              <p:nvSpPr>
                <p:cNvPr id="11" name="แผนผังลำดับงาน: ตัวเชื่อมต่อ 10"/>
                <p:cNvSpPr/>
                <p:nvPr/>
              </p:nvSpPr>
              <p:spPr>
                <a:xfrm>
                  <a:off x="3186289" y="4105623"/>
                  <a:ext cx="1818169" cy="1112895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FFCCCC">
                        <a:shade val="30000"/>
                        <a:satMod val="115000"/>
                      </a:srgbClr>
                    </a:gs>
                    <a:gs pos="14000">
                      <a:srgbClr val="FFCCCC">
                        <a:shade val="67500"/>
                        <a:satMod val="115000"/>
                      </a:srgbClr>
                    </a:gs>
                    <a:gs pos="42000">
                      <a:srgbClr val="FFCCCC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 w="7620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accent6">
                          <a:lumMod val="50000"/>
                        </a:schemeClr>
                      </a:solidFill>
                      <a:effectLst>
                        <a:outerShdw blurRad="50800" dist="38100" dir="16200000" rotWithShape="0">
                          <a:prstClr val="black">
                            <a:alpha val="40000"/>
                          </a:prstClr>
                        </a:outerShdw>
                      </a:effectLst>
                    </a:rPr>
                    <a:t>Service Plan</a:t>
                  </a:r>
                  <a:endParaRPr lang="th-TH" dirty="0"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50800" dist="38100" dir="16200000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  <p:sp>
              <p:nvSpPr>
                <p:cNvPr id="12" name="แผนผังลำดับงาน: ตัวเชื่อมต่อ 11"/>
                <p:cNvSpPr/>
                <p:nvPr/>
              </p:nvSpPr>
              <p:spPr>
                <a:xfrm>
                  <a:off x="5064738" y="5346083"/>
                  <a:ext cx="1323833" cy="1078173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  <a:shade val="30000"/>
                        <a:satMod val="115000"/>
                      </a:schemeClr>
                    </a:gs>
                    <a:gs pos="0">
                      <a:schemeClr val="accent5">
                        <a:lumMod val="20000"/>
                        <a:lumOff val="80000"/>
                        <a:shade val="67500"/>
                        <a:satMod val="115000"/>
                      </a:schemeClr>
                    </a:gs>
                    <a:gs pos="32000">
                      <a:schemeClr val="accent5">
                        <a:lumMod val="20000"/>
                        <a:lumOff val="8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n w="76200"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800" dirty="0" smtClean="0">
                    <a:solidFill>
                      <a:srgbClr val="7030A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  <p:sp>
              <p:nvSpPr>
                <p:cNvPr id="13" name="แผนผังลำดับงาน: ตัวเชื่อมต่อ 12"/>
                <p:cNvSpPr/>
                <p:nvPr/>
              </p:nvSpPr>
              <p:spPr>
                <a:xfrm>
                  <a:off x="1203608" y="4171578"/>
                  <a:ext cx="1323833" cy="1078173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  <a:shade val="30000"/>
                        <a:satMod val="115000"/>
                      </a:schemeClr>
                    </a:gs>
                    <a:gs pos="0">
                      <a:schemeClr val="accent5">
                        <a:lumMod val="20000"/>
                        <a:lumOff val="80000"/>
                        <a:shade val="67500"/>
                        <a:satMod val="115000"/>
                      </a:schemeClr>
                    </a:gs>
                    <a:gs pos="32000">
                      <a:schemeClr val="accent5">
                        <a:lumMod val="20000"/>
                        <a:lumOff val="8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n w="76200"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00" dirty="0" smtClean="0">
                    <a:solidFill>
                      <a:srgbClr val="7030A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  <p:sp>
              <p:nvSpPr>
                <p:cNvPr id="14" name="แผนผังลำดับงาน: ตัวเชื่อมต่อ 13"/>
                <p:cNvSpPr/>
                <p:nvPr/>
              </p:nvSpPr>
              <p:spPr>
                <a:xfrm>
                  <a:off x="3433456" y="2485540"/>
                  <a:ext cx="1323833" cy="1078173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  <a:shade val="30000"/>
                        <a:satMod val="115000"/>
                      </a:schemeClr>
                    </a:gs>
                    <a:gs pos="0">
                      <a:schemeClr val="accent5">
                        <a:lumMod val="20000"/>
                        <a:lumOff val="80000"/>
                        <a:shade val="67500"/>
                        <a:satMod val="115000"/>
                      </a:schemeClr>
                    </a:gs>
                    <a:gs pos="32000">
                      <a:schemeClr val="accent5">
                        <a:lumMod val="20000"/>
                        <a:lumOff val="8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n w="76200"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400" dirty="0">
                    <a:solidFill>
                      <a:srgbClr val="7030A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  <p:sp>
              <p:nvSpPr>
                <p:cNvPr id="15" name="แผนผังลำดับงาน: ตัวเชื่อมต่อ 14"/>
                <p:cNvSpPr/>
                <p:nvPr/>
              </p:nvSpPr>
              <p:spPr>
                <a:xfrm>
                  <a:off x="5047650" y="2869215"/>
                  <a:ext cx="1323833" cy="1078173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  <a:shade val="30000"/>
                        <a:satMod val="115000"/>
                      </a:schemeClr>
                    </a:gs>
                    <a:gs pos="0">
                      <a:schemeClr val="accent5">
                        <a:lumMod val="20000"/>
                        <a:lumOff val="80000"/>
                        <a:shade val="67500"/>
                        <a:satMod val="115000"/>
                      </a:schemeClr>
                    </a:gs>
                    <a:gs pos="32000">
                      <a:schemeClr val="accent5">
                        <a:lumMod val="20000"/>
                        <a:lumOff val="8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n w="76200"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00" dirty="0">
                    <a:solidFill>
                      <a:srgbClr val="7030A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  <p:sp>
              <p:nvSpPr>
                <p:cNvPr id="16" name="แผนผังลำดับงาน: ตัวเชื่อมต่อ 15"/>
                <p:cNvSpPr/>
                <p:nvPr/>
              </p:nvSpPr>
              <p:spPr>
                <a:xfrm>
                  <a:off x="1936632" y="5392483"/>
                  <a:ext cx="1323833" cy="1078173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  <a:shade val="30000"/>
                        <a:satMod val="115000"/>
                      </a:schemeClr>
                    </a:gs>
                    <a:gs pos="0">
                      <a:schemeClr val="accent5">
                        <a:lumMod val="20000"/>
                        <a:lumOff val="80000"/>
                        <a:shade val="67500"/>
                        <a:satMod val="115000"/>
                      </a:schemeClr>
                    </a:gs>
                    <a:gs pos="32000">
                      <a:schemeClr val="accent5">
                        <a:lumMod val="20000"/>
                        <a:lumOff val="8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n w="76200"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00" dirty="0">
                    <a:solidFill>
                      <a:srgbClr val="7030A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  <p:sp>
              <p:nvSpPr>
                <p:cNvPr id="17" name="แผนผังลำดับงาน: ตัวเชื่อมต่อ 16"/>
                <p:cNvSpPr/>
                <p:nvPr/>
              </p:nvSpPr>
              <p:spPr>
                <a:xfrm>
                  <a:off x="5678007" y="4165704"/>
                  <a:ext cx="1323833" cy="1078173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  <a:shade val="30000"/>
                        <a:satMod val="115000"/>
                      </a:schemeClr>
                    </a:gs>
                    <a:gs pos="0">
                      <a:schemeClr val="accent5">
                        <a:lumMod val="20000"/>
                        <a:lumOff val="80000"/>
                        <a:shade val="67500"/>
                        <a:satMod val="115000"/>
                      </a:schemeClr>
                    </a:gs>
                    <a:gs pos="32000">
                      <a:schemeClr val="accent5">
                        <a:lumMod val="20000"/>
                        <a:lumOff val="8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n w="76200"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00" dirty="0">
                    <a:solidFill>
                      <a:srgbClr val="7030A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  <p:sp>
              <p:nvSpPr>
                <p:cNvPr id="19" name="แผนผังลำดับงาน: ตัวเชื่อมต่อ 18"/>
                <p:cNvSpPr/>
                <p:nvPr/>
              </p:nvSpPr>
              <p:spPr>
                <a:xfrm>
                  <a:off x="1724503" y="2889990"/>
                  <a:ext cx="1323833" cy="1078173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  <a:shade val="30000"/>
                        <a:satMod val="115000"/>
                      </a:schemeClr>
                    </a:gs>
                    <a:gs pos="0">
                      <a:schemeClr val="accent5">
                        <a:lumMod val="20000"/>
                        <a:lumOff val="80000"/>
                        <a:shade val="67500"/>
                        <a:satMod val="115000"/>
                      </a:schemeClr>
                    </a:gs>
                    <a:gs pos="32000">
                      <a:schemeClr val="accent5">
                        <a:lumMod val="20000"/>
                        <a:lumOff val="8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n w="76200"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400" dirty="0">
                    <a:solidFill>
                      <a:srgbClr val="7030A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</p:grpSp>
          <p:sp>
            <p:nvSpPr>
              <p:cNvPr id="27" name="สี่เหลี่ยมผืนผ้า 26"/>
              <p:cNvSpPr/>
              <p:nvPr/>
            </p:nvSpPr>
            <p:spPr>
              <a:xfrm>
                <a:off x="4010967" y="3076554"/>
                <a:ext cx="138371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sz="2400" b="1" dirty="0" smtClean="0">
                    <a:solidFill>
                      <a:schemeClr val="accent5">
                        <a:lumMod val="5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กรมการแพทย์</a:t>
                </a:r>
              </a:p>
            </p:txBody>
          </p:sp>
          <p:sp>
            <p:nvSpPr>
              <p:cNvPr id="28" name="สี่เหลี่ยมผืนผ้า 27"/>
              <p:cNvSpPr/>
              <p:nvPr/>
            </p:nvSpPr>
            <p:spPr>
              <a:xfrm>
                <a:off x="5612706" y="3462585"/>
                <a:ext cx="146386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sz="2300" b="1" dirty="0" smtClean="0">
                    <a:solidFill>
                      <a:schemeClr val="accent5">
                        <a:lumMod val="5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กรมควบคุมโรค</a:t>
                </a:r>
              </a:p>
            </p:txBody>
          </p:sp>
          <p:sp>
            <p:nvSpPr>
              <p:cNvPr id="30" name="สี่เหลี่ยมผืนผ้า 29"/>
              <p:cNvSpPr/>
              <p:nvPr/>
            </p:nvSpPr>
            <p:spPr>
              <a:xfrm>
                <a:off x="6239227" y="4695421"/>
                <a:ext cx="138371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th-TH" sz="2300" b="1" dirty="0" smtClean="0">
                    <a:solidFill>
                      <a:schemeClr val="accent5">
                        <a:lumMod val="5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กรมการแพทย์</a:t>
                </a:r>
              </a:p>
              <a:p>
                <a:pPr algn="ctr"/>
                <a:r>
                  <a:rPr lang="th-TH" sz="2300" b="1" dirty="0" smtClean="0">
                    <a:solidFill>
                      <a:schemeClr val="accent5">
                        <a:lumMod val="5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แผนไทยฯ</a:t>
                </a:r>
                <a:endParaRPr lang="th-TH" sz="2300" b="1" dirty="0">
                  <a:solidFill>
                    <a:schemeClr val="accent5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1" name="สี่เหลี่ยมผืนผ้า 30"/>
              <p:cNvSpPr/>
              <p:nvPr/>
            </p:nvSpPr>
            <p:spPr>
              <a:xfrm>
                <a:off x="2280351" y="3474665"/>
                <a:ext cx="141577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sz="2400" b="1" dirty="0" smtClean="0">
                    <a:solidFill>
                      <a:schemeClr val="accent5">
                        <a:lumMod val="5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กรมสุขภาพจิต</a:t>
                </a:r>
              </a:p>
            </p:txBody>
          </p:sp>
          <p:sp>
            <p:nvSpPr>
              <p:cNvPr id="32" name="สี่เหลี่ยมผืนผ้า 31"/>
              <p:cNvSpPr/>
              <p:nvPr/>
            </p:nvSpPr>
            <p:spPr>
              <a:xfrm>
                <a:off x="2493595" y="6006177"/>
                <a:ext cx="142058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th-TH" sz="2400" b="1" dirty="0" smtClean="0">
                    <a:solidFill>
                      <a:schemeClr val="accent5">
                        <a:lumMod val="5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สำนักปฐมภูมิฯ</a:t>
                </a:r>
              </a:p>
            </p:txBody>
          </p:sp>
          <p:sp>
            <p:nvSpPr>
              <p:cNvPr id="33" name="สี่เหลี่ยมผืนผ้า 32"/>
              <p:cNvSpPr/>
              <p:nvPr/>
            </p:nvSpPr>
            <p:spPr>
              <a:xfrm>
                <a:off x="5560721" y="5861080"/>
                <a:ext cx="1499813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2100" b="1" dirty="0" smtClean="0">
                    <a:solidFill>
                      <a:schemeClr val="accent5">
                        <a:lumMod val="5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สำนักบริหารการสาธารณสุข</a:t>
                </a:r>
              </a:p>
            </p:txBody>
          </p:sp>
        </p:grpSp>
        <p:sp>
          <p:nvSpPr>
            <p:cNvPr id="100" name="แผนผังลำดับงาน: ตัวเชื่อมต่อ 99"/>
            <p:cNvSpPr/>
            <p:nvPr/>
          </p:nvSpPr>
          <p:spPr>
            <a:xfrm>
              <a:off x="3628563" y="4279980"/>
              <a:ext cx="273777" cy="243845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accent3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1" name="แผนผังลำดับงาน: ตัวเชื่อมต่อ 100"/>
            <p:cNvSpPr/>
            <p:nvPr/>
          </p:nvSpPr>
          <p:spPr>
            <a:xfrm>
              <a:off x="3330054" y="4781721"/>
              <a:ext cx="273777" cy="243845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accent3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2" name="แผนผังลำดับงาน: ตัวเชื่อมต่อ 101"/>
            <p:cNvSpPr/>
            <p:nvPr/>
          </p:nvSpPr>
          <p:spPr>
            <a:xfrm>
              <a:off x="4394621" y="4064989"/>
              <a:ext cx="273777" cy="243845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accent3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3" name="แผนผังลำดับงาน: ตัวเชื่อมต่อ 102"/>
            <p:cNvSpPr/>
            <p:nvPr/>
          </p:nvSpPr>
          <p:spPr>
            <a:xfrm>
              <a:off x="3644357" y="5340070"/>
              <a:ext cx="273777" cy="243845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accent3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4" name="แผนผังลำดับงาน: ตัวเชื่อมต่อ 103"/>
            <p:cNvSpPr/>
            <p:nvPr/>
          </p:nvSpPr>
          <p:spPr>
            <a:xfrm>
              <a:off x="5212250" y="5277409"/>
              <a:ext cx="273777" cy="243845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accent3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5" name="แผนผังลำดับงาน: ตัวเชื่อมต่อ 104"/>
            <p:cNvSpPr/>
            <p:nvPr/>
          </p:nvSpPr>
          <p:spPr>
            <a:xfrm>
              <a:off x="5483788" y="4774540"/>
              <a:ext cx="273777" cy="243845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accent3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6" name="แผนผังลำดับงาน: ตัวเชื่อมต่อ 105"/>
            <p:cNvSpPr/>
            <p:nvPr/>
          </p:nvSpPr>
          <p:spPr>
            <a:xfrm>
              <a:off x="5147031" y="4239481"/>
              <a:ext cx="273777" cy="243845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accent3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cxnSp>
        <p:nvCxnSpPr>
          <p:cNvPr id="38" name="ตัวเชื่อมต่อตรง 37"/>
          <p:cNvCxnSpPr/>
          <p:nvPr/>
        </p:nvCxnSpPr>
        <p:spPr>
          <a:xfrm flipV="1">
            <a:off x="4407316" y="5305066"/>
            <a:ext cx="3991" cy="430126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9" name="แผนผังลำดับงาน: ตัวเชื่อมต่อ 38"/>
          <p:cNvSpPr/>
          <p:nvPr/>
        </p:nvSpPr>
        <p:spPr>
          <a:xfrm>
            <a:off x="3723309" y="5735192"/>
            <a:ext cx="1323833" cy="1078173"/>
          </a:xfrm>
          <a:prstGeom prst="flowChartConnector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32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76200"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00" dirty="0" smtClean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0" name="แผนผังลำดับงาน: ตัวเชื่อมต่อ 39"/>
          <p:cNvSpPr/>
          <p:nvPr/>
        </p:nvSpPr>
        <p:spPr>
          <a:xfrm>
            <a:off x="4277243" y="5074823"/>
            <a:ext cx="273777" cy="243845"/>
          </a:xfrm>
          <a:prstGeom prst="flowChartConnector">
            <a:avLst/>
          </a:prstGeom>
          <a:solidFill>
            <a:schemeClr val="bg1"/>
          </a:solidFill>
          <a:ln w="57150">
            <a:solidFill>
              <a:schemeClr val="accent3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2" name="สี่เหลี่ยมผืนผ้า 41"/>
          <p:cNvSpPr/>
          <p:nvPr/>
        </p:nvSpPr>
        <p:spPr>
          <a:xfrm>
            <a:off x="3790880" y="5716539"/>
            <a:ext cx="11829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</a:t>
            </a:r>
          </a:p>
          <a:p>
            <a:pPr algn="ctr"/>
            <a:r>
              <a:rPr lang="th-TH" sz="20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</a:t>
            </a:r>
          </a:p>
          <a:p>
            <a:pPr algn="ctr"/>
            <a:r>
              <a:rPr lang="th-TH" sz="20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อาหารและยา</a:t>
            </a:r>
          </a:p>
        </p:txBody>
      </p:sp>
      <p:sp>
        <p:nvSpPr>
          <p:cNvPr id="43" name="สี่เหลี่ยมผืนผ้า 42"/>
          <p:cNvSpPr/>
          <p:nvPr/>
        </p:nvSpPr>
        <p:spPr>
          <a:xfrm>
            <a:off x="1448356" y="4255148"/>
            <a:ext cx="13741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กรมวิทยาศาสตร์การแพทย์</a:t>
            </a:r>
          </a:p>
        </p:txBody>
      </p:sp>
    </p:spTree>
    <p:extLst>
      <p:ext uri="{BB962C8B-B14F-4D97-AF65-F5344CB8AC3E}">
        <p14:creationId xmlns:p14="http://schemas.microsoft.com/office/powerpoint/2010/main" val="92258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1"/>
          <p:cNvGrpSpPr/>
          <p:nvPr/>
        </p:nvGrpSpPr>
        <p:grpSpPr>
          <a:xfrm>
            <a:off x="2014159" y="266149"/>
            <a:ext cx="3475627" cy="1185338"/>
            <a:chOff x="2985656" y="129103"/>
            <a:chExt cx="3475627" cy="1185338"/>
          </a:xfrm>
        </p:grpSpPr>
        <p:pic>
          <p:nvPicPr>
            <p:cNvPr id="70" name="Picture 2" descr="à¸à¸¥à¸à¸²à¸£à¸à¹à¸à¸«à¸²à¸£à¸¹à¸à¸ à¸²à¸à¸ªà¸³à¸«à¸£à¸±à¸ à¸à¸¥à¹à¸­à¸à¸à¹à¸­à¸à¸§à¸²à¸¡à¸ªà¸§à¸¢à¹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985656" y="129103"/>
              <a:ext cx="3475627" cy="1185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สี่เหลี่ยมผืนผ้า 68"/>
            <p:cNvSpPr/>
            <p:nvPr/>
          </p:nvSpPr>
          <p:spPr>
            <a:xfrm>
              <a:off x="3923092" y="348507"/>
              <a:ext cx="109677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600" dirty="0" smtClean="0">
                  <a:solidFill>
                    <a:schemeClr val="bg1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AMR</a:t>
              </a:r>
              <a:endParaRPr lang="th-TH" sz="3600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aphicFrame>
        <p:nvGraphicFramePr>
          <p:cNvPr id="7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7260975"/>
              </p:ext>
            </p:extLst>
          </p:nvPr>
        </p:nvGraphicFramePr>
        <p:xfrm>
          <a:off x="169344" y="3623214"/>
          <a:ext cx="8784155" cy="31089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713228"/>
                <a:gridCol w="4070927"/>
              </a:tblGrid>
              <a:tr h="394472">
                <a:tc>
                  <a:txBody>
                    <a:bodyPr/>
                    <a:lstStyle/>
                    <a:p>
                      <a:pPr algn="ctr"/>
                      <a:r>
                        <a:rPr lang="th-TH" sz="2000" kern="12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ปัญหา/ข้อจำกัด</a:t>
                      </a:r>
                      <a:endParaRPr lang="th-TH" sz="20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kern="12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ข้อเสนอแนะ</a:t>
                      </a:r>
                      <a:endParaRPr lang="th-TH" sz="20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697912">
                <a:tc>
                  <a:txBody>
                    <a:bodyPr/>
                    <a:lstStyle/>
                    <a:p>
                      <a:r>
                        <a:rPr lang="th-TH" sz="2000" kern="12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โรงพยาบาลส่วนใหญ่ยังขาดการกำหนด  </a:t>
                      </a:r>
                      <a:r>
                        <a:rPr lang="en-US" sz="2000" kern="12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Key person </a:t>
                      </a:r>
                      <a:r>
                        <a:rPr lang="th-TH" sz="2000" kern="12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ที่สามารถติดต่อประสานงานและสั่งการด้าน </a:t>
                      </a:r>
                      <a:r>
                        <a:rPr lang="en-US" sz="2000" kern="12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AMR 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kern="12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กำหนดให้มี</a:t>
                      </a:r>
                      <a:r>
                        <a:rPr lang="th-TH" sz="2000" kern="1200" baseline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000" kern="1200" baseline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Key person </a:t>
                      </a:r>
                      <a:r>
                        <a:rPr lang="th-TH" sz="2000" kern="1200" baseline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ในการดำเนินงานในแต่ละสาขา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1001351">
                <a:tc>
                  <a:txBody>
                    <a:bodyPr/>
                    <a:lstStyle/>
                    <a:p>
                      <a:r>
                        <a:rPr lang="th-TH" sz="2000" kern="12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ขาดการวิเคราะห์ข้อมูลการติดเชื้อ การระบาดของ </a:t>
                      </a:r>
                      <a:r>
                        <a:rPr lang="en-US" sz="2000" kern="12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AMR </a:t>
                      </a:r>
                      <a:r>
                        <a:rPr lang="th-TH" sz="2000" kern="12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และเชื่อมโยงสภาพปัญหา เพื่อหามาตรการที่เหมาะสม สำหรับแก้ปัญหาอย่างเป็นระบบ 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เพิ่มขั้นตอนการวิเคราะห์ข้อมูล</a:t>
                      </a:r>
                      <a:r>
                        <a:rPr lang="th-TH" sz="20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และปัญหาที่เกิดในแต่ละพื้นที่ และจัดทำมาตรการแก้ปัญหาอย่างเป็นระบบ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10013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kern="12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ฐานข้อมูล </a:t>
                      </a:r>
                      <a:r>
                        <a:rPr lang="en-US" sz="2000" kern="12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micro lab </a:t>
                      </a:r>
                      <a:r>
                        <a:rPr lang="th-TH" sz="2000" kern="12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ไม่สามารถเชื่อมโยงกัน </a:t>
                      </a:r>
                      <a:r>
                        <a:rPr lang="en-US" sz="2000" kern="12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HIS</a:t>
                      </a:r>
                      <a:r>
                        <a:rPr lang="th-TH" sz="2000" kern="12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ทำให้จัดการข้อมูลได้ยาก ต้องใช้เวลา</a:t>
                      </a:r>
                      <a:r>
                        <a:rPr lang="th-TH" sz="2000" kern="1200" baseline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และเพิ่มงานบุคคลากร</a:t>
                      </a:r>
                      <a:r>
                        <a:rPr lang="th-TH" sz="2000" kern="12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เกิดความล่าช้าในการวิเคราะห์ข้อมูลสถานการณ์ดื้อยา  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ส่วนกลางควรจัดหาฐานข้อมูลที่สามารถเชื่อมโยงกับ</a:t>
                      </a:r>
                      <a:r>
                        <a:rPr lang="th-TH" sz="20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0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HIS </a:t>
                      </a:r>
                      <a:r>
                        <a:rPr lang="th-TH" sz="20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ของโรงพยาบาล 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à¸à¸¥à¸à¸²à¸£à¸à¹à¸à¸«à¸²à¸£à¸¹à¸à¸ à¸²à¸à¸ªà¸³à¸«à¸£à¸±à¸ Dru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421" r="986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3" y="313172"/>
            <a:ext cx="1629697" cy="122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à¸à¸¥à¸à¸²à¸£à¸à¹à¸à¸«à¸²à¸£à¸¹à¸à¸ à¸²à¸à¸ªà¸³à¸«à¸£à¸±à¸ Dru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961" r="96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972" y="1974445"/>
            <a:ext cx="1200009" cy="141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กลุ่ม 9"/>
          <p:cNvGrpSpPr/>
          <p:nvPr/>
        </p:nvGrpSpPr>
        <p:grpSpPr>
          <a:xfrm>
            <a:off x="5763835" y="808718"/>
            <a:ext cx="3284915" cy="2670846"/>
            <a:chOff x="312108" y="1364702"/>
            <a:chExt cx="5366218" cy="1578926"/>
          </a:xfrm>
        </p:grpSpPr>
        <p:sp>
          <p:nvSpPr>
            <p:cNvPr id="11" name="สี่เหลี่ยมผืนผ้ามุมมน 10"/>
            <p:cNvSpPr/>
            <p:nvPr/>
          </p:nvSpPr>
          <p:spPr>
            <a:xfrm>
              <a:off x="312108" y="1364702"/>
              <a:ext cx="5169293" cy="1528339"/>
            </a:xfrm>
            <a:prstGeom prst="roundRect">
              <a:avLst/>
            </a:prstGeom>
            <a:noFill/>
            <a:ln w="7620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" name="สี่เหลี่ยมผืนผ้ามุมมน 11"/>
            <p:cNvSpPr/>
            <p:nvPr/>
          </p:nvSpPr>
          <p:spPr>
            <a:xfrm>
              <a:off x="540514" y="1389863"/>
              <a:ext cx="5137812" cy="1553765"/>
            </a:xfrm>
            <a:prstGeom prst="roundRect">
              <a:avLst/>
            </a:prstGeom>
            <a:noFill/>
            <a:ln w="28575">
              <a:solidFill>
                <a:srgbClr val="FF9933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13" name="รูปภาพ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758" y="24037"/>
            <a:ext cx="1781385" cy="1398219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6364800" y="342418"/>
            <a:ext cx="14205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ผลการดำเนินงาน 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มาตรการ</a:t>
            </a:r>
            <a:endParaRPr lang="th-TH" sz="1800" b="1" dirty="0">
              <a:solidFill>
                <a:schemeClr val="accent5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923860" y="1131859"/>
            <a:ext cx="28443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รพ. มีการจัดการเชื้อดื้อยาอย่าง</a:t>
            </a:r>
            <a:r>
              <a:rPr lang="th-TH" sz="2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บูรณา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  แต่ยังขาดในบางประเด็นของมาตรการที่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และที่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คือการรายงานอัตราเชื้อดื้อยายังไม่ครบถ้วน รวมทั้งขาดการวิเคราะห์สถานการณ์ และสภาพปัญหาของเชื้อดื้อยา</a:t>
            </a:r>
            <a:endParaRPr lang="en-US"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6" name="กลุ่ม 15"/>
          <p:cNvGrpSpPr/>
          <p:nvPr/>
        </p:nvGrpSpPr>
        <p:grpSpPr>
          <a:xfrm>
            <a:off x="107139" y="1870483"/>
            <a:ext cx="4680762" cy="1609078"/>
            <a:chOff x="2140664" y="3281074"/>
            <a:chExt cx="5169296" cy="1537699"/>
          </a:xfrm>
        </p:grpSpPr>
        <p:grpSp>
          <p:nvGrpSpPr>
            <p:cNvPr id="17" name="กลุ่ม 16"/>
            <p:cNvGrpSpPr/>
            <p:nvPr/>
          </p:nvGrpSpPr>
          <p:grpSpPr>
            <a:xfrm>
              <a:off x="2140665" y="3281074"/>
              <a:ext cx="5169295" cy="1533332"/>
              <a:chOff x="-1578125" y="451510"/>
              <a:chExt cx="5169295" cy="1533332"/>
            </a:xfrm>
          </p:grpSpPr>
          <p:sp>
            <p:nvSpPr>
              <p:cNvPr id="19" name="สี่เหลี่ยมผืนผ้ามุมมน 18"/>
              <p:cNvSpPr/>
              <p:nvPr/>
            </p:nvSpPr>
            <p:spPr>
              <a:xfrm>
                <a:off x="-1578123" y="456503"/>
                <a:ext cx="5169293" cy="1528339"/>
              </a:xfrm>
              <a:prstGeom prst="roundRect">
                <a:avLst/>
              </a:prstGeom>
              <a:noFill/>
              <a:ln w="7620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0" name="สี่เหลี่ยมผืนผ้ามุมมน 19"/>
              <p:cNvSpPr/>
              <p:nvPr/>
            </p:nvSpPr>
            <p:spPr>
              <a:xfrm>
                <a:off x="-1578125" y="451510"/>
                <a:ext cx="5169293" cy="1528339"/>
              </a:xfrm>
              <a:prstGeom prst="roundRect">
                <a:avLst/>
              </a:prstGeom>
              <a:noFill/>
              <a:ln w="7620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1" name="สี่เหลี่ยมผืนผ้ามุมมน 20"/>
              <p:cNvSpPr/>
              <p:nvPr/>
            </p:nvSpPr>
            <p:spPr>
              <a:xfrm>
                <a:off x="-1578124" y="456503"/>
                <a:ext cx="5169293" cy="1528339"/>
              </a:xfrm>
              <a:prstGeom prst="roundRect">
                <a:avLst/>
              </a:prstGeom>
              <a:noFill/>
              <a:ln w="28575">
                <a:solidFill>
                  <a:schemeClr val="accent5">
                    <a:lumMod val="40000"/>
                    <a:lumOff val="6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8" name="สี่เหลี่ยมผืนผ้ามุมมน 17"/>
            <p:cNvSpPr/>
            <p:nvPr/>
          </p:nvSpPr>
          <p:spPr>
            <a:xfrm>
              <a:off x="2140664" y="3290434"/>
              <a:ext cx="5169293" cy="1528339"/>
            </a:xfrm>
            <a:prstGeom prst="roundRect">
              <a:avLst/>
            </a:prstGeom>
            <a:noFill/>
            <a:ln w="28575">
              <a:solidFill>
                <a:srgbClr val="FFFFC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22" name="กลุ่ม 21"/>
          <p:cNvGrpSpPr/>
          <p:nvPr/>
        </p:nvGrpSpPr>
        <p:grpSpPr>
          <a:xfrm>
            <a:off x="163522" y="1422256"/>
            <a:ext cx="4639063" cy="630391"/>
            <a:chOff x="-54092" y="1532807"/>
            <a:chExt cx="4673294" cy="583496"/>
          </a:xfrm>
        </p:grpSpPr>
        <p:grpSp>
          <p:nvGrpSpPr>
            <p:cNvPr id="23" name="กลุ่ม 22"/>
            <p:cNvGrpSpPr/>
            <p:nvPr/>
          </p:nvGrpSpPr>
          <p:grpSpPr>
            <a:xfrm>
              <a:off x="0" y="1532807"/>
              <a:ext cx="4572000" cy="583496"/>
              <a:chOff x="238125" y="5244069"/>
              <a:chExt cx="8753475" cy="1265865"/>
            </a:xfrm>
          </p:grpSpPr>
          <p:sp>
            <p:nvSpPr>
              <p:cNvPr id="25" name="สี่เหลี่ยมผืนผ้า 24"/>
              <p:cNvSpPr/>
              <p:nvPr/>
            </p:nvSpPr>
            <p:spPr>
              <a:xfrm>
                <a:off x="238125" y="5248274"/>
                <a:ext cx="8753475" cy="126166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6" name="สี่เหลี่ยมผืนผ้า 25"/>
              <p:cNvSpPr/>
              <p:nvPr/>
            </p:nvSpPr>
            <p:spPr>
              <a:xfrm>
                <a:off x="326884" y="5244069"/>
                <a:ext cx="8553450" cy="95455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4" name="สี่เหลี่ยมผืนผ้า 23"/>
            <p:cNvSpPr/>
            <p:nvPr/>
          </p:nvSpPr>
          <p:spPr>
            <a:xfrm>
              <a:off x="-54092" y="1607923"/>
              <a:ext cx="4673294" cy="2843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th-TH" sz="1800" b="1" kern="0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เป้าหมาย : ร้อยละ 70 ของ รพ. มีระบบจัดการเชื้อดื้อยาอย่าง</a:t>
              </a:r>
              <a:r>
                <a:rPr lang="th-TH" sz="1800" b="1" kern="0" dirty="0" err="1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บูรณา</a:t>
              </a:r>
              <a:r>
                <a:rPr lang="th-TH" sz="1800" b="1" kern="0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</a:t>
              </a:r>
            </a:p>
          </p:txBody>
        </p:sp>
      </p:grpSp>
      <p:sp>
        <p:nvSpPr>
          <p:cNvPr id="8" name="สี่เหลี่ยมผืนผ้า 7"/>
          <p:cNvSpPr/>
          <p:nvPr/>
        </p:nvSpPr>
        <p:spPr>
          <a:xfrm>
            <a:off x="290859" y="210135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th-TH" sz="24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 : </a:t>
            </a:r>
            <a:r>
              <a:rPr lang="th-TH" sz="24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หาดใหญ่ ยะลา ตรัง</a:t>
            </a:r>
          </a:p>
          <a:p>
            <a:r>
              <a:rPr lang="th-TH" sz="24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 : </a:t>
            </a:r>
            <a:r>
              <a:rPr lang="th-TH" sz="24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พัทลุง สงขลา สตูล ปัตตานี </a:t>
            </a:r>
            <a:r>
              <a:rPr lang="th-TH" sz="24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นราธิวาสระดับ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M1 : </a:t>
            </a:r>
            <a:r>
              <a:rPr lang="th-TH" sz="2400" b="1" dirty="0" err="1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เบ</a:t>
            </a:r>
            <a:r>
              <a:rPr lang="th-TH" sz="24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ตง สุ</a:t>
            </a:r>
            <a:r>
              <a:rPr lang="th-TH" sz="2400" b="1" dirty="0" err="1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ไหง</a:t>
            </a:r>
            <a:r>
              <a:rPr lang="th-TH" sz="24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โกลก     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6013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1"/>
          <p:cNvGrpSpPr/>
          <p:nvPr/>
        </p:nvGrpSpPr>
        <p:grpSpPr>
          <a:xfrm>
            <a:off x="3429837" y="128166"/>
            <a:ext cx="2474283" cy="1015443"/>
            <a:chOff x="2985655" y="129103"/>
            <a:chExt cx="3475627" cy="742624"/>
          </a:xfrm>
        </p:grpSpPr>
        <p:pic>
          <p:nvPicPr>
            <p:cNvPr id="70" name="Picture 2" descr="à¸à¸¥à¸à¸²à¸£à¸à¹à¸à¸«à¸²à¸£à¸¹à¸à¸ à¸²à¸à¸ªà¸³à¸«à¸£à¸±à¸ à¸à¸¥à¹à¸­à¸à¸à¹à¸­à¸à¸§à¸²à¸¡à¸ªà¸§à¸¢à¹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985655" y="129103"/>
              <a:ext cx="3475627" cy="742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สี่เหลี่ยมผืนผ้า 68"/>
            <p:cNvSpPr/>
            <p:nvPr/>
          </p:nvSpPr>
          <p:spPr>
            <a:xfrm>
              <a:off x="3786707" y="234036"/>
              <a:ext cx="158017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dirty="0" smtClean="0">
                  <a:solidFill>
                    <a:schemeClr val="bg1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Refer Out</a:t>
              </a:r>
            </a:p>
          </p:txBody>
        </p:sp>
      </p:grpSp>
      <p:grpSp>
        <p:nvGrpSpPr>
          <p:cNvPr id="5" name="กลุ่ม 4"/>
          <p:cNvGrpSpPr/>
          <p:nvPr/>
        </p:nvGrpSpPr>
        <p:grpSpPr>
          <a:xfrm>
            <a:off x="2383467" y="990850"/>
            <a:ext cx="4621749" cy="638563"/>
            <a:chOff x="0" y="1532805"/>
            <a:chExt cx="4621749" cy="638563"/>
          </a:xfrm>
        </p:grpSpPr>
        <p:grpSp>
          <p:nvGrpSpPr>
            <p:cNvPr id="6" name="กลุ่ม 5"/>
            <p:cNvGrpSpPr/>
            <p:nvPr/>
          </p:nvGrpSpPr>
          <p:grpSpPr>
            <a:xfrm>
              <a:off x="0" y="1532805"/>
              <a:ext cx="4572000" cy="638563"/>
              <a:chOff x="238125" y="5244069"/>
              <a:chExt cx="8753475" cy="1385331"/>
            </a:xfrm>
          </p:grpSpPr>
          <p:sp>
            <p:nvSpPr>
              <p:cNvPr id="7" name="สี่เหลี่ยมผืนผ้า 6"/>
              <p:cNvSpPr/>
              <p:nvPr/>
            </p:nvSpPr>
            <p:spPr>
              <a:xfrm>
                <a:off x="238125" y="5248275"/>
                <a:ext cx="8753475" cy="1381125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8" name="สี่เหลี่ยมผืนผ้า 7"/>
              <p:cNvSpPr/>
              <p:nvPr/>
            </p:nvSpPr>
            <p:spPr>
              <a:xfrm>
                <a:off x="333374" y="5244069"/>
                <a:ext cx="8553451" cy="11186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" name="สี่เหลี่ยมผืนผ้า 2"/>
            <p:cNvSpPr/>
            <p:nvPr/>
          </p:nvSpPr>
          <p:spPr>
            <a:xfrm>
              <a:off x="49749" y="1620846"/>
              <a:ext cx="4572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กระบวนการตามขั้นตอน รอบ 3 เดือน (๑-๓) และ รอบ 6 เดือน (๑-๕)</a:t>
              </a:r>
            </a:p>
          </p:txBody>
        </p:sp>
      </p:grpSp>
      <p:sp>
        <p:nvSpPr>
          <p:cNvPr id="4" name="สี่เหลี่ยมผืนผ้า 3"/>
          <p:cNvSpPr/>
          <p:nvPr/>
        </p:nvSpPr>
        <p:spPr>
          <a:xfrm>
            <a:off x="576457" y="2149221"/>
            <a:ext cx="7733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 1)</a:t>
            </a:r>
            <a:r>
              <a:rPr kumimoji="0" lang="th-TH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kumimoji="0" lang="th-TH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ศูนย์ประสานการส่งต่อ (</a:t>
            </a:r>
            <a:r>
              <a:rPr kumimoji="0" lang="th-TH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ศสต</a:t>
            </a:r>
            <a:r>
              <a:rPr kumimoji="0" lang="th-TH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.) ระดับจังหวัด/เขต มีการทำบทบาทหน้าที่ในการประสานงาน รับส่งต่อผู้ป่วยตามแนวทางพัฒนาระบบส่งต่อ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 2) </a:t>
            </a:r>
            <a:r>
              <a:rPr kumimoji="0" lang="th-TH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มีการใช้ระบบเทคโนโลยีสารสนเทศในการส่งต่อผู้ป่วย การจัดทำระบบข้อมูลการส่งต่อผู้ป่วยสาขาที่เป็นปัญหา เพื่อใช้ประโยชน์ในการวิเคราะห์ข้อมูลและแก้ไขปัญหา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 3)</a:t>
            </a:r>
            <a:r>
              <a:rPr kumimoji="0" lang="th-TH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kumimoji="0" lang="th-TH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จัดทำเครือข่ายผู้เชี่ยวชาญและจัดทำระบบการส่งต่อที่สอดคล้องกับบริบทของพื้นที่/สาขาที่มีการส่งต่อผู้ป่วยจำนวนมาก และเป็นปัญหาของจังหวัด/เขตที่สอดคล้องกับแผนพัฒนาระบบบริการสุขภาพ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Service Plan </a:t>
            </a:r>
            <a:r>
              <a:rPr kumimoji="0" lang="th-TH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เพื่อแก้ไขปัญหาการส่งต่อ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 4)</a:t>
            </a:r>
            <a:r>
              <a:rPr kumimoji="0" lang="th-T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kumimoji="0" lang="th-TH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มีการติดตามผลและวิเคราะห์ผลการดำเนินงาน การส่งต่อผู้ป่วยระดับจังหวัด/เขตเพื่อร่วมกันแก้ไขปัญหาในเครือข่าย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 5)</a:t>
            </a:r>
            <a:r>
              <a:rPr kumimoji="0" lang="th-T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kumimoji="0" lang="th-TH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สรุปและรายงานผลการส่งต่อผู้ป่วยระดับจังหวัด/เขต</a:t>
            </a:r>
            <a:endParaRPr kumimoji="0" lang="th-TH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1" name="กลุ่ม 10"/>
          <p:cNvGrpSpPr/>
          <p:nvPr/>
        </p:nvGrpSpPr>
        <p:grpSpPr>
          <a:xfrm>
            <a:off x="418724" y="1746837"/>
            <a:ext cx="8290436" cy="4726358"/>
            <a:chOff x="312108" y="1364702"/>
            <a:chExt cx="5323224" cy="1573598"/>
          </a:xfrm>
        </p:grpSpPr>
        <p:sp>
          <p:nvSpPr>
            <p:cNvPr id="12" name="สี่เหลี่ยมผืนผ้ามุมมน 11"/>
            <p:cNvSpPr/>
            <p:nvPr/>
          </p:nvSpPr>
          <p:spPr>
            <a:xfrm>
              <a:off x="312108" y="1364702"/>
              <a:ext cx="5169293" cy="1528339"/>
            </a:xfrm>
            <a:prstGeom prst="roundRect">
              <a:avLst/>
            </a:prstGeom>
            <a:noFill/>
            <a:ln w="7620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3" name="สี่เหลี่ยมผืนผ้ามุมมน 12"/>
            <p:cNvSpPr/>
            <p:nvPr/>
          </p:nvSpPr>
          <p:spPr>
            <a:xfrm>
              <a:off x="346175" y="1398452"/>
              <a:ext cx="5289157" cy="1539848"/>
            </a:xfrm>
            <a:prstGeom prst="roundRect">
              <a:avLst/>
            </a:prstGeom>
            <a:noFill/>
            <a:ln w="28575">
              <a:solidFill>
                <a:srgbClr val="FF9933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288354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758409"/>
              </p:ext>
            </p:extLst>
          </p:nvPr>
        </p:nvGraphicFramePr>
        <p:xfrm>
          <a:off x="582077" y="1587911"/>
          <a:ext cx="8324848" cy="503960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72706"/>
                <a:gridCol w="781911"/>
                <a:gridCol w="768583"/>
                <a:gridCol w="703750"/>
                <a:gridCol w="714404"/>
                <a:gridCol w="813249"/>
                <a:gridCol w="1012714"/>
                <a:gridCol w="772409"/>
                <a:gridCol w="892561"/>
                <a:gridCol w="892561"/>
              </a:tblGrid>
              <a:tr h="850074">
                <a:tc gridSpan="10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๑.</a:t>
                      </a:r>
                      <a:r>
                        <a:rPr lang="th-TH" sz="2000" kern="12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ศูนย์ประสานการส่งต่อ (</a:t>
                      </a:r>
                      <a:r>
                        <a:rPr lang="th-TH" sz="2000" kern="1200" dirty="0" err="1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ศสต</a:t>
                      </a:r>
                      <a:r>
                        <a:rPr lang="th-TH" sz="2000" kern="12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.) ระดับจังหวัด/เขต มีการทำบทบาทหน้าที่ในการประสานงาน รับส่งต่อผู้ป่วยตามแนวทางพัฒนาระบบส่งต่อ </a:t>
                      </a:r>
                      <a:endParaRPr lang="th-TH" sz="2000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64566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กระบวนการ</a:t>
                      </a:r>
                      <a:endParaRPr lang="th-TH" sz="16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 gridSpan="8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ศูนย์ประสานการส่งต่อ(</a:t>
                      </a:r>
                      <a:r>
                        <a:rPr lang="th-TH" sz="18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ศสต</a:t>
                      </a:r>
                      <a:r>
                        <a:rPr lang="th-TH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.)ระดับจังหวัด</a:t>
                      </a:r>
                      <a:endParaRPr lang="th-TH" sz="18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ศสต</a:t>
                      </a:r>
                      <a:r>
                        <a:rPr lang="th-TH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.ระดับเขต</a:t>
                      </a:r>
                      <a:endParaRPr lang="th-TH" sz="16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403615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800" dirty="0" smtClean="0">
                        <a:solidFill>
                          <a:schemeClr val="tx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รพ.ตรัง</a:t>
                      </a:r>
                      <a:endParaRPr lang="th-TH" sz="16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h-TH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รพ.พัทลุง</a:t>
                      </a:r>
                      <a:endParaRPr lang="th-TH" sz="16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h-TH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รพ.สตูล</a:t>
                      </a:r>
                      <a:endParaRPr lang="th-TH" sz="16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h-TH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รพ.ยะลา</a:t>
                      </a:r>
                      <a:endParaRPr lang="th-TH" sz="16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h-TH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รพ.</a:t>
                      </a:r>
                      <a:r>
                        <a:rPr lang="th-TH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ปัตตานี</a:t>
                      </a:r>
                      <a:endParaRPr lang="th-TH" sz="14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h-TH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รพ.นราธิวาส</a:t>
                      </a:r>
                      <a:endParaRPr lang="th-TH" sz="16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h-TH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รพ.สงขลา</a:t>
                      </a:r>
                      <a:endParaRPr lang="th-TH" sz="16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รพ.หาดใหญ่</a:t>
                      </a:r>
                      <a:endParaRPr lang="th-TH" sz="14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รพ.หาดใหญ่</a:t>
                      </a:r>
                      <a:endParaRPr lang="th-TH" sz="16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10217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th-TH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ขั้นตอนที่๑</a:t>
                      </a:r>
                      <a:endParaRPr lang="th-TH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h-TH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</a:t>
                      </a:r>
                      <a:endParaRPr lang="th-TH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h-TH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</a:t>
                      </a:r>
                      <a:endParaRPr lang="th-TH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h-TH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</a:t>
                      </a:r>
                      <a:endParaRPr lang="th-TH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h-TH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</a:t>
                      </a:r>
                      <a:endParaRPr lang="th-TH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h-TH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</a:t>
                      </a:r>
                      <a:endParaRPr lang="th-TH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h-TH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</a:t>
                      </a:r>
                      <a:br>
                        <a:rPr lang="th-TH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</a:br>
                      <a:r>
                        <a:rPr lang="th-TH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(อยู่ระหว่างการจัดทำคำสั่ง</a:t>
                      </a:r>
                      <a:r>
                        <a:rPr lang="th-TH" sz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th-TH" sz="12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คกก.ศสต</a:t>
                      </a:r>
                      <a:r>
                        <a:rPr lang="th-TH" sz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.)</a:t>
                      </a:r>
                      <a:endParaRPr lang="th-TH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h-TH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</a:t>
                      </a:r>
                      <a:endParaRPr lang="th-TH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h-TH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</a:t>
                      </a:r>
                      <a:endParaRPr lang="th-TH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h-TH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</a:t>
                      </a:r>
                      <a:endParaRPr lang="th-TH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4857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ขั้นตอนที่ ๒</a:t>
                      </a:r>
                      <a:endParaRPr lang="th-TH" sz="18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h-TH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</a:t>
                      </a:r>
                      <a:endParaRPr lang="th-TH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h-TH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</a:t>
                      </a:r>
                      <a:endParaRPr lang="th-TH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h-TH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</a:t>
                      </a:r>
                      <a:endParaRPr lang="th-TH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h-TH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</a:t>
                      </a:r>
                      <a:endParaRPr lang="th-TH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h-TH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</a:t>
                      </a:r>
                      <a:endParaRPr lang="th-TH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h-TH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</a:t>
                      </a:r>
                      <a:endParaRPr lang="th-TH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h-TH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</a:t>
                      </a:r>
                      <a:endParaRPr lang="th-TH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h-TH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</a:t>
                      </a:r>
                      <a:endParaRPr lang="th-TH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h-TH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</a:t>
                      </a:r>
                      <a:endParaRPr lang="th-TH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4857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ขั้นตอนที่ ๔</a:t>
                      </a:r>
                      <a:endParaRPr lang="th-TH" sz="18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h-TH" sz="180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</a:t>
                      </a:r>
                      <a:endParaRPr lang="th-TH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h-TH" sz="180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</a:t>
                      </a:r>
                      <a:endParaRPr lang="th-TH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h-TH" sz="180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</a:t>
                      </a:r>
                      <a:endParaRPr lang="th-TH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h-TH" sz="180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</a:t>
                      </a:r>
                      <a:endParaRPr lang="th-TH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h-TH" sz="180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</a:t>
                      </a:r>
                      <a:endParaRPr lang="th-TH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h-TH" sz="180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</a:t>
                      </a:r>
                      <a:endParaRPr lang="th-TH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h-TH" sz="180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</a:t>
                      </a:r>
                      <a:endParaRPr lang="th-TH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h-TH" sz="180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</a:t>
                      </a:r>
                      <a:endParaRPr lang="th-TH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h-TH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</a:t>
                      </a:r>
                      <a:endParaRPr lang="th-TH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4857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ขั้นตอนที่ ๕</a:t>
                      </a:r>
                      <a:endParaRPr lang="th-TH" sz="18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h-TH" sz="180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</a:t>
                      </a:r>
                      <a:endParaRPr lang="th-TH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h-TH" sz="180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</a:t>
                      </a:r>
                      <a:endParaRPr lang="th-TH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h-TH" sz="180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</a:t>
                      </a:r>
                      <a:endParaRPr lang="th-TH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h-TH" sz="180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</a:t>
                      </a:r>
                      <a:endParaRPr lang="th-TH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h-TH" sz="180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</a:t>
                      </a:r>
                      <a:endParaRPr lang="th-TH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h-TH" sz="180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</a:t>
                      </a:r>
                      <a:endParaRPr lang="th-TH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h-TH" sz="180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</a:t>
                      </a:r>
                      <a:endParaRPr lang="th-TH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h-TH" sz="180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</a:t>
                      </a:r>
                      <a:endParaRPr lang="th-TH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h-TH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</a:t>
                      </a:r>
                      <a:endParaRPr lang="th-TH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4857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ขั้นตอนที่ ๖</a:t>
                      </a:r>
                      <a:endParaRPr lang="th-TH" sz="18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h-TH" sz="180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</a:t>
                      </a:r>
                      <a:endParaRPr lang="th-TH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h-TH" sz="180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</a:t>
                      </a:r>
                      <a:endParaRPr lang="th-TH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h-TH" sz="180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</a:t>
                      </a:r>
                      <a:endParaRPr lang="th-TH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h-TH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</a:t>
                      </a:r>
                      <a:endParaRPr lang="th-TH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h-TH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</a:t>
                      </a:r>
                      <a:endParaRPr lang="th-TH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h-TH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</a:t>
                      </a:r>
                      <a:endParaRPr lang="th-TH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h-TH" sz="180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</a:t>
                      </a:r>
                      <a:endParaRPr lang="th-TH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h-TH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</a:t>
                      </a:r>
                      <a:endParaRPr lang="th-TH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h-TH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</a:t>
                      </a:r>
                      <a:endParaRPr lang="th-TH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กลุ่ม 1"/>
          <p:cNvGrpSpPr/>
          <p:nvPr/>
        </p:nvGrpSpPr>
        <p:grpSpPr>
          <a:xfrm>
            <a:off x="3202503" y="352511"/>
            <a:ext cx="3083997" cy="1176533"/>
            <a:chOff x="2985655" y="226266"/>
            <a:chExt cx="3475627" cy="865735"/>
          </a:xfrm>
        </p:grpSpPr>
        <p:pic>
          <p:nvPicPr>
            <p:cNvPr id="70" name="Picture 2" descr="à¸à¸¥à¸à¸²à¸£à¸à¹à¸à¸«à¸²à¸£à¸¹à¸à¸ à¸²à¸à¸ªà¸³à¸«à¸£à¸±à¸ à¸à¸¥à¹à¸­à¸à¸à¹à¸­à¸à¸§à¸²à¸¡à¸ªà¸§à¸¢à¹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985655" y="226266"/>
              <a:ext cx="3475627" cy="865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สี่เหลี่ยมผืนผ้า 68"/>
            <p:cNvSpPr/>
            <p:nvPr/>
          </p:nvSpPr>
          <p:spPr>
            <a:xfrm>
              <a:off x="3584420" y="344343"/>
              <a:ext cx="2132598" cy="4302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3200" dirty="0" smtClean="0">
                  <a:solidFill>
                    <a:schemeClr val="bg1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Refer Out</a:t>
              </a:r>
            </a:p>
          </p:txBody>
        </p:sp>
      </p:grpSp>
      <p:pic>
        <p:nvPicPr>
          <p:cNvPr id="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78" y="100707"/>
            <a:ext cx="2244725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260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กลุ่ม 4"/>
          <p:cNvGrpSpPr/>
          <p:nvPr/>
        </p:nvGrpSpPr>
        <p:grpSpPr>
          <a:xfrm>
            <a:off x="1013444" y="866041"/>
            <a:ext cx="3240559" cy="546869"/>
            <a:chOff x="0" y="1532805"/>
            <a:chExt cx="4572000" cy="638563"/>
          </a:xfrm>
        </p:grpSpPr>
        <p:grpSp>
          <p:nvGrpSpPr>
            <p:cNvPr id="6" name="กลุ่ม 5"/>
            <p:cNvGrpSpPr/>
            <p:nvPr/>
          </p:nvGrpSpPr>
          <p:grpSpPr>
            <a:xfrm>
              <a:off x="0" y="1532805"/>
              <a:ext cx="4572000" cy="638563"/>
              <a:chOff x="238125" y="5244069"/>
              <a:chExt cx="8753475" cy="1385331"/>
            </a:xfrm>
          </p:grpSpPr>
          <p:sp>
            <p:nvSpPr>
              <p:cNvPr id="8" name="สี่เหลี่ยมผืนผ้า 7"/>
              <p:cNvSpPr/>
              <p:nvPr/>
            </p:nvSpPr>
            <p:spPr>
              <a:xfrm>
                <a:off x="238125" y="5248275"/>
                <a:ext cx="8753475" cy="1381125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9" name="สี่เหลี่ยมผืนผ้า 8"/>
              <p:cNvSpPr/>
              <p:nvPr/>
            </p:nvSpPr>
            <p:spPr>
              <a:xfrm>
                <a:off x="333374" y="5244069"/>
                <a:ext cx="8553451" cy="11186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" name="สี่เหลี่ยมผืนผ้า 6"/>
            <p:cNvSpPr/>
            <p:nvPr/>
          </p:nvSpPr>
          <p:spPr>
            <a:xfrm>
              <a:off x="49749" y="1538258"/>
              <a:ext cx="4522251" cy="461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400" b="1" kern="0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Key Risk Area/ Key Risk Factor</a:t>
              </a:r>
              <a:endParaRPr kumimoji="0" lang="th-TH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0" name="กลุ่ม 9"/>
          <p:cNvGrpSpPr/>
          <p:nvPr/>
        </p:nvGrpSpPr>
        <p:grpSpPr>
          <a:xfrm>
            <a:off x="547686" y="1462742"/>
            <a:ext cx="4289003" cy="5297850"/>
            <a:chOff x="312108" y="1364702"/>
            <a:chExt cx="5405462" cy="1574219"/>
          </a:xfrm>
        </p:grpSpPr>
        <p:sp>
          <p:nvSpPr>
            <p:cNvPr id="11" name="สี่เหลี่ยมผืนผ้ามุมมน 10"/>
            <p:cNvSpPr/>
            <p:nvPr/>
          </p:nvSpPr>
          <p:spPr>
            <a:xfrm>
              <a:off x="312108" y="1364702"/>
              <a:ext cx="5169293" cy="1528339"/>
            </a:xfrm>
            <a:prstGeom prst="roundRect">
              <a:avLst/>
            </a:prstGeom>
            <a:noFill/>
            <a:ln w="7620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" name="สี่เหลี่ยมผืนผ้ามุมมน 11"/>
            <p:cNvSpPr/>
            <p:nvPr/>
          </p:nvSpPr>
          <p:spPr>
            <a:xfrm>
              <a:off x="428413" y="1399073"/>
              <a:ext cx="5289157" cy="1539848"/>
            </a:xfrm>
            <a:prstGeom prst="roundRect">
              <a:avLst/>
            </a:prstGeom>
            <a:noFill/>
            <a:ln w="28575">
              <a:solidFill>
                <a:srgbClr val="FF9933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3" name="กลุ่ม 12"/>
          <p:cNvGrpSpPr/>
          <p:nvPr/>
        </p:nvGrpSpPr>
        <p:grpSpPr>
          <a:xfrm>
            <a:off x="4716607" y="1462742"/>
            <a:ext cx="3957494" cy="5262720"/>
            <a:chOff x="2140664" y="3281074"/>
            <a:chExt cx="5169296" cy="1537699"/>
          </a:xfrm>
        </p:grpSpPr>
        <p:grpSp>
          <p:nvGrpSpPr>
            <p:cNvPr id="14" name="กลุ่ม 13"/>
            <p:cNvGrpSpPr/>
            <p:nvPr/>
          </p:nvGrpSpPr>
          <p:grpSpPr>
            <a:xfrm>
              <a:off x="2140665" y="3281074"/>
              <a:ext cx="5169295" cy="1533332"/>
              <a:chOff x="-1578125" y="451510"/>
              <a:chExt cx="5169295" cy="1533332"/>
            </a:xfrm>
          </p:grpSpPr>
          <p:sp>
            <p:nvSpPr>
              <p:cNvPr id="16" name="สี่เหลี่ยมผืนผ้ามุมมน 15"/>
              <p:cNvSpPr/>
              <p:nvPr/>
            </p:nvSpPr>
            <p:spPr>
              <a:xfrm>
                <a:off x="-1578123" y="456503"/>
                <a:ext cx="5169293" cy="1528339"/>
              </a:xfrm>
              <a:prstGeom prst="roundRect">
                <a:avLst/>
              </a:prstGeom>
              <a:noFill/>
              <a:ln w="7620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7" name="สี่เหลี่ยมผืนผ้ามุมมน 16"/>
              <p:cNvSpPr/>
              <p:nvPr/>
            </p:nvSpPr>
            <p:spPr>
              <a:xfrm>
                <a:off x="-1578125" y="451510"/>
                <a:ext cx="5169293" cy="1528339"/>
              </a:xfrm>
              <a:prstGeom prst="roundRect">
                <a:avLst/>
              </a:prstGeom>
              <a:noFill/>
              <a:ln w="7620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8" name="สี่เหลี่ยมผืนผ้ามุมมน 17"/>
              <p:cNvSpPr/>
              <p:nvPr/>
            </p:nvSpPr>
            <p:spPr>
              <a:xfrm>
                <a:off x="-1578124" y="456503"/>
                <a:ext cx="5169293" cy="1528339"/>
              </a:xfrm>
              <a:prstGeom prst="roundRect">
                <a:avLst/>
              </a:prstGeom>
              <a:noFill/>
              <a:ln w="28575">
                <a:solidFill>
                  <a:schemeClr val="accent5">
                    <a:lumMod val="40000"/>
                    <a:lumOff val="6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5" name="สี่เหลี่ยมผืนผ้ามุมมน 14"/>
            <p:cNvSpPr/>
            <p:nvPr/>
          </p:nvSpPr>
          <p:spPr>
            <a:xfrm>
              <a:off x="2140664" y="3290434"/>
              <a:ext cx="5169293" cy="1528339"/>
            </a:xfrm>
            <a:prstGeom prst="roundRect">
              <a:avLst/>
            </a:prstGeom>
            <a:noFill/>
            <a:ln w="28575">
              <a:solidFill>
                <a:srgbClr val="FFFFC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9" name="กลุ่ม 18"/>
          <p:cNvGrpSpPr/>
          <p:nvPr/>
        </p:nvGrpSpPr>
        <p:grpSpPr>
          <a:xfrm>
            <a:off x="5180945" y="866041"/>
            <a:ext cx="3012725" cy="560130"/>
            <a:chOff x="0" y="1532805"/>
            <a:chExt cx="4572000" cy="638563"/>
          </a:xfrm>
        </p:grpSpPr>
        <p:grpSp>
          <p:nvGrpSpPr>
            <p:cNvPr id="20" name="กลุ่ม 19"/>
            <p:cNvGrpSpPr/>
            <p:nvPr/>
          </p:nvGrpSpPr>
          <p:grpSpPr>
            <a:xfrm>
              <a:off x="0" y="1532805"/>
              <a:ext cx="4572000" cy="638563"/>
              <a:chOff x="238125" y="5244069"/>
              <a:chExt cx="8753475" cy="1385331"/>
            </a:xfrm>
          </p:grpSpPr>
          <p:sp>
            <p:nvSpPr>
              <p:cNvPr id="22" name="สี่เหลี่ยมผืนผ้า 21"/>
              <p:cNvSpPr/>
              <p:nvPr/>
            </p:nvSpPr>
            <p:spPr>
              <a:xfrm>
                <a:off x="238125" y="5248275"/>
                <a:ext cx="8753475" cy="138112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3" name="สี่เหลี่ยมผืนผ้า 22"/>
              <p:cNvSpPr/>
              <p:nvPr/>
            </p:nvSpPr>
            <p:spPr>
              <a:xfrm>
                <a:off x="333374" y="5244069"/>
                <a:ext cx="8553451" cy="11186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1" name="สี่เหลี่ยมผืนผ้า 20"/>
            <p:cNvSpPr/>
            <p:nvPr/>
          </p:nvSpPr>
          <p:spPr>
            <a:xfrm>
              <a:off x="49749" y="1570046"/>
              <a:ext cx="452225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th-TH" sz="2400" b="1" kern="0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ปัญหาอุปสรรค</a:t>
              </a:r>
              <a:endParaRPr kumimoji="0" lang="th-TH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3" name="สี่เหลี่ยมผืนผ้า 2"/>
          <p:cNvSpPr/>
          <p:nvPr/>
        </p:nvSpPr>
        <p:spPr>
          <a:xfrm>
            <a:off x="683983" y="1794274"/>
            <a:ext cx="389303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1. </a:t>
            </a:r>
            <a:r>
              <a:rPr lang="th-TH" sz="2000" b="1" dirty="0">
                <a:solidFill>
                  <a:schemeClr val="tx2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การไม่ปฏิบัติตามแนวทางการ เช่นปฏิเสธการรับจากแพทย์เฉพาะทางบางสาขา </a:t>
            </a:r>
          </a:p>
          <a:p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2. </a:t>
            </a:r>
            <a:r>
              <a:rPr lang="th-TH" sz="2000" b="1" dirty="0">
                <a:solidFill>
                  <a:schemeClr val="tx2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และการสำรองเตียงไว้ใช้ภายในจังหวัดของตนเอง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3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 </a:t>
            </a:r>
            <a:r>
              <a:rPr lang="th-TH" sz="2000" b="1" dirty="0">
                <a:solidFill>
                  <a:schemeClr val="tx2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ความไม่เสถียรของ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server </a:t>
            </a:r>
            <a:r>
              <a:rPr lang="th-TH" sz="2000" b="1" dirty="0">
                <a:solidFill>
                  <a:schemeClr val="tx2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โปรแกรม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ThaiRefer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2000" b="1" dirty="0">
                <a:solidFill>
                  <a:schemeClr val="tx2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และ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nRefer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4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 </a:t>
            </a:r>
            <a:r>
              <a:rPr lang="th-TH" sz="2000" b="1" dirty="0">
                <a:solidFill>
                  <a:schemeClr val="tx2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การขาดบุคลากรประจำศูนย์ส่งต่อที่เป็น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full time </a:t>
            </a:r>
            <a:r>
              <a:rPr lang="th-TH" sz="2000" b="1" dirty="0">
                <a:solidFill>
                  <a:schemeClr val="tx2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๒๔ ชม. </a:t>
            </a:r>
            <a:br>
              <a:rPr lang="th-TH" sz="2000" b="1" dirty="0">
                <a:solidFill>
                  <a:schemeClr val="tx2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2000" b="1" dirty="0">
                <a:solidFill>
                  <a:schemeClr val="tx2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(ส่วนใหญ่มีเฉพาะเวรเช้า-บ่าย เวรดึกจะฝาก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ER</a:t>
            </a:r>
            <a:r>
              <a:rPr lang="th-TH" sz="2000" b="1" dirty="0">
                <a:solidFill>
                  <a:schemeClr val="tx2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/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EMS</a:t>
            </a:r>
            <a:r>
              <a:rPr lang="th-TH" sz="2000" b="1" dirty="0">
                <a:solidFill>
                  <a:schemeClr val="tx2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)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</a:p>
          <a:p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5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 </a:t>
            </a:r>
            <a:r>
              <a:rPr lang="th-TH" sz="2000" b="1" dirty="0">
                <a:solidFill>
                  <a:schemeClr val="tx2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การขาดแพทย์เฉพาะทางและการหมุนเวียนแพทย์ </a:t>
            </a:r>
            <a:br>
              <a:rPr lang="th-TH" sz="2000" b="1" dirty="0">
                <a:solidFill>
                  <a:schemeClr val="tx2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2000" b="1" dirty="0">
                <a:solidFill>
                  <a:schemeClr val="tx2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 (มีผลต่อการดูแลผู้ป่วยอย่างต่อเนื่อง)</a:t>
            </a:r>
            <a:br>
              <a:rPr lang="th-TH" sz="2000" b="1" dirty="0">
                <a:solidFill>
                  <a:schemeClr val="tx2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6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 </a:t>
            </a:r>
            <a:r>
              <a:rPr lang="th-TH" sz="2000" b="1" dirty="0">
                <a:solidFill>
                  <a:schemeClr val="tx2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ความใกล้ไกลของระยะทางและความปลอดภัยในการเดินทาง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endParaRPr lang="th-TH" sz="2000" b="1" dirty="0">
              <a:solidFill>
                <a:schemeClr val="tx2">
                  <a:lumMod val="50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25" name="กล่องข้อความ 24"/>
          <p:cNvSpPr txBox="1"/>
          <p:nvPr/>
        </p:nvSpPr>
        <p:spPr>
          <a:xfrm>
            <a:off x="4878598" y="1743514"/>
            <a:ext cx="382193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tx2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1. </a:t>
            </a:r>
            <a:r>
              <a:rPr lang="th-TH" sz="1800" b="1" dirty="0" smtClean="0">
                <a:solidFill>
                  <a:schemeClr val="tx2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</a:t>
            </a:r>
            <a:r>
              <a:rPr lang="th-TH" sz="1800" b="1" dirty="0">
                <a:solidFill>
                  <a:schemeClr val="tx2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ไม่ปฏิบัติตามแนวทางการ เช่นปฏิเสธการรับจากแพทย์เฉพาะทางบาง</a:t>
            </a:r>
            <a:r>
              <a:rPr lang="th-TH" sz="1800" b="1" dirty="0" smtClean="0">
                <a:solidFill>
                  <a:schemeClr val="tx2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สาขา </a:t>
            </a:r>
          </a:p>
          <a:p>
            <a:r>
              <a:rPr lang="en-US" sz="1800" b="1" dirty="0" smtClean="0">
                <a:solidFill>
                  <a:schemeClr val="tx2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2. </a:t>
            </a:r>
            <a:r>
              <a:rPr lang="th-TH" sz="1800" b="1" dirty="0" smtClean="0">
                <a:solidFill>
                  <a:schemeClr val="tx2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และ</a:t>
            </a:r>
            <a:r>
              <a:rPr lang="th-TH" sz="1800" b="1" dirty="0">
                <a:solidFill>
                  <a:schemeClr val="tx2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การสำรองเตียงไว้ใช้ภายในจังหวัด</a:t>
            </a:r>
            <a:r>
              <a:rPr lang="th-TH" sz="1800" b="1" dirty="0" smtClean="0">
                <a:solidFill>
                  <a:schemeClr val="tx2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ของตนเอง</a:t>
            </a:r>
            <a:endParaRPr lang="en-US" sz="1800" b="1" dirty="0" smtClean="0">
              <a:solidFill>
                <a:schemeClr val="tx2">
                  <a:lumMod val="50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en-US" sz="1800" b="1" dirty="0" smtClean="0">
                <a:solidFill>
                  <a:schemeClr val="tx2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3. </a:t>
            </a:r>
            <a:r>
              <a:rPr lang="th-TH" sz="1800" b="1" dirty="0" smtClean="0">
                <a:solidFill>
                  <a:schemeClr val="tx2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ความไม่เสถียรของ </a:t>
            </a:r>
            <a:r>
              <a:rPr lang="en-US" sz="1800" b="1" dirty="0" smtClean="0">
                <a:solidFill>
                  <a:schemeClr val="tx2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server </a:t>
            </a:r>
            <a:r>
              <a:rPr lang="th-TH" sz="1800" b="1" dirty="0" smtClean="0">
                <a:solidFill>
                  <a:schemeClr val="tx2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โปรแกรม </a:t>
            </a:r>
            <a:r>
              <a:rPr lang="en-US" sz="1800" b="1" dirty="0" err="1" smtClean="0">
                <a:solidFill>
                  <a:schemeClr val="tx2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ThaiRefer</a:t>
            </a:r>
            <a:r>
              <a:rPr lang="en-US" sz="1800" b="1" dirty="0" smtClean="0">
                <a:solidFill>
                  <a:schemeClr val="tx2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1800" b="1" dirty="0" smtClean="0">
                <a:solidFill>
                  <a:schemeClr val="tx2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และ </a:t>
            </a:r>
            <a:r>
              <a:rPr lang="en-US" sz="1800" b="1" dirty="0" err="1" smtClean="0">
                <a:solidFill>
                  <a:schemeClr val="tx2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nRefer</a:t>
            </a:r>
            <a:r>
              <a:rPr lang="en-US" sz="1800" b="1" dirty="0" smtClean="0">
                <a:solidFill>
                  <a:schemeClr val="tx2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1800" b="1" dirty="0" smtClean="0">
                <a:solidFill>
                  <a:schemeClr val="tx2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 </a:t>
            </a:r>
            <a:r>
              <a:rPr lang="en-US" sz="1800" b="1" dirty="0" smtClean="0">
                <a:solidFill>
                  <a:schemeClr val="tx2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update version </a:t>
            </a:r>
            <a:r>
              <a:rPr lang="th-TH" sz="1800" b="1" dirty="0" smtClean="0">
                <a:solidFill>
                  <a:schemeClr val="tx2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ที่ไม่ตรงกันทำให้ข้อมูลตกหล่น และการตอบสนองต่อการใช้งานที่ยังไม่ครบถ้วนทุกรายการ เช่นหน้าต่างการตอบกลับ ใบ</a:t>
            </a:r>
            <a:r>
              <a:rPr lang="en-US" sz="1800" b="1" dirty="0" smtClean="0">
                <a:solidFill>
                  <a:schemeClr val="tx2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refer </a:t>
            </a:r>
            <a:r>
              <a:rPr lang="th-TH" sz="1800" b="1" dirty="0" smtClean="0">
                <a:solidFill>
                  <a:schemeClr val="tx2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กลุ่มโรคอื่นๆ เช่น </a:t>
            </a:r>
            <a:r>
              <a:rPr lang="en-US" sz="1800" b="1" dirty="0" smtClean="0">
                <a:solidFill>
                  <a:schemeClr val="tx2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new born</a:t>
            </a:r>
            <a:r>
              <a:rPr lang="th-TH" sz="1800" b="1" dirty="0" smtClean="0">
                <a:solidFill>
                  <a:schemeClr val="tx2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คลอด ฯลฯ</a:t>
            </a:r>
            <a:endParaRPr lang="en-US" sz="1800" b="1" dirty="0" smtClean="0">
              <a:solidFill>
                <a:schemeClr val="tx2">
                  <a:lumMod val="50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en-US" sz="1800" b="1" dirty="0" smtClean="0">
                <a:solidFill>
                  <a:schemeClr val="tx2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4. </a:t>
            </a:r>
            <a:r>
              <a:rPr lang="th-TH" sz="1800" b="1" dirty="0" smtClean="0">
                <a:solidFill>
                  <a:schemeClr val="tx2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</a:t>
            </a:r>
            <a:r>
              <a:rPr lang="th-TH" sz="1800" b="1" dirty="0">
                <a:solidFill>
                  <a:schemeClr val="tx2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ขาดบุคลากรประจำศูนย์ส่งต่อที่เป็น </a:t>
            </a:r>
            <a:r>
              <a:rPr lang="en-US" sz="1800" b="1" dirty="0">
                <a:solidFill>
                  <a:schemeClr val="tx2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full time </a:t>
            </a:r>
            <a:r>
              <a:rPr lang="th-TH" sz="1800" b="1" dirty="0">
                <a:solidFill>
                  <a:schemeClr val="tx2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๒๔ ชม. </a:t>
            </a:r>
            <a:r>
              <a:rPr lang="th-TH" sz="1800" b="1" dirty="0" smtClean="0">
                <a:solidFill>
                  <a:schemeClr val="tx2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th-TH" sz="1800" b="1" dirty="0" smtClean="0">
                <a:solidFill>
                  <a:schemeClr val="tx2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1800" b="1" dirty="0" smtClean="0">
                <a:solidFill>
                  <a:schemeClr val="tx2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(ส่วน</a:t>
            </a:r>
            <a:r>
              <a:rPr lang="th-TH" sz="1800" b="1" dirty="0">
                <a:solidFill>
                  <a:schemeClr val="tx2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ใหญ่มีเฉพาะเวรเช้า-บ่าย เวรดึกจะฝาก </a:t>
            </a:r>
            <a:r>
              <a:rPr lang="en-US" sz="1800" b="1" dirty="0">
                <a:solidFill>
                  <a:schemeClr val="tx2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ER</a:t>
            </a:r>
            <a:r>
              <a:rPr lang="th-TH" sz="1800" b="1" dirty="0">
                <a:solidFill>
                  <a:schemeClr val="tx2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/</a:t>
            </a:r>
            <a:r>
              <a:rPr lang="en-US" sz="1800" b="1" dirty="0" smtClean="0">
                <a:solidFill>
                  <a:schemeClr val="tx2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EMS</a:t>
            </a:r>
            <a:r>
              <a:rPr lang="th-TH" sz="1800" b="1" dirty="0" smtClean="0">
                <a:solidFill>
                  <a:schemeClr val="tx2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) </a:t>
            </a:r>
            <a:r>
              <a:rPr lang="en-US" sz="1800" b="1" dirty="0" smtClean="0">
                <a:solidFill>
                  <a:schemeClr val="tx2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endParaRPr lang="en-US" sz="1800" b="1" dirty="0">
              <a:solidFill>
                <a:schemeClr val="tx2">
                  <a:lumMod val="50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en-US" sz="1800" b="1" dirty="0" smtClean="0">
                <a:solidFill>
                  <a:schemeClr val="tx2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5. </a:t>
            </a:r>
            <a:r>
              <a:rPr lang="th-TH" sz="1800" b="1" dirty="0" smtClean="0">
                <a:solidFill>
                  <a:schemeClr val="tx2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</a:t>
            </a:r>
            <a:r>
              <a:rPr lang="th-TH" sz="1800" b="1" dirty="0">
                <a:solidFill>
                  <a:schemeClr val="tx2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ขาดแพทย์เฉพาะ</a:t>
            </a:r>
            <a:r>
              <a:rPr lang="th-TH" sz="1800" b="1" dirty="0" smtClean="0">
                <a:solidFill>
                  <a:schemeClr val="tx2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ทาง/การ</a:t>
            </a:r>
            <a:r>
              <a:rPr lang="th-TH" sz="1800" b="1" dirty="0">
                <a:solidFill>
                  <a:schemeClr val="tx2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หมุนเวียนแพทย์ </a:t>
            </a:r>
            <a:r>
              <a:rPr lang="th-TH" sz="1800" b="1" dirty="0" smtClean="0">
                <a:solidFill>
                  <a:schemeClr val="tx2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(มี</a:t>
            </a:r>
            <a:r>
              <a:rPr lang="th-TH" sz="1800" b="1" dirty="0">
                <a:solidFill>
                  <a:schemeClr val="tx2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ผลต่อการดูแลผู้ป่วยอย่าง</a:t>
            </a:r>
            <a:r>
              <a:rPr lang="th-TH" sz="1800" b="1" dirty="0" smtClean="0">
                <a:solidFill>
                  <a:schemeClr val="tx2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ต่อเนื่อง)</a:t>
            </a:r>
            <a:r>
              <a:rPr lang="th-TH" sz="1800" b="1" dirty="0">
                <a:solidFill>
                  <a:schemeClr val="tx2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th-TH" sz="1800" b="1" dirty="0">
                <a:solidFill>
                  <a:schemeClr val="tx2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en-US" sz="1800" b="1" dirty="0" smtClean="0">
                <a:solidFill>
                  <a:schemeClr val="tx2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6. </a:t>
            </a:r>
            <a:r>
              <a:rPr lang="th-TH" sz="1800" b="1" dirty="0" smtClean="0">
                <a:solidFill>
                  <a:schemeClr val="tx2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ความ</a:t>
            </a:r>
            <a:r>
              <a:rPr lang="th-TH" sz="1800" b="1" dirty="0">
                <a:solidFill>
                  <a:schemeClr val="tx2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ใกล้ไกลของระยะทางและความปลอดภัยในการเดินทาง</a:t>
            </a:r>
            <a:r>
              <a:rPr lang="en-US" sz="1800" b="1" dirty="0" smtClean="0">
                <a:solidFill>
                  <a:schemeClr val="tx2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</a:p>
          <a:p>
            <a:r>
              <a:rPr lang="th-TH" sz="1800" b="1" dirty="0" smtClean="0">
                <a:solidFill>
                  <a:schemeClr val="tx2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๗. การขาดบุคลากรที่เป็น </a:t>
            </a:r>
            <a:r>
              <a:rPr lang="en-US" sz="1800" b="1" dirty="0" smtClean="0">
                <a:solidFill>
                  <a:schemeClr val="tx2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full tine </a:t>
            </a:r>
            <a:r>
              <a:rPr lang="th-TH" sz="1800" b="1" dirty="0" smtClean="0">
                <a:solidFill>
                  <a:schemeClr val="tx2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และงบประมาณในการสนับสนุนการดำเนินการ</a:t>
            </a:r>
            <a:endParaRPr lang="th-TH" sz="1800" b="1" dirty="0">
              <a:solidFill>
                <a:schemeClr val="tx2">
                  <a:lumMod val="50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2050" name="Picture 2" descr="à¸à¸¥à¸à¸²à¸£à¸à¹à¸à¸«à¸²à¸£à¸¹à¸à¸ à¸²à¸à¸ªà¸³à¸«à¸£à¸±à¸ ref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81" b="99405" l="3237" r="99319">
                        <a14:foregroundMark x1="14991" y1="33036" x2="19932" y2="69345"/>
                        <a14:foregroundMark x1="24361" y1="53571" x2="43782" y2="55357"/>
                        <a14:foregroundMark x1="34242" y1="12202" x2="37308" y2="47917"/>
                        <a14:foregroundMark x1="37479" y1="36012" x2="44463" y2="46131"/>
                        <a14:foregroundMark x1="49744" y1="31845" x2="51107" y2="72619"/>
                        <a14:foregroundMark x1="63203" y1="9524" x2="60818" y2="47321"/>
                        <a14:foregroundMark x1="84327" y1="33631" x2="78876" y2="72917"/>
                        <a14:foregroundMark x1="28450" y1="92857" x2="29472" y2="99107"/>
                        <a14:foregroundMark x1="31346" y1="93155" x2="31346" y2="991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981" y="38764"/>
            <a:ext cx="1727200" cy="98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à¸à¸¥à¸à¸²à¸£à¸à¹à¸à¸«à¸²à¸£à¸¹à¸à¸ à¸²à¸à¸ªà¸³à¸«à¸£à¸±à¸ emergenc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524" y="5443713"/>
            <a:ext cx="760859" cy="101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" y="-97022"/>
            <a:ext cx="1124439" cy="112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à¸à¸¥à¸à¸²à¸£à¸à¹à¸à¸«à¸²à¸£à¸¹à¸à¸ à¸²à¸à¸ªà¸³à¸«à¸£à¸±à¸ emergenc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46" y="38764"/>
            <a:ext cx="722705" cy="72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28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825431"/>
              </p:ext>
            </p:extLst>
          </p:nvPr>
        </p:nvGraphicFramePr>
        <p:xfrm>
          <a:off x="203200" y="1213202"/>
          <a:ext cx="8813800" cy="5411118"/>
        </p:xfrm>
        <a:graphic>
          <a:graphicData uri="http://schemas.openxmlformats.org/drawingml/2006/table">
            <a:tbl>
              <a:tblPr firstRow="1" bandRow="1"/>
              <a:tblGrid>
                <a:gridCol w="4406900"/>
                <a:gridCol w="4406900"/>
              </a:tblGrid>
              <a:tr h="5647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h-TH" sz="28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ส่วนภูมิภาค</a:t>
                      </a:r>
                      <a:endParaRPr lang="th-TH" sz="28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h-TH" sz="28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ส่วนกลาง</a:t>
                      </a:r>
                      <a:endParaRPr lang="th-TH" sz="28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</a:tr>
              <a:tr h="41977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514350" indent="-514350">
                        <a:buAutoNum type="thaiNumPeriod"/>
                      </a:pPr>
                      <a:r>
                        <a:rPr lang="th-TH" sz="2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ควรให้ </a:t>
                      </a:r>
                      <a:r>
                        <a:rPr lang="en-US" sz="2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IT </a:t>
                      </a:r>
                      <a:r>
                        <a:rPr lang="th-TH" sz="2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เข้ามามีส่วนร่วมในการดูแลระบบ และอบรมให้ความรู้ความเข้าใจเกี่ยวกับระบบ </a:t>
                      </a:r>
                      <a:r>
                        <a:rPr lang="en-US" sz="2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Thai Refer </a:t>
                      </a:r>
                      <a:r>
                        <a:rPr lang="th-TH" sz="2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เพื่อให้เกิดความยั่งยืน</a:t>
                      </a:r>
                    </a:p>
                    <a:p>
                      <a:pPr marL="514350" indent="-514350">
                        <a:buAutoNum type="thaiNumPeriod"/>
                      </a:pPr>
                      <a:r>
                        <a:rPr lang="en-US" sz="2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Update version </a:t>
                      </a:r>
                      <a:r>
                        <a:rPr lang="th-TH" sz="2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ให้ตรงกันและสำรองข้อมูลเพื่อปรับข้อมูลใน </a:t>
                      </a:r>
                      <a:r>
                        <a:rPr lang="en-US" sz="2400" b="1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ThaiRefer</a:t>
                      </a:r>
                      <a:r>
                        <a:rPr lang="en-US" sz="2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 </a:t>
                      </a:r>
                      <a:r>
                        <a:rPr lang="th-TH" sz="2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ให้สมบูรณ์</a:t>
                      </a:r>
                    </a:p>
                    <a:p>
                      <a:pPr marL="514350" indent="-514350">
                        <a:buAutoNum type="thaiNumPeriod"/>
                      </a:pPr>
                      <a:r>
                        <a:rPr lang="th-TH" sz="2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ให้ขับเคลื่อนตามแผนการดำเนินงานโดยมีเป้าหมายให้ใช้ </a:t>
                      </a:r>
                      <a:r>
                        <a:rPr lang="en-US" sz="2400" b="1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ThaiRefer</a:t>
                      </a:r>
                      <a:r>
                        <a:rPr lang="en-US" sz="2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 </a:t>
                      </a:r>
                      <a:r>
                        <a:rPr lang="th-TH" sz="2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ให้ครบทุกเครือข่าย</a:t>
                      </a:r>
                    </a:p>
                    <a:p>
                      <a:pPr marL="514350" indent="-514350">
                        <a:buAutoNum type="thaiNumPeriod"/>
                      </a:pPr>
                      <a:r>
                        <a:rPr lang="th-TH" sz="2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จัดให้มีเจ้าหน้าที่ประจำศูนย์ประสานการส่งต่ออย่างน้อย ๓ คนในระดับจังหวัด และ ๕ คนในระดับเขต</a:t>
                      </a:r>
                    </a:p>
                    <a:p>
                      <a:pPr marL="514350" indent="-514350">
                        <a:buAutoNum type="thaiNumPeriod"/>
                      </a:pPr>
                      <a:r>
                        <a:rPr lang="th-TH" sz="2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สนับสนุนงบประมาณในการดำเนินงาน</a:t>
                      </a:r>
                      <a:endParaRPr lang="th-TH" sz="2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514350" indent="-514350">
                        <a:buAutoNum type="thaiNumPeriod"/>
                      </a:pPr>
                      <a:r>
                        <a:rPr lang="th-TH" sz="2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การปรับปรุงระบบ </a:t>
                      </a:r>
                      <a:r>
                        <a:rPr lang="en-US" sz="2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server </a:t>
                      </a:r>
                      <a:r>
                        <a:rPr lang="th-TH" sz="2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ของฐานข้อมูลกลางให้มีความเสถียรมากขึ้น</a:t>
                      </a:r>
                    </a:p>
                    <a:p>
                      <a:pPr marL="514350" indent="-514350">
                        <a:buAutoNum type="thaiNumPeriod"/>
                      </a:pPr>
                      <a:r>
                        <a:rPr lang="th-TH" sz="2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ประสานผู้ดูแลระบบถึงความเป็นไปได้ในการปรับปรุง </a:t>
                      </a:r>
                      <a:r>
                        <a:rPr lang="en-US" sz="2400" b="1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ThaiRefer</a:t>
                      </a:r>
                      <a:r>
                        <a:rPr lang="en-US" sz="2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 </a:t>
                      </a:r>
                      <a:r>
                        <a:rPr lang="th-TH" sz="2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ให้ตอบสนองต่อการใช้งานในพื้นที่มากขึ้น</a:t>
                      </a:r>
                      <a:r>
                        <a:rPr lang="th-TH" sz="2400" b="1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 เช่น ใบ</a:t>
                      </a:r>
                      <a:r>
                        <a:rPr lang="en-US" sz="2400" b="1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refer </a:t>
                      </a:r>
                      <a:r>
                        <a:rPr lang="th-TH" sz="2400" b="1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กลุ่มโรคอื่นๆ เช่น </a:t>
                      </a:r>
                      <a:r>
                        <a:rPr lang="en-US" sz="2400" b="1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new born </a:t>
                      </a:r>
                      <a:r>
                        <a:rPr lang="th-TH" sz="2400" b="1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คลอด ฯลฯ</a:t>
                      </a:r>
                    </a:p>
                    <a:p>
                      <a:pPr marL="514350" indent="-514350">
                        <a:buAutoNum type="thaiNumPeriod"/>
                      </a:pPr>
                      <a:r>
                        <a:rPr lang="th-TH" sz="2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สนับสนุนคู่มือ/องค์ความรู้ในการเชื่อมโยงระบบ </a:t>
                      </a:r>
                      <a:r>
                        <a:rPr lang="en-US" sz="2400" b="1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nRefer</a:t>
                      </a:r>
                      <a:r>
                        <a:rPr lang="th-TH" sz="2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 </a:t>
                      </a:r>
                    </a:p>
                    <a:p>
                      <a:pPr marL="514350" indent="-514350">
                        <a:buAutoNum type="thaiNumPeriod"/>
                      </a:pPr>
                      <a:r>
                        <a:rPr lang="th-TH" sz="2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พัฒนากรอบอัตรากำลังและความก้าวหน้าตลอดจนงบประมาณในการดำเนินงาน</a:t>
                      </a:r>
                    </a:p>
                    <a:p>
                      <a:pPr marL="514350" indent="-514350">
                        <a:buAutoNum type="thaiNumPeriod"/>
                      </a:pPr>
                      <a:endParaRPr lang="th-TH" sz="2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6" name="กลุ่ม 5"/>
          <p:cNvGrpSpPr/>
          <p:nvPr/>
        </p:nvGrpSpPr>
        <p:grpSpPr>
          <a:xfrm>
            <a:off x="2996545" y="193072"/>
            <a:ext cx="3353455" cy="890954"/>
            <a:chOff x="0" y="1490795"/>
            <a:chExt cx="4572000" cy="736834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0" y="1532807"/>
              <a:ext cx="4572000" cy="638562"/>
              <a:chOff x="238125" y="5244069"/>
              <a:chExt cx="8753475" cy="1385328"/>
            </a:xfrm>
          </p:grpSpPr>
          <p:sp>
            <p:nvSpPr>
              <p:cNvPr id="9" name="สี่เหลี่ยมผืนผ้า 8"/>
              <p:cNvSpPr/>
              <p:nvPr/>
            </p:nvSpPr>
            <p:spPr>
              <a:xfrm>
                <a:off x="238125" y="5248273"/>
                <a:ext cx="8753475" cy="138112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0" name="สี่เหลี่ยมผืนผ้า 9"/>
              <p:cNvSpPr/>
              <p:nvPr/>
            </p:nvSpPr>
            <p:spPr>
              <a:xfrm>
                <a:off x="333374" y="5244069"/>
                <a:ext cx="8553451" cy="11186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40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" name="สี่เหลี่ยมผืนผ้า 7"/>
            <p:cNvSpPr/>
            <p:nvPr/>
          </p:nvSpPr>
          <p:spPr>
            <a:xfrm>
              <a:off x="22387" y="1490795"/>
              <a:ext cx="4522251" cy="7368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th-TH" sz="3600" b="1" kern="0" dirty="0" smtClean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ข้อเสนอแนะ</a:t>
              </a:r>
              <a:endParaRPr kumimoji="0" lang="th-TH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3074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5257799"/>
            <a:ext cx="1503363" cy="150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08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7"/>
          <p:cNvSpPr>
            <a:spLocks noGrp="1"/>
          </p:cNvSpPr>
          <p:nvPr>
            <p:ph type="sldNum" sz="quarter" idx="12"/>
          </p:nvPr>
        </p:nvSpPr>
        <p:spPr bwMode="auto">
          <a:xfrm>
            <a:off x="7099300" y="6131171"/>
            <a:ext cx="2311400" cy="337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85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685817" indent="-263776" eaLnBrk="0" hangingPunct="0">
              <a:defRPr sz="2585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055103" indent="-211021" eaLnBrk="0" hangingPunct="0">
              <a:defRPr sz="2585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477145" indent="-211021" eaLnBrk="0" hangingPunct="0">
              <a:defRPr sz="2585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1899186" indent="-211021" eaLnBrk="0" hangingPunct="0">
              <a:defRPr sz="2585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321227" indent="-211021" defTabSz="422041" eaLnBrk="0" fontAlgn="base" hangingPunct="0">
              <a:spcBef>
                <a:spcPct val="0"/>
              </a:spcBef>
              <a:spcAft>
                <a:spcPct val="0"/>
              </a:spcAft>
              <a:defRPr sz="2585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743269" indent="-211021" defTabSz="422041" eaLnBrk="0" fontAlgn="base" hangingPunct="0">
              <a:spcBef>
                <a:spcPct val="0"/>
              </a:spcBef>
              <a:spcAft>
                <a:spcPct val="0"/>
              </a:spcAft>
              <a:defRPr sz="2585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165310" indent="-211021" defTabSz="422041" eaLnBrk="0" fontAlgn="base" hangingPunct="0">
              <a:spcBef>
                <a:spcPct val="0"/>
              </a:spcBef>
              <a:spcAft>
                <a:spcPct val="0"/>
              </a:spcAft>
              <a:defRPr sz="2585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587351" indent="-211021" defTabSz="422041" eaLnBrk="0" fontAlgn="base" hangingPunct="0">
              <a:spcBef>
                <a:spcPct val="0"/>
              </a:spcBef>
              <a:spcAft>
                <a:spcPct val="0"/>
              </a:spcAft>
              <a:defRPr sz="2585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fld id="{C17C51F9-C6D6-468A-8395-71F52173B7F3}" type="slidenum">
              <a:rPr lang="en-US" altLang="th-TH" sz="831">
                <a:solidFill>
                  <a:srgbClr val="898989"/>
                </a:solidFill>
              </a:rPr>
              <a:pPr/>
              <a:t>15</a:t>
            </a:fld>
            <a:endParaRPr lang="en-US" altLang="th-TH" sz="831">
              <a:solidFill>
                <a:srgbClr val="898989"/>
              </a:solidFill>
            </a:endParaRPr>
          </a:p>
        </p:txBody>
      </p:sp>
      <p:sp>
        <p:nvSpPr>
          <p:cNvPr id="9" name="สี่เหลี่ยมผืนผ้า 1"/>
          <p:cNvSpPr>
            <a:spLocks noChangeArrowheads="1"/>
          </p:cNvSpPr>
          <p:nvPr/>
        </p:nvSpPr>
        <p:spPr bwMode="auto">
          <a:xfrm>
            <a:off x="568570" y="5569928"/>
            <a:ext cx="9628188" cy="37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1846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ตัวแทนหมายเลขภาพนิ่ง 7"/>
          <p:cNvSpPr txBox="1">
            <a:spLocks/>
          </p:cNvSpPr>
          <p:nvPr/>
        </p:nvSpPr>
        <p:spPr bwMode="auto">
          <a:xfrm>
            <a:off x="6553200" y="6131170"/>
            <a:ext cx="2133600" cy="33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84406" tIns="42203" rIns="84406" bIns="42203" rtlCol="0" anchor="ctr"/>
          <a:lstStyle>
            <a:defPPr>
              <a:defRPr lang="th-TH"/>
            </a:defPPr>
            <a:lvl1pPr marL="0" algn="r" defTabSz="914400" rtl="0" eaLnBrk="0" latinLnBrk="0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1pPr>
            <a:lvl2pPr marL="742950" indent="-285750" algn="l" defTabSz="914400" rtl="0" eaLnBrk="0" latinLnBrk="0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2pPr>
            <a:lvl3pPr marL="1143000" indent="-228600" algn="l" defTabSz="914400" rtl="0" eaLnBrk="0" latinLnBrk="0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3pPr>
            <a:lvl4pPr marL="1600200" indent="-228600" algn="l" defTabSz="914400" rtl="0" eaLnBrk="0" latinLnBrk="0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4pPr>
            <a:lvl5pPr marL="2057400" indent="-228600" algn="l" defTabSz="914400" rtl="0" eaLnBrk="0" latinLnBrk="0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9pPr>
          </a:lstStyle>
          <a:p>
            <a:fld id="{C17C51F9-C6D6-468A-8395-71F52173B7F3}" type="slidenum">
              <a:rPr lang="en-US" altLang="th-TH" sz="831">
                <a:solidFill>
                  <a:srgbClr val="898989"/>
                </a:solidFill>
              </a:rPr>
              <a:pPr/>
              <a:t>15</a:t>
            </a:fld>
            <a:endParaRPr lang="en-US" altLang="th-TH" sz="831">
              <a:solidFill>
                <a:srgbClr val="898989"/>
              </a:solidFill>
            </a:endParaRPr>
          </a:p>
        </p:txBody>
      </p:sp>
      <p:sp>
        <p:nvSpPr>
          <p:cNvPr id="11" name="สี่เหลี่ยมผืนผ้า 5"/>
          <p:cNvSpPr>
            <a:spLocks noChangeArrowheads="1"/>
          </p:cNvSpPr>
          <p:nvPr/>
        </p:nvSpPr>
        <p:spPr bwMode="auto">
          <a:xfrm>
            <a:off x="594947" y="3936024"/>
            <a:ext cx="184731" cy="37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th-TH" sz="1846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สี่เหลี่ยมผืนผ้า 1"/>
          <p:cNvSpPr>
            <a:spLocks noChangeArrowheads="1"/>
          </p:cNvSpPr>
          <p:nvPr/>
        </p:nvSpPr>
        <p:spPr bwMode="auto">
          <a:xfrm>
            <a:off x="436685" y="5569928"/>
            <a:ext cx="8887558" cy="37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1846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228601" y="5532614"/>
            <a:ext cx="8298438" cy="433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215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        </a:t>
            </a:r>
            <a:endParaRPr lang="en-US" sz="2215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16" name="แผนภูมิ 15"/>
          <p:cNvGraphicFramePr/>
          <p:nvPr>
            <p:extLst/>
          </p:nvPr>
        </p:nvGraphicFramePr>
        <p:xfrm>
          <a:off x="1517723" y="1274310"/>
          <a:ext cx="7045706" cy="4695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3" name="ตัวเชื่อมต่อตรง 12"/>
          <p:cNvCxnSpPr/>
          <p:nvPr/>
        </p:nvCxnSpPr>
        <p:spPr>
          <a:xfrm>
            <a:off x="1780305" y="3096655"/>
            <a:ext cx="65139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99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7"/>
          <p:cNvSpPr>
            <a:spLocks noGrp="1"/>
          </p:cNvSpPr>
          <p:nvPr>
            <p:ph type="sldNum" sz="quarter" idx="12"/>
          </p:nvPr>
        </p:nvSpPr>
        <p:spPr bwMode="auto">
          <a:xfrm>
            <a:off x="7099300" y="6131171"/>
            <a:ext cx="2311400" cy="337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85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685817" indent="-263776" eaLnBrk="0" hangingPunct="0">
              <a:defRPr sz="2585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055103" indent="-211021" eaLnBrk="0" hangingPunct="0">
              <a:defRPr sz="2585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477145" indent="-211021" eaLnBrk="0" hangingPunct="0">
              <a:defRPr sz="2585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1899186" indent="-211021" eaLnBrk="0" hangingPunct="0">
              <a:defRPr sz="2585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321227" indent="-211021" defTabSz="422041" eaLnBrk="0" fontAlgn="base" hangingPunct="0">
              <a:spcBef>
                <a:spcPct val="0"/>
              </a:spcBef>
              <a:spcAft>
                <a:spcPct val="0"/>
              </a:spcAft>
              <a:defRPr sz="2585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743269" indent="-211021" defTabSz="422041" eaLnBrk="0" fontAlgn="base" hangingPunct="0">
              <a:spcBef>
                <a:spcPct val="0"/>
              </a:spcBef>
              <a:spcAft>
                <a:spcPct val="0"/>
              </a:spcAft>
              <a:defRPr sz="2585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165310" indent="-211021" defTabSz="422041" eaLnBrk="0" fontAlgn="base" hangingPunct="0">
              <a:spcBef>
                <a:spcPct val="0"/>
              </a:spcBef>
              <a:spcAft>
                <a:spcPct val="0"/>
              </a:spcAft>
              <a:defRPr sz="2585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587351" indent="-211021" defTabSz="422041" eaLnBrk="0" fontAlgn="base" hangingPunct="0">
              <a:spcBef>
                <a:spcPct val="0"/>
              </a:spcBef>
              <a:spcAft>
                <a:spcPct val="0"/>
              </a:spcAft>
              <a:defRPr sz="2585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fld id="{C17C51F9-C6D6-468A-8395-71F52173B7F3}" type="slidenum">
              <a:rPr lang="en-US" altLang="th-TH" sz="831">
                <a:solidFill>
                  <a:srgbClr val="898989"/>
                </a:solidFill>
              </a:rPr>
              <a:pPr/>
              <a:t>16</a:t>
            </a:fld>
            <a:endParaRPr lang="en-US" altLang="th-TH" sz="831">
              <a:solidFill>
                <a:srgbClr val="898989"/>
              </a:solidFill>
            </a:endParaRPr>
          </a:p>
        </p:txBody>
      </p:sp>
      <p:sp>
        <p:nvSpPr>
          <p:cNvPr id="9" name="สี่เหลี่ยมผืนผ้า 1"/>
          <p:cNvSpPr>
            <a:spLocks noChangeArrowheads="1"/>
          </p:cNvSpPr>
          <p:nvPr/>
        </p:nvSpPr>
        <p:spPr bwMode="auto">
          <a:xfrm>
            <a:off x="473076" y="5569928"/>
            <a:ext cx="9628188" cy="37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1846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ตัวแทนหมายเลขภาพนิ่ง 7"/>
          <p:cNvSpPr txBox="1">
            <a:spLocks/>
          </p:cNvSpPr>
          <p:nvPr/>
        </p:nvSpPr>
        <p:spPr bwMode="auto">
          <a:xfrm>
            <a:off x="6553200" y="6131170"/>
            <a:ext cx="2133600" cy="33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84406" tIns="42203" rIns="84406" bIns="42203" rtlCol="0" anchor="ctr"/>
          <a:lstStyle>
            <a:defPPr>
              <a:defRPr lang="th-TH"/>
            </a:defPPr>
            <a:lvl1pPr marL="0" algn="r" defTabSz="914400" rtl="0" eaLnBrk="0" latinLnBrk="0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1pPr>
            <a:lvl2pPr marL="742950" indent="-285750" algn="l" defTabSz="914400" rtl="0" eaLnBrk="0" latinLnBrk="0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2pPr>
            <a:lvl3pPr marL="1143000" indent="-228600" algn="l" defTabSz="914400" rtl="0" eaLnBrk="0" latinLnBrk="0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3pPr>
            <a:lvl4pPr marL="1600200" indent="-228600" algn="l" defTabSz="914400" rtl="0" eaLnBrk="0" latinLnBrk="0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4pPr>
            <a:lvl5pPr marL="2057400" indent="-228600" algn="l" defTabSz="914400" rtl="0" eaLnBrk="0" latinLnBrk="0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9pPr>
          </a:lstStyle>
          <a:p>
            <a:fld id="{C17C51F9-C6D6-468A-8395-71F52173B7F3}" type="slidenum">
              <a:rPr lang="en-US" altLang="th-TH" sz="831">
                <a:solidFill>
                  <a:srgbClr val="898989"/>
                </a:solidFill>
              </a:rPr>
              <a:pPr/>
              <a:t>16</a:t>
            </a:fld>
            <a:endParaRPr lang="en-US" altLang="th-TH" sz="831">
              <a:solidFill>
                <a:srgbClr val="898989"/>
              </a:solidFill>
            </a:endParaRPr>
          </a:p>
        </p:txBody>
      </p:sp>
      <p:sp>
        <p:nvSpPr>
          <p:cNvPr id="11" name="สี่เหลี่ยมผืนผ้า 5"/>
          <p:cNvSpPr>
            <a:spLocks noChangeArrowheads="1"/>
          </p:cNvSpPr>
          <p:nvPr/>
        </p:nvSpPr>
        <p:spPr bwMode="auto">
          <a:xfrm>
            <a:off x="594947" y="3936024"/>
            <a:ext cx="184731" cy="37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th-TH" sz="1846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สี่เหลี่ยมผืนผ้า 1"/>
          <p:cNvSpPr>
            <a:spLocks noChangeArrowheads="1"/>
          </p:cNvSpPr>
          <p:nvPr/>
        </p:nvSpPr>
        <p:spPr bwMode="auto">
          <a:xfrm>
            <a:off x="436685" y="5569928"/>
            <a:ext cx="8887558" cy="37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1846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228601" y="5532614"/>
            <a:ext cx="8298438" cy="433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215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        </a:t>
            </a:r>
            <a:endParaRPr lang="en-US" sz="2215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1248554" y="2197119"/>
            <a:ext cx="7112175" cy="2592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2041" indent="-422041">
              <a:buFontTx/>
              <a:buChar char="-"/>
            </a:pPr>
            <a:r>
              <a:rPr lang="th-TH" sz="2585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ให้ปรับปรุงฐานข้อมูลในระบบรายงาน</a:t>
            </a:r>
            <a:r>
              <a:rPr lang="en-US" sz="2585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HDC </a:t>
            </a:r>
            <a:r>
              <a:rPr lang="th-TH" sz="2585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ให้เป็น</a:t>
            </a:r>
            <a:r>
              <a:rPr lang="en-US" sz="2585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Version 2.2 </a:t>
            </a:r>
            <a:r>
              <a:rPr lang="th-TH" sz="2585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พบว่าบางโรงพยาบาลยังใช้</a:t>
            </a:r>
            <a:r>
              <a:rPr lang="en-US" sz="2585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version</a:t>
            </a:r>
            <a:r>
              <a:rPr lang="th-TH" sz="2585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เก่า ทำให้บางรหัสที่มีเพิ่มเติมไม่สามารถลงรายงานได้ รวมถึงการบันทึกข้อมูลใน </a:t>
            </a:r>
            <a:r>
              <a:rPr lang="en-US" sz="2585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HDC</a:t>
            </a:r>
            <a:r>
              <a:rPr lang="th-TH" sz="2585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ให้มีความถูก้องและครบถ้วน</a:t>
            </a:r>
          </a:p>
          <a:p>
            <a:pPr marL="422041" indent="-422041">
              <a:buFontTx/>
              <a:buChar char="-"/>
            </a:pPr>
            <a:r>
              <a:rPr lang="th-TH" sz="2585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การสั่งจ่ายยาสมุนไพรยังน้อย เนื่องจากขาดความเชื่อมั่นในการใช้ยา จึงควรจัดอบรมการใช้ยาสมุนไพรให้กับบุคลาการสาธารณสุข</a:t>
            </a:r>
          </a:p>
          <a:p>
            <a:endParaRPr lang="th-TH" sz="3323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305" y="1368463"/>
            <a:ext cx="2577425" cy="59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28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7"/>
          <p:cNvSpPr>
            <a:spLocks noGrp="1"/>
          </p:cNvSpPr>
          <p:nvPr>
            <p:ph type="sldNum" sz="quarter" idx="12"/>
          </p:nvPr>
        </p:nvSpPr>
        <p:spPr bwMode="auto">
          <a:xfrm>
            <a:off x="7099300" y="6131171"/>
            <a:ext cx="2311400" cy="337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85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685817" indent="-263776" eaLnBrk="0" hangingPunct="0">
              <a:defRPr sz="2585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055103" indent="-211021" eaLnBrk="0" hangingPunct="0">
              <a:defRPr sz="2585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477145" indent="-211021" eaLnBrk="0" hangingPunct="0">
              <a:defRPr sz="2585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1899186" indent="-211021" eaLnBrk="0" hangingPunct="0">
              <a:defRPr sz="2585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321227" indent="-211021" defTabSz="422041" eaLnBrk="0" fontAlgn="base" hangingPunct="0">
              <a:spcBef>
                <a:spcPct val="0"/>
              </a:spcBef>
              <a:spcAft>
                <a:spcPct val="0"/>
              </a:spcAft>
              <a:defRPr sz="2585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743269" indent="-211021" defTabSz="422041" eaLnBrk="0" fontAlgn="base" hangingPunct="0">
              <a:spcBef>
                <a:spcPct val="0"/>
              </a:spcBef>
              <a:spcAft>
                <a:spcPct val="0"/>
              </a:spcAft>
              <a:defRPr sz="2585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165310" indent="-211021" defTabSz="422041" eaLnBrk="0" fontAlgn="base" hangingPunct="0">
              <a:spcBef>
                <a:spcPct val="0"/>
              </a:spcBef>
              <a:spcAft>
                <a:spcPct val="0"/>
              </a:spcAft>
              <a:defRPr sz="2585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587351" indent="-211021" defTabSz="422041" eaLnBrk="0" fontAlgn="base" hangingPunct="0">
              <a:spcBef>
                <a:spcPct val="0"/>
              </a:spcBef>
              <a:spcAft>
                <a:spcPct val="0"/>
              </a:spcAft>
              <a:defRPr sz="2585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fld id="{C17C51F9-C6D6-468A-8395-71F52173B7F3}" type="slidenum">
              <a:rPr lang="en-US" altLang="th-TH" sz="831">
                <a:solidFill>
                  <a:srgbClr val="898989"/>
                </a:solidFill>
              </a:rPr>
              <a:pPr/>
              <a:t>17</a:t>
            </a:fld>
            <a:endParaRPr lang="en-US" altLang="th-TH" sz="831">
              <a:solidFill>
                <a:srgbClr val="898989"/>
              </a:solidFill>
            </a:endParaRPr>
          </a:p>
        </p:txBody>
      </p:sp>
      <p:sp>
        <p:nvSpPr>
          <p:cNvPr id="9" name="สี่เหลี่ยมผืนผ้า 1"/>
          <p:cNvSpPr>
            <a:spLocks noChangeArrowheads="1"/>
          </p:cNvSpPr>
          <p:nvPr/>
        </p:nvSpPr>
        <p:spPr bwMode="auto">
          <a:xfrm>
            <a:off x="473076" y="5569928"/>
            <a:ext cx="9628188" cy="37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1846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ตัวแทนหมายเลขภาพนิ่ง 7"/>
          <p:cNvSpPr txBox="1">
            <a:spLocks/>
          </p:cNvSpPr>
          <p:nvPr/>
        </p:nvSpPr>
        <p:spPr bwMode="auto">
          <a:xfrm>
            <a:off x="6553200" y="6131170"/>
            <a:ext cx="2133600" cy="33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84406" tIns="42203" rIns="84406" bIns="42203" rtlCol="0" anchor="ctr"/>
          <a:lstStyle>
            <a:defPPr>
              <a:defRPr lang="th-TH"/>
            </a:defPPr>
            <a:lvl1pPr marL="0" algn="r" defTabSz="914400" rtl="0" eaLnBrk="0" latinLnBrk="0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1pPr>
            <a:lvl2pPr marL="742950" indent="-285750" algn="l" defTabSz="914400" rtl="0" eaLnBrk="0" latinLnBrk="0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2pPr>
            <a:lvl3pPr marL="1143000" indent="-228600" algn="l" defTabSz="914400" rtl="0" eaLnBrk="0" latinLnBrk="0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3pPr>
            <a:lvl4pPr marL="1600200" indent="-228600" algn="l" defTabSz="914400" rtl="0" eaLnBrk="0" latinLnBrk="0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4pPr>
            <a:lvl5pPr marL="2057400" indent="-228600" algn="l" defTabSz="914400" rtl="0" eaLnBrk="0" latinLnBrk="0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9pPr>
          </a:lstStyle>
          <a:p>
            <a:fld id="{C17C51F9-C6D6-468A-8395-71F52173B7F3}" type="slidenum">
              <a:rPr lang="en-US" altLang="th-TH" sz="831">
                <a:solidFill>
                  <a:srgbClr val="898989"/>
                </a:solidFill>
              </a:rPr>
              <a:pPr/>
              <a:t>17</a:t>
            </a:fld>
            <a:endParaRPr lang="en-US" altLang="th-TH" sz="831">
              <a:solidFill>
                <a:srgbClr val="898989"/>
              </a:solidFill>
            </a:endParaRPr>
          </a:p>
        </p:txBody>
      </p:sp>
      <p:sp>
        <p:nvSpPr>
          <p:cNvPr id="11" name="สี่เหลี่ยมผืนผ้า 5"/>
          <p:cNvSpPr>
            <a:spLocks noChangeArrowheads="1"/>
          </p:cNvSpPr>
          <p:nvPr/>
        </p:nvSpPr>
        <p:spPr bwMode="auto">
          <a:xfrm>
            <a:off x="594947" y="3936024"/>
            <a:ext cx="184731" cy="37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th-TH" sz="1846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สี่เหลี่ยมผืนผ้า 1"/>
          <p:cNvSpPr>
            <a:spLocks noChangeArrowheads="1"/>
          </p:cNvSpPr>
          <p:nvPr/>
        </p:nvSpPr>
        <p:spPr bwMode="auto">
          <a:xfrm>
            <a:off x="436685" y="5569928"/>
            <a:ext cx="8887558" cy="37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1846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228601" y="5532614"/>
            <a:ext cx="8298438" cy="433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215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        </a:t>
            </a:r>
            <a:endParaRPr lang="en-US" sz="2215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1731081" y="1087041"/>
            <a:ext cx="7112175" cy="1285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585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๒.๒.การพัฒนานโยบายประเด็นสำคัญ</a:t>
            </a:r>
          </a:p>
          <a:p>
            <a:r>
              <a:rPr lang="th-TH" sz="2585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ตัวชี้วัดที่ ๔ จำนวนเมืองสมุนไพรอย่างน้อยเขตละ ๑ จังหวัด</a:t>
            </a:r>
          </a:p>
          <a:p>
            <a:r>
              <a:rPr lang="th-TH" sz="2585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เขต ๑๒ จ.สงขลา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9131" y="2232560"/>
            <a:ext cx="8796818" cy="4637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1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ตัวชี้วัด </a:t>
            </a:r>
          </a:p>
          <a:p>
            <a:r>
              <a:rPr lang="th-TH" sz="221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ระยะ 3 เดือน  </a:t>
            </a:r>
            <a:r>
              <a:rPr lang="th-TH" sz="2215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- มีกลุ่มแกนนำด้านสมุนไพร อย่างน้อย 1 กลุ่ม</a:t>
            </a:r>
          </a:p>
          <a:p>
            <a:r>
              <a:rPr lang="th-TH" sz="221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ระยะ 6 เดือน  </a:t>
            </a:r>
            <a:r>
              <a:rPr lang="th-TH" sz="2215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-มีฐานข้อมูล ผู้ปลูก/ผู้จำหน่าย/พื้นที่ปลูก/แปรรูป/ปริมาณวัตถุดิบสมุนไพรที่ได้มาตรฐานของจังหวัด </a:t>
            </a:r>
          </a:p>
          <a:p>
            <a:r>
              <a:rPr lang="th-TH" sz="2215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-บุคลากรผู้เกี่ยวข้องด้านการจัดการสมุนไพรได้รับการอบรมด้านแผนธุรกิจ (</a:t>
            </a:r>
            <a:r>
              <a:rPr lang="en-US" sz="2215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Business plan)</a:t>
            </a:r>
          </a:p>
          <a:p>
            <a:r>
              <a:rPr lang="th-TH" sz="221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ระยะ 9 เดือน    </a:t>
            </a:r>
            <a:r>
              <a:rPr lang="th-TH" sz="2215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-จัดตั้ง </a:t>
            </a:r>
            <a:r>
              <a:rPr lang="en-US" sz="2215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Shop/ Outlet </a:t>
            </a:r>
            <a:r>
              <a:rPr lang="th-TH" sz="2215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อย่างน้อย 1 แห่ง</a:t>
            </a:r>
            <a:endParaRPr lang="en-US" sz="2215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2215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-มีข้อมูลความต้องการวัตถุดิบสมุนไพร/ผลิตภัณฑ์สมุนไพรของจังหวัดเมืองสมุนไพร  (</a:t>
            </a:r>
            <a:r>
              <a:rPr lang="en-US" sz="2215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Demand &amp; Supply Matching) </a:t>
            </a:r>
          </a:p>
          <a:p>
            <a:r>
              <a:rPr lang="th-TH" sz="221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ระยะ 12 เดือน  </a:t>
            </a:r>
            <a:r>
              <a:rPr lang="th-TH" sz="2215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- </a:t>
            </a:r>
            <a:r>
              <a:rPr lang="th-TH" sz="2215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มูลค่าการตลาดของผลิตภัณฑ์สมุนไพรรวมเพิ่มขึ้น</a:t>
            </a:r>
            <a:r>
              <a:rPr lang="en-US" sz="2215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≤</a:t>
            </a:r>
            <a:r>
              <a:rPr lang="th-TH" sz="2215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ร้อยละ </a:t>
            </a:r>
            <a:r>
              <a:rPr lang="en-US" sz="2215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10 </a:t>
            </a:r>
          </a:p>
          <a:p>
            <a:r>
              <a:rPr lang="th-TH" sz="2215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	     - มูลค่าของการใช้สมุนไพรในสถานบริการสาธารณสุข เพิ่มขึ้น </a:t>
            </a:r>
            <a:r>
              <a:rPr lang="en-US" sz="2215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≤</a:t>
            </a:r>
            <a:r>
              <a:rPr lang="th-TH" sz="2215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ร้อยละ </a:t>
            </a:r>
            <a:r>
              <a:rPr lang="en-US" sz="2215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15</a:t>
            </a:r>
          </a:p>
          <a:p>
            <a:r>
              <a:rPr lang="th-TH" sz="2215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 - ร้อยละของผู้ป่วยนอกได้รับบริการด้านการแพทย์แผนไทยและการแพทย์ทางเลือกที่ได้มาตรฐาน </a:t>
            </a:r>
            <a:r>
              <a:rPr lang="en-US" sz="2215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≤</a:t>
            </a:r>
            <a:r>
              <a:rPr lang="th-TH" sz="2215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ร้อยละ 20 </a:t>
            </a:r>
            <a:endParaRPr lang="en-US" sz="2215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2215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	     - มีโรงงานแปรรูปและผลิตผลิตภัณฑ์สมุนไพรเตรียมการเข้าสู่มาตรฐาน </a:t>
            </a:r>
            <a:r>
              <a:rPr lang="en-US" sz="2215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GMP</a:t>
            </a:r>
            <a:r>
              <a:rPr lang="th-TH" sz="2215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 อย่างน้อย 1 แห่ง</a:t>
            </a:r>
            <a:endParaRPr lang="en-US" sz="2215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  <a:p>
            <a:endParaRPr lang="en-US" sz="2954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6463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7"/>
          <p:cNvSpPr>
            <a:spLocks noGrp="1"/>
          </p:cNvSpPr>
          <p:nvPr>
            <p:ph type="sldNum" sz="quarter" idx="12"/>
          </p:nvPr>
        </p:nvSpPr>
        <p:spPr bwMode="auto">
          <a:xfrm>
            <a:off x="7099300" y="6131171"/>
            <a:ext cx="2311400" cy="337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85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685817" indent="-263776" eaLnBrk="0" hangingPunct="0">
              <a:defRPr sz="2585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055103" indent="-211021" eaLnBrk="0" hangingPunct="0">
              <a:defRPr sz="2585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477145" indent="-211021" eaLnBrk="0" hangingPunct="0">
              <a:defRPr sz="2585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1899186" indent="-211021" eaLnBrk="0" hangingPunct="0">
              <a:defRPr sz="2585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321227" indent="-211021" defTabSz="422041" eaLnBrk="0" fontAlgn="base" hangingPunct="0">
              <a:spcBef>
                <a:spcPct val="0"/>
              </a:spcBef>
              <a:spcAft>
                <a:spcPct val="0"/>
              </a:spcAft>
              <a:defRPr sz="2585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743269" indent="-211021" defTabSz="422041" eaLnBrk="0" fontAlgn="base" hangingPunct="0">
              <a:spcBef>
                <a:spcPct val="0"/>
              </a:spcBef>
              <a:spcAft>
                <a:spcPct val="0"/>
              </a:spcAft>
              <a:defRPr sz="2585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165310" indent="-211021" defTabSz="422041" eaLnBrk="0" fontAlgn="base" hangingPunct="0">
              <a:spcBef>
                <a:spcPct val="0"/>
              </a:spcBef>
              <a:spcAft>
                <a:spcPct val="0"/>
              </a:spcAft>
              <a:defRPr sz="2585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587351" indent="-211021" defTabSz="422041" eaLnBrk="0" fontAlgn="base" hangingPunct="0">
              <a:spcBef>
                <a:spcPct val="0"/>
              </a:spcBef>
              <a:spcAft>
                <a:spcPct val="0"/>
              </a:spcAft>
              <a:defRPr sz="2585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fld id="{C17C51F9-C6D6-468A-8395-71F52173B7F3}" type="slidenum">
              <a:rPr lang="en-US" altLang="th-TH" sz="831">
                <a:solidFill>
                  <a:srgbClr val="898989"/>
                </a:solidFill>
              </a:rPr>
              <a:pPr/>
              <a:t>18</a:t>
            </a:fld>
            <a:endParaRPr lang="en-US" altLang="th-TH" sz="831">
              <a:solidFill>
                <a:srgbClr val="898989"/>
              </a:solidFill>
            </a:endParaRPr>
          </a:p>
        </p:txBody>
      </p:sp>
      <p:sp>
        <p:nvSpPr>
          <p:cNvPr id="9" name="สี่เหลี่ยมผืนผ้า 1"/>
          <p:cNvSpPr>
            <a:spLocks noChangeArrowheads="1"/>
          </p:cNvSpPr>
          <p:nvPr/>
        </p:nvSpPr>
        <p:spPr bwMode="auto">
          <a:xfrm>
            <a:off x="473076" y="5569928"/>
            <a:ext cx="9628188" cy="37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1846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ตัวแทนหมายเลขภาพนิ่ง 7"/>
          <p:cNvSpPr txBox="1">
            <a:spLocks/>
          </p:cNvSpPr>
          <p:nvPr/>
        </p:nvSpPr>
        <p:spPr bwMode="auto">
          <a:xfrm>
            <a:off x="6553200" y="6131170"/>
            <a:ext cx="2133600" cy="33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84406" tIns="42203" rIns="84406" bIns="42203" rtlCol="0" anchor="ctr"/>
          <a:lstStyle>
            <a:defPPr>
              <a:defRPr lang="th-TH"/>
            </a:defPPr>
            <a:lvl1pPr marL="0" algn="r" defTabSz="914400" rtl="0" eaLnBrk="0" latinLnBrk="0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1pPr>
            <a:lvl2pPr marL="742950" indent="-285750" algn="l" defTabSz="914400" rtl="0" eaLnBrk="0" latinLnBrk="0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2pPr>
            <a:lvl3pPr marL="1143000" indent="-228600" algn="l" defTabSz="914400" rtl="0" eaLnBrk="0" latinLnBrk="0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3pPr>
            <a:lvl4pPr marL="1600200" indent="-228600" algn="l" defTabSz="914400" rtl="0" eaLnBrk="0" latinLnBrk="0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4pPr>
            <a:lvl5pPr marL="2057400" indent="-228600" algn="l" defTabSz="914400" rtl="0" eaLnBrk="0" latinLnBrk="0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9pPr>
          </a:lstStyle>
          <a:p>
            <a:fld id="{C17C51F9-C6D6-468A-8395-71F52173B7F3}" type="slidenum">
              <a:rPr lang="en-US" altLang="th-TH" sz="831">
                <a:solidFill>
                  <a:srgbClr val="898989"/>
                </a:solidFill>
              </a:rPr>
              <a:pPr/>
              <a:t>18</a:t>
            </a:fld>
            <a:endParaRPr lang="en-US" altLang="th-TH" sz="831">
              <a:solidFill>
                <a:srgbClr val="898989"/>
              </a:solidFill>
            </a:endParaRPr>
          </a:p>
        </p:txBody>
      </p:sp>
      <p:sp>
        <p:nvSpPr>
          <p:cNvPr id="11" name="สี่เหลี่ยมผืนผ้า 5"/>
          <p:cNvSpPr>
            <a:spLocks noChangeArrowheads="1"/>
          </p:cNvSpPr>
          <p:nvPr/>
        </p:nvSpPr>
        <p:spPr bwMode="auto">
          <a:xfrm>
            <a:off x="594947" y="3936024"/>
            <a:ext cx="184731" cy="37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th-TH" sz="1846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สี่เหลี่ยมผืนผ้า 1"/>
          <p:cNvSpPr>
            <a:spLocks noChangeArrowheads="1"/>
          </p:cNvSpPr>
          <p:nvPr/>
        </p:nvSpPr>
        <p:spPr bwMode="auto">
          <a:xfrm>
            <a:off x="436685" y="5569928"/>
            <a:ext cx="8887558" cy="37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1846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228601" y="5532614"/>
            <a:ext cx="8298438" cy="433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215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        </a:t>
            </a:r>
            <a:endParaRPr lang="en-US" sz="2215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1731081" y="1235526"/>
            <a:ext cx="7112175" cy="1285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585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๒.๒.การพัฒนานโยบายประเด็นสำคัญ</a:t>
            </a:r>
          </a:p>
          <a:p>
            <a:r>
              <a:rPr lang="th-TH" sz="2585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ตัวชี้วัดที่ ๔ จำนวนเมืองสมุนไพรอย่างน้อยเขตละ ๑ จังหวัด</a:t>
            </a:r>
          </a:p>
          <a:p>
            <a:r>
              <a:rPr lang="th-TH" sz="2585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เขต ๑๒ จ.สงขลา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2493161"/>
            <a:ext cx="8796818" cy="3898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1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ผลการดำเนินงานตามตัวชี้วัดรอบ ๖  เดือน (</a:t>
            </a:r>
            <a:r>
              <a:rPr lang="en-US" sz="221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Small Success</a:t>
            </a:r>
            <a:r>
              <a:rPr lang="th-TH" sz="221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)  </a:t>
            </a:r>
            <a:endParaRPr lang="en-US" sz="2215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2215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 ๑. มีกลุ่มแกนนำด้านสมุนไพร จำนวน 5  กลุ่มดังนี้ </a:t>
            </a:r>
            <a:endParaRPr lang="en-US" sz="2215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2215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 กลุ่มเขาพระ , กลุ่มทุ่งจัง , กลุ่มท่าโพธิ์ , กลุ่มทุ่งตำเสา , กลุ่มวัดดินลาน</a:t>
            </a:r>
            <a:endParaRPr lang="en-US" sz="2215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2215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๒. มีฐานข้อมูล ผู้ปลูก/ ผู้แปรรูป 37 แห่ง</a:t>
            </a:r>
            <a:endParaRPr lang="en-US" sz="2215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2215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๓. ศึกษาความต้องการสมุนไพร ใน ระดับโรงพยาบาลของจังหวัดสงขลาดังนี้ </a:t>
            </a:r>
            <a:endParaRPr lang="en-US" sz="2215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2215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	- ฟ้าทะลายโจร</a:t>
            </a:r>
            <a:r>
              <a:rPr lang="en-US" sz="2215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 600 </a:t>
            </a:r>
            <a:r>
              <a:rPr lang="th-TH" sz="2215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กิโลกรัม   	- ขมิ้นชัน  500 กิโลกรัม</a:t>
            </a:r>
            <a:endParaRPr lang="en-US" sz="2215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2215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	- ไพล 175 กิโลกรัม   	- เพชรสังฆาต 60 กิโลกรัม</a:t>
            </a:r>
            <a:endParaRPr lang="en-US" sz="2215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2215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	-  เถาวัลย์เปรียง 325 กิโลกรัม</a:t>
            </a:r>
            <a:endParaRPr lang="en-US" sz="2215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2215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๔  บุคลากรผู้เกี่ยวข้องด้านการจัดการสมุนไพรได้รับการอบรมด้านแผนธุรกิจ (</a:t>
            </a:r>
            <a:r>
              <a:rPr lang="en-US" sz="2215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Business plan </a:t>
            </a:r>
            <a:r>
              <a:rPr lang="th-TH" sz="2215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) </a:t>
            </a:r>
            <a:endParaRPr lang="en-US" sz="2215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2215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อยู่ระหว่างดำเนินการโดยกรมการแพทย์แผนไทยฯ </a:t>
            </a:r>
            <a:endParaRPr lang="en-US" sz="2215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  <a:p>
            <a:endParaRPr lang="th-TH" sz="2585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23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1"/>
          <p:cNvGrpSpPr/>
          <p:nvPr/>
        </p:nvGrpSpPr>
        <p:grpSpPr>
          <a:xfrm>
            <a:off x="3020868" y="121766"/>
            <a:ext cx="3475627" cy="1185338"/>
            <a:chOff x="2985656" y="129103"/>
            <a:chExt cx="3475627" cy="1185338"/>
          </a:xfrm>
        </p:grpSpPr>
        <p:pic>
          <p:nvPicPr>
            <p:cNvPr id="70" name="Picture 2" descr="à¸à¸¥à¸à¸²à¸£à¸à¹à¸à¸«à¸²à¸£à¸¹à¸à¸ à¸²à¸à¸ªà¸³à¸«à¸£à¸±à¸ à¸à¸¥à¹à¸­à¸à¸à¹à¸­à¸à¸§à¸²à¸¡à¸ªà¸§à¸¢à¹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985656" y="129103"/>
              <a:ext cx="3475627" cy="1185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สี่เหลี่ยมผืนผ้า 68"/>
            <p:cNvSpPr/>
            <p:nvPr/>
          </p:nvSpPr>
          <p:spPr>
            <a:xfrm>
              <a:off x="3794019" y="348507"/>
              <a:ext cx="135492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600" dirty="0" smtClean="0">
                  <a:solidFill>
                    <a:schemeClr val="bg1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STEMI</a:t>
              </a:r>
              <a:endParaRPr lang="th-TH" sz="3600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6" name="กลุ่ม 5"/>
          <p:cNvGrpSpPr/>
          <p:nvPr/>
        </p:nvGrpSpPr>
        <p:grpSpPr>
          <a:xfrm>
            <a:off x="129954" y="5496559"/>
            <a:ext cx="8753475" cy="1304265"/>
            <a:chOff x="238125" y="5244069"/>
            <a:chExt cx="8753475" cy="1385331"/>
          </a:xfrm>
        </p:grpSpPr>
        <p:sp>
          <p:nvSpPr>
            <p:cNvPr id="7" name="สี่เหลี่ยมผืนผ้า 6"/>
            <p:cNvSpPr/>
            <p:nvPr/>
          </p:nvSpPr>
          <p:spPr>
            <a:xfrm>
              <a:off x="238125" y="5248275"/>
              <a:ext cx="8753475" cy="138112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" name="สี่เหลี่ยมผืนผ้า 7"/>
            <p:cNvSpPr/>
            <p:nvPr/>
          </p:nvSpPr>
          <p:spPr>
            <a:xfrm>
              <a:off x="333374" y="5244069"/>
              <a:ext cx="8553451" cy="11186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bg1"/>
                </a:solidFill>
              </a:endParaRPr>
            </a:p>
          </p:txBody>
        </p:sp>
      </p:grpSp>
      <p:sp>
        <p:nvSpPr>
          <p:cNvPr id="9" name="สี่เหลี่ยมมุมมน 6"/>
          <p:cNvSpPr/>
          <p:nvPr/>
        </p:nvSpPr>
        <p:spPr>
          <a:xfrm>
            <a:off x="254068" y="5656090"/>
            <a:ext cx="8553452" cy="1019188"/>
          </a:xfrm>
          <a:prstGeom prst="roundRect">
            <a:avLst/>
          </a:prstGeom>
          <a:noFill/>
          <a:ln w="381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4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อัตราตายของผู้ป่วยโรคหลอดเลือดหัวใจ ≤  27 : แสน</a:t>
            </a:r>
            <a:r>
              <a:rPr lang="th-TH" sz="24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ประชากร </a:t>
            </a:r>
          </a:p>
          <a:p>
            <a:pPr algn="ctr">
              <a:defRPr/>
            </a:pPr>
            <a:r>
              <a:rPr lang="th-TH" sz="24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ผลงาน</a:t>
            </a:r>
            <a:r>
              <a:rPr lang="en-US" sz="24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13.43 : </a:t>
            </a:r>
            <a:r>
              <a:rPr lang="th-TH" sz="2400" b="1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แสนประชากร </a:t>
            </a:r>
            <a:r>
              <a:rPr lang="en-US" sz="2400" b="1" dirty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400" b="1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728/5,419,543)</a:t>
            </a:r>
            <a:endParaRPr lang="en-US" sz="2400" b="1" dirty="0">
              <a:solidFill>
                <a:srgbClr val="00B050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>
              <a:defRPr/>
            </a:pPr>
            <a:endParaRPr lang="en-US" sz="20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19" name="กลุ่ม 18"/>
          <p:cNvGrpSpPr/>
          <p:nvPr/>
        </p:nvGrpSpPr>
        <p:grpSpPr>
          <a:xfrm>
            <a:off x="3010454" y="1383597"/>
            <a:ext cx="5293407" cy="1697150"/>
            <a:chOff x="312108" y="1364702"/>
            <a:chExt cx="5293407" cy="1697150"/>
          </a:xfrm>
        </p:grpSpPr>
        <p:sp>
          <p:nvSpPr>
            <p:cNvPr id="10" name="สี่เหลี่ยมผืนผ้ามุมมน 9"/>
            <p:cNvSpPr/>
            <p:nvPr/>
          </p:nvSpPr>
          <p:spPr>
            <a:xfrm>
              <a:off x="312108" y="1364702"/>
              <a:ext cx="5169293" cy="1528339"/>
            </a:xfrm>
            <a:prstGeom prst="roundRect">
              <a:avLst/>
            </a:prstGeom>
            <a:noFill/>
            <a:ln w="7620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1" name="สี่เหลี่ยมผืนผ้ามุมมน 10"/>
            <p:cNvSpPr/>
            <p:nvPr/>
          </p:nvSpPr>
          <p:spPr>
            <a:xfrm>
              <a:off x="436222" y="1533513"/>
              <a:ext cx="5169293" cy="1528339"/>
            </a:xfrm>
            <a:prstGeom prst="roundRect">
              <a:avLst/>
            </a:prstGeom>
            <a:noFill/>
            <a:ln w="28575">
              <a:solidFill>
                <a:srgbClr val="FF9933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4" name="กลุ่ม 3"/>
          <p:cNvGrpSpPr/>
          <p:nvPr/>
        </p:nvGrpSpPr>
        <p:grpSpPr>
          <a:xfrm>
            <a:off x="3010454" y="3411164"/>
            <a:ext cx="5872975" cy="1959848"/>
            <a:chOff x="8210388" y="5665370"/>
            <a:chExt cx="5169296" cy="1537699"/>
          </a:xfrm>
        </p:grpSpPr>
        <p:grpSp>
          <p:nvGrpSpPr>
            <p:cNvPr id="12" name="กลุ่ม 11"/>
            <p:cNvGrpSpPr/>
            <p:nvPr/>
          </p:nvGrpSpPr>
          <p:grpSpPr>
            <a:xfrm>
              <a:off x="8210389" y="5665370"/>
              <a:ext cx="5169295" cy="1533332"/>
              <a:chOff x="-1578125" y="451510"/>
              <a:chExt cx="5169295" cy="1533332"/>
            </a:xfrm>
          </p:grpSpPr>
          <p:sp>
            <p:nvSpPr>
              <p:cNvPr id="13" name="สี่เหลี่ยมผืนผ้ามุมมน 12"/>
              <p:cNvSpPr/>
              <p:nvPr/>
            </p:nvSpPr>
            <p:spPr>
              <a:xfrm>
                <a:off x="-1578123" y="456503"/>
                <a:ext cx="5169293" cy="1528339"/>
              </a:xfrm>
              <a:prstGeom prst="roundRect">
                <a:avLst/>
              </a:prstGeom>
              <a:noFill/>
              <a:ln w="7620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14" name="สี่เหลี่ยมผืนผ้ามุมมน 13"/>
              <p:cNvSpPr/>
              <p:nvPr/>
            </p:nvSpPr>
            <p:spPr>
              <a:xfrm>
                <a:off x="-1578125" y="451510"/>
                <a:ext cx="5169293" cy="1528339"/>
              </a:xfrm>
              <a:prstGeom prst="roundRect">
                <a:avLst/>
              </a:prstGeom>
              <a:noFill/>
              <a:ln w="7620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5" name="สี่เหลี่ยมผืนผ้ามุมมน 14"/>
              <p:cNvSpPr/>
              <p:nvPr/>
            </p:nvSpPr>
            <p:spPr>
              <a:xfrm>
                <a:off x="-1578124" y="456503"/>
                <a:ext cx="5169293" cy="1528339"/>
              </a:xfrm>
              <a:prstGeom prst="roundRect">
                <a:avLst/>
              </a:prstGeom>
              <a:noFill/>
              <a:ln w="28575">
                <a:solidFill>
                  <a:schemeClr val="accent5">
                    <a:lumMod val="40000"/>
                    <a:lumOff val="6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6" name="สี่เหลี่ยมผืนผ้ามุมมน 15"/>
            <p:cNvSpPr/>
            <p:nvPr/>
          </p:nvSpPr>
          <p:spPr>
            <a:xfrm>
              <a:off x="8210388" y="5674730"/>
              <a:ext cx="5169293" cy="1528339"/>
            </a:xfrm>
            <a:prstGeom prst="roundRect">
              <a:avLst/>
            </a:prstGeom>
            <a:noFill/>
            <a:ln w="28575">
              <a:solidFill>
                <a:srgbClr val="FFFFC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aphicFrame>
        <p:nvGraphicFramePr>
          <p:cNvPr id="20" name="ตาราง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039214"/>
              </p:ext>
            </p:extLst>
          </p:nvPr>
        </p:nvGraphicFramePr>
        <p:xfrm>
          <a:off x="152267" y="695888"/>
          <a:ext cx="2574123" cy="475628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634965"/>
                <a:gridCol w="536028"/>
                <a:gridCol w="694726"/>
                <a:gridCol w="708404"/>
              </a:tblGrid>
              <a:tr h="52476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 smtClean="0">
                          <a:effectLst/>
                        </a:rPr>
                        <a:t>จังหวัด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A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B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u="none" strike="noStrike" dirty="0" smtClean="0">
                          <a:effectLst/>
                        </a:rPr>
                        <a:t>อัตราตาย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</a:tr>
              <a:tr h="52476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</a:rPr>
                        <a:t>ตรัง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u="none" strike="noStrike" dirty="0" smtClean="0">
                          <a:effectLst/>
                        </a:rPr>
                        <a:t>303 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u="none" strike="noStrike" dirty="0" smtClean="0">
                          <a:effectLst/>
                        </a:rPr>
                        <a:t>641,684 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47.22</a:t>
                      </a:r>
                      <a:endParaRPr lang="th-TH" sz="1800" b="0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</a:tr>
              <a:tr h="52476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>
                          <a:effectLst/>
                        </a:rPr>
                        <a:t>พัทลุง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u="none" strike="noStrike" dirty="0" smtClean="0">
                          <a:effectLst/>
                        </a:rPr>
                        <a:t>77 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u="none" strike="noStrike" dirty="0">
                          <a:effectLst/>
                        </a:rPr>
                        <a:t>524,483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u="none" strike="noStrike" dirty="0">
                          <a:effectLst/>
                        </a:rPr>
                        <a:t>14.70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99FF66"/>
                    </a:solidFill>
                  </a:tcPr>
                </a:tc>
              </a:tr>
              <a:tr h="52476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>
                          <a:effectLst/>
                        </a:rPr>
                        <a:t>สตูล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u="none" strike="noStrike" dirty="0" smtClean="0">
                          <a:effectLst/>
                        </a:rPr>
                        <a:t>15 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u="none" strike="noStrike" dirty="0">
                          <a:effectLst/>
                        </a:rPr>
                        <a:t>    316,559 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u="none" strike="noStrike" dirty="0">
                          <a:effectLst/>
                        </a:rPr>
                        <a:t>4.74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99FF66"/>
                    </a:solidFill>
                  </a:tcPr>
                </a:tc>
              </a:tr>
              <a:tr h="52476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>
                          <a:effectLst/>
                        </a:rPr>
                        <a:t>ยะลา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u="none" strike="noStrike" dirty="0" smtClean="0">
                          <a:effectLst/>
                        </a:rPr>
                        <a:t>56 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u="none" strike="noStrike" dirty="0">
                          <a:effectLst/>
                        </a:rPr>
                        <a:t>  </a:t>
                      </a:r>
                      <a:r>
                        <a:rPr lang="th-TH" sz="1800" u="none" strike="noStrike" dirty="0" smtClean="0">
                          <a:effectLst/>
                        </a:rPr>
                        <a:t>520,418 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u="none" strike="noStrike" dirty="0">
                          <a:effectLst/>
                        </a:rPr>
                        <a:t>10.76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99FF66"/>
                    </a:solidFill>
                  </a:tcPr>
                </a:tc>
              </a:tr>
              <a:tr h="52476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>
                          <a:effectLst/>
                        </a:rPr>
                        <a:t>ปัตตานี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u="none" strike="noStrike" dirty="0">
                          <a:effectLst/>
                        </a:rPr>
                        <a:t>60</a:t>
                      </a:r>
                      <a:endParaRPr lang="th-TH" sz="1800" b="0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u="none" strike="noStrike" dirty="0">
                          <a:effectLst/>
                        </a:rPr>
                        <a:t>698,159</a:t>
                      </a:r>
                      <a:endParaRPr lang="th-TH" sz="1800" b="0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u="none" strike="noStrike" dirty="0">
                          <a:effectLst/>
                        </a:rPr>
                        <a:t>8.59</a:t>
                      </a:r>
                      <a:endParaRPr lang="th-TH" sz="1800" b="0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99FF66"/>
                    </a:solidFill>
                  </a:tcPr>
                </a:tc>
              </a:tr>
              <a:tr h="52476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>
                          <a:effectLst/>
                        </a:rPr>
                        <a:t>นราธิวาส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u="none" strike="noStrike">
                          <a:effectLst/>
                        </a:rPr>
                        <a:t>63</a:t>
                      </a:r>
                      <a:endParaRPr lang="th-TH" sz="1800" b="0" i="0" u="none" strike="noStrike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u="none" strike="noStrike" dirty="0">
                          <a:effectLst/>
                        </a:rPr>
                        <a:t>787,510</a:t>
                      </a:r>
                      <a:endParaRPr lang="th-TH" sz="1800" b="0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u="none" strike="noStrike" dirty="0">
                          <a:effectLst/>
                        </a:rPr>
                        <a:t>8</a:t>
                      </a:r>
                      <a:endParaRPr lang="th-TH" sz="1800" b="0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99FF66"/>
                    </a:solidFill>
                  </a:tcPr>
                </a:tc>
              </a:tr>
              <a:tr h="52476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>
                          <a:effectLst/>
                        </a:rPr>
                        <a:t>สงขลา 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>
                          <a:effectLst/>
                        </a:rPr>
                        <a:t>154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</a:rPr>
                        <a:t>1,410,312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</a:rPr>
                        <a:t>10.92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99FF66"/>
                    </a:solidFill>
                  </a:tcPr>
                </a:tc>
              </a:tr>
              <a:tr h="52476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>
                          <a:effectLst/>
                        </a:rPr>
                        <a:t>เขต 12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</a:rPr>
                        <a:t>728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</a:rPr>
                        <a:t>5,419,543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</a:rPr>
                        <a:t>13.43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99FF66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à¸à¸¥à¸à¸²à¸£à¸à¹à¸à¸«à¸²à¸£à¸¹à¸à¸ à¸²à¸à¸ªà¸³à¸«à¸£à¸±à¸ STEM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25" l="250" r="100000">
                        <a14:foregroundMark x1="33750" y1="31125" x2="41375" y2="31875"/>
                        <a14:foregroundMark x1="45875" y1="14125" x2="53375" y2="7125"/>
                        <a14:foregroundMark x1="9750" y1="61250" x2="44875" y2="48875"/>
                        <a14:foregroundMark x1="11000" y1="66250" x2="57500" y2="59000"/>
                        <a14:foregroundMark x1="55625" y1="59000" x2="65000" y2="60250"/>
                        <a14:foregroundMark x1="12625" y1="71875" x2="27250" y2="69000"/>
                        <a14:foregroundMark x1="27250" y1="69000" x2="62000" y2="72250"/>
                        <a14:foregroundMark x1="61375" y1="72000" x2="80000" y2="77000"/>
                        <a14:foregroundMark x1="64750" y1="69625" x2="63750" y2="85500"/>
                        <a14:foregroundMark x1="14875" y1="76750" x2="43250" y2="76750"/>
                        <a14:foregroundMark x1="39875" y1="76750" x2="74500" y2="88625"/>
                        <a14:foregroundMark x1="74500" y1="88625" x2="85375" y2="93625"/>
                        <a14:foregroundMark x1="11375" y1="59375" x2="15125" y2="73750"/>
                        <a14:foregroundMark x1="11375" y1="59000" x2="37250" y2="50125"/>
                        <a14:foregroundMark x1="32000" y1="58000" x2="34375" y2="77000"/>
                        <a14:foregroundMark x1="42750" y1="69125" x2="54375" y2="70625"/>
                        <a14:foregroundMark x1="23000" y1="18250" x2="25375" y2="32125"/>
                        <a14:foregroundMark x1="12250" y1="31750" x2="14625" y2="33375"/>
                        <a14:foregroundMark x1="15125" y1="32500" x2="23625" y2="31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313" y="36495"/>
            <a:ext cx="1807366" cy="153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สี่เหลี่ยมผืนผ้า 21"/>
          <p:cNvSpPr/>
          <p:nvPr/>
        </p:nvSpPr>
        <p:spPr>
          <a:xfrm>
            <a:off x="3261484" y="1523162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เน้นย้ำการเข้าถึงบริการทันเวลา ในช่วง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Golden period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ของผู้ป่วยระบบ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STEMI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Fast track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ในรพ.ทุกระดับ</a:t>
            </a:r>
            <a:endParaRPr lang="th-TH" dirty="0"/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3183994" y="3579975"/>
            <a:ext cx="56729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ทบทวน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STEMI Fast track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ในรพ.ทุก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</a:t>
            </a:r>
            <a:endParaRPr lang="en-US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พัฒนาศักยภาพรพ.ชุมชน ในการดูแลผู้ป่วย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NSTEMI</a:t>
            </a:r>
          </a:p>
          <a:p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เพิ่มการประชาสัมพันธ์ สื่อสาร เรื่อง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STEMI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alert/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STEMI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awareness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ผ่าน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PCC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31" name="กลุ่ม 30"/>
          <p:cNvGrpSpPr/>
          <p:nvPr/>
        </p:nvGrpSpPr>
        <p:grpSpPr>
          <a:xfrm>
            <a:off x="3157511" y="2937403"/>
            <a:ext cx="1992763" cy="985881"/>
            <a:chOff x="3239185" y="3918000"/>
            <a:chExt cx="1912470" cy="1828512"/>
          </a:xfrm>
        </p:grpSpPr>
        <p:pic>
          <p:nvPicPr>
            <p:cNvPr id="32" name="รูปภาพ 3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185" y="3918000"/>
              <a:ext cx="1912470" cy="1828512"/>
            </a:xfrm>
            <a:prstGeom prst="rect">
              <a:avLst/>
            </a:prstGeom>
          </p:spPr>
        </p:pic>
        <p:sp>
          <p:nvSpPr>
            <p:cNvPr id="33" name="กล่องข้อความ 32"/>
            <p:cNvSpPr txBox="1"/>
            <p:nvPr/>
          </p:nvSpPr>
          <p:spPr>
            <a:xfrm>
              <a:off x="3679455" y="4370038"/>
              <a:ext cx="1339143" cy="85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 smtClean="0">
                  <a:solidFill>
                    <a:schemeClr val="accent5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โอกาสพัฒนา</a:t>
              </a:r>
              <a:endParaRPr lang="th-TH" sz="24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951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2" descr="à¸à¸¥à¸à¸²à¸£à¸à¹à¸à¸«à¸²à¸£à¸¹à¸à¸ à¸²à¸à¸ªà¸³à¸«à¸£à¸±à¸ à¸à¸¥à¹à¸­à¸à¸à¹à¸­à¸à¸§à¸²à¸¡à¸ªà¸§à¸¢à¹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3754" y="81519"/>
            <a:ext cx="3475627" cy="106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สี่เหลี่ยมผืนผ้า 68"/>
          <p:cNvSpPr/>
          <p:nvPr/>
        </p:nvSpPr>
        <p:spPr>
          <a:xfrm>
            <a:off x="3380861" y="234749"/>
            <a:ext cx="21938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Service Plan</a:t>
            </a:r>
            <a:endParaRPr lang="th-TH" sz="3200" dirty="0"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2" name="กลุ่ม 1"/>
          <p:cNvGrpSpPr/>
          <p:nvPr/>
        </p:nvGrpSpPr>
        <p:grpSpPr>
          <a:xfrm>
            <a:off x="404159" y="1000479"/>
            <a:ext cx="8536629" cy="5743221"/>
            <a:chOff x="404159" y="1000479"/>
            <a:chExt cx="8536629" cy="5743221"/>
          </a:xfrm>
        </p:grpSpPr>
        <p:grpSp>
          <p:nvGrpSpPr>
            <p:cNvPr id="68" name="กลุ่ม 67"/>
            <p:cNvGrpSpPr/>
            <p:nvPr/>
          </p:nvGrpSpPr>
          <p:grpSpPr>
            <a:xfrm>
              <a:off x="404159" y="1000479"/>
              <a:ext cx="6859900" cy="5743221"/>
              <a:chOff x="1053276" y="1180291"/>
              <a:chExt cx="7292319" cy="5340218"/>
            </a:xfrm>
          </p:grpSpPr>
          <p:grpSp>
            <p:nvGrpSpPr>
              <p:cNvPr id="40" name="กลุ่ม 39"/>
              <p:cNvGrpSpPr/>
              <p:nvPr/>
            </p:nvGrpSpPr>
            <p:grpSpPr>
              <a:xfrm>
                <a:off x="1132765" y="1228295"/>
                <a:ext cx="7185539" cy="5292214"/>
                <a:chOff x="968992" y="1392068"/>
                <a:chExt cx="7185539" cy="5292214"/>
              </a:xfrm>
              <a:solidFill>
                <a:srgbClr val="002060"/>
              </a:solidFill>
            </p:grpSpPr>
            <p:sp>
              <p:nvSpPr>
                <p:cNvPr id="6" name="สี่เหลี่ยมผืนผ้า 5"/>
                <p:cNvSpPr/>
                <p:nvPr/>
              </p:nvSpPr>
              <p:spPr>
                <a:xfrm>
                  <a:off x="968992" y="1392070"/>
                  <a:ext cx="1774208" cy="1037231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solidFill>
                      <a:srgbClr val="FFFFCC"/>
                    </a:solidFill>
                  </a:endParaRPr>
                </a:p>
              </p:txBody>
            </p:sp>
            <p:sp>
              <p:nvSpPr>
                <p:cNvPr id="8" name="สี่เหลี่ยมผืนผ้า 7"/>
                <p:cNvSpPr/>
                <p:nvPr/>
              </p:nvSpPr>
              <p:spPr>
                <a:xfrm>
                  <a:off x="6363227" y="2450877"/>
                  <a:ext cx="1772626" cy="1037231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solidFill>
                      <a:srgbClr val="FFFFCC"/>
                    </a:solidFill>
                  </a:endParaRPr>
                </a:p>
              </p:txBody>
            </p:sp>
            <p:sp>
              <p:nvSpPr>
                <p:cNvPr id="9" name="สี่เหลี่ยมผืนผ้า 8"/>
                <p:cNvSpPr/>
                <p:nvPr/>
              </p:nvSpPr>
              <p:spPr>
                <a:xfrm>
                  <a:off x="4573868" y="2450877"/>
                  <a:ext cx="1774208" cy="1037231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solidFill>
                      <a:srgbClr val="FFFFCC"/>
                    </a:solidFill>
                  </a:endParaRPr>
                </a:p>
              </p:txBody>
            </p:sp>
            <p:sp>
              <p:nvSpPr>
                <p:cNvPr id="10" name="สี่เหลี่ยมผืนผ้า 9"/>
                <p:cNvSpPr/>
                <p:nvPr/>
              </p:nvSpPr>
              <p:spPr>
                <a:xfrm>
                  <a:off x="2767044" y="2450878"/>
                  <a:ext cx="1774208" cy="1037231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solidFill>
                      <a:srgbClr val="FFFFCC"/>
                    </a:solidFill>
                  </a:endParaRPr>
                </a:p>
              </p:txBody>
            </p:sp>
            <p:sp>
              <p:nvSpPr>
                <p:cNvPr id="11" name="สี่เหลี่ยมผืนผ้า 10"/>
                <p:cNvSpPr/>
                <p:nvPr/>
              </p:nvSpPr>
              <p:spPr>
                <a:xfrm>
                  <a:off x="968992" y="2450879"/>
                  <a:ext cx="1777582" cy="1037231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solidFill>
                      <a:srgbClr val="FFFFCC"/>
                    </a:solidFill>
                  </a:endParaRPr>
                </a:p>
              </p:txBody>
            </p:sp>
            <p:sp>
              <p:nvSpPr>
                <p:cNvPr id="12" name="สี่เหลี่ยมผืนผ้า 11"/>
                <p:cNvSpPr/>
                <p:nvPr/>
              </p:nvSpPr>
              <p:spPr>
                <a:xfrm>
                  <a:off x="6371920" y="1392068"/>
                  <a:ext cx="1763934" cy="1037231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solidFill>
                      <a:srgbClr val="FFFFCC"/>
                    </a:solidFill>
                  </a:endParaRPr>
                </a:p>
              </p:txBody>
            </p:sp>
            <p:sp>
              <p:nvSpPr>
                <p:cNvPr id="13" name="สี่เหลี่ยมผืนผ้า 12"/>
                <p:cNvSpPr/>
                <p:nvPr/>
              </p:nvSpPr>
              <p:spPr>
                <a:xfrm>
                  <a:off x="4573868" y="1392069"/>
                  <a:ext cx="1774208" cy="1037231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solidFill>
                      <a:srgbClr val="FFFFCC"/>
                    </a:solidFill>
                  </a:endParaRPr>
                </a:p>
              </p:txBody>
            </p:sp>
            <p:sp>
              <p:nvSpPr>
                <p:cNvPr id="14" name="สี่เหลี่ยมผืนผ้า 13"/>
                <p:cNvSpPr/>
                <p:nvPr/>
              </p:nvSpPr>
              <p:spPr>
                <a:xfrm>
                  <a:off x="2767044" y="1392069"/>
                  <a:ext cx="1774208" cy="1037231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solidFill>
                      <a:srgbClr val="FFFFCC"/>
                    </a:solidFill>
                  </a:endParaRPr>
                </a:p>
              </p:txBody>
            </p:sp>
            <p:sp>
              <p:nvSpPr>
                <p:cNvPr id="20" name="สี่เหลี่ยมผืนผ้า 19"/>
                <p:cNvSpPr/>
                <p:nvPr/>
              </p:nvSpPr>
              <p:spPr>
                <a:xfrm>
                  <a:off x="972444" y="3516587"/>
                  <a:ext cx="1771440" cy="1037231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solidFill>
                      <a:srgbClr val="FFFFCC"/>
                    </a:solidFill>
                  </a:endParaRPr>
                </a:p>
              </p:txBody>
            </p:sp>
            <p:sp>
              <p:nvSpPr>
                <p:cNvPr id="21" name="สี่เหลี่ยมผืนผ้า 20"/>
                <p:cNvSpPr/>
                <p:nvPr/>
              </p:nvSpPr>
              <p:spPr>
                <a:xfrm>
                  <a:off x="6362062" y="4576004"/>
                  <a:ext cx="1773791" cy="1037231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solidFill>
                      <a:srgbClr val="FFFFCC"/>
                    </a:solidFill>
                  </a:endParaRPr>
                </a:p>
              </p:txBody>
            </p:sp>
            <p:sp>
              <p:nvSpPr>
                <p:cNvPr id="22" name="สี่เหลี่ยมผืนผ้า 21"/>
                <p:cNvSpPr/>
                <p:nvPr/>
              </p:nvSpPr>
              <p:spPr>
                <a:xfrm>
                  <a:off x="4567163" y="4570838"/>
                  <a:ext cx="1774208" cy="1037231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solidFill>
                      <a:srgbClr val="FFFFCC"/>
                    </a:solidFill>
                  </a:endParaRPr>
                </a:p>
              </p:txBody>
            </p:sp>
            <p:sp>
              <p:nvSpPr>
                <p:cNvPr id="23" name="สี่เหลี่ยมผืนผ้า 22"/>
                <p:cNvSpPr/>
                <p:nvPr/>
              </p:nvSpPr>
              <p:spPr>
                <a:xfrm>
                  <a:off x="2772367" y="4575395"/>
                  <a:ext cx="1774208" cy="1037231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solidFill>
                      <a:srgbClr val="FFFFCC"/>
                    </a:solidFill>
                  </a:endParaRPr>
                </a:p>
              </p:txBody>
            </p:sp>
            <p:sp>
              <p:nvSpPr>
                <p:cNvPr id="24" name="สี่เหลี่ยมผืนผ้า 23"/>
                <p:cNvSpPr/>
                <p:nvPr/>
              </p:nvSpPr>
              <p:spPr>
                <a:xfrm>
                  <a:off x="972444" y="4575397"/>
                  <a:ext cx="1774208" cy="1037231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solidFill>
                      <a:srgbClr val="FFFFCC"/>
                    </a:solidFill>
                  </a:endParaRPr>
                </a:p>
              </p:txBody>
            </p:sp>
            <p:sp>
              <p:nvSpPr>
                <p:cNvPr id="25" name="สี่เหลี่ยมผืนผ้า 24"/>
                <p:cNvSpPr/>
                <p:nvPr/>
              </p:nvSpPr>
              <p:spPr>
                <a:xfrm>
                  <a:off x="6363225" y="3516585"/>
                  <a:ext cx="1772628" cy="1037231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solidFill>
                      <a:srgbClr val="FFFFCC"/>
                    </a:solidFill>
                  </a:endParaRPr>
                </a:p>
              </p:txBody>
            </p:sp>
            <p:sp>
              <p:nvSpPr>
                <p:cNvPr id="26" name="สี่เหลี่ยมผืนผ้า 25"/>
                <p:cNvSpPr/>
                <p:nvPr/>
              </p:nvSpPr>
              <p:spPr>
                <a:xfrm>
                  <a:off x="4568548" y="3516586"/>
                  <a:ext cx="1774208" cy="1037231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solidFill>
                      <a:srgbClr val="FFFFCC"/>
                    </a:solidFill>
                  </a:endParaRPr>
                </a:p>
              </p:txBody>
            </p:sp>
            <p:sp>
              <p:nvSpPr>
                <p:cNvPr id="27" name="สี่เหลี่ยมผืนผ้า 26"/>
                <p:cNvSpPr/>
                <p:nvPr/>
              </p:nvSpPr>
              <p:spPr>
                <a:xfrm>
                  <a:off x="2767044" y="3516586"/>
                  <a:ext cx="1774208" cy="1037231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solidFill>
                      <a:srgbClr val="FFFFCC"/>
                    </a:solidFill>
                  </a:endParaRPr>
                </a:p>
              </p:txBody>
            </p:sp>
            <p:sp>
              <p:nvSpPr>
                <p:cNvPr id="36" name="สี่เหลี่ยมผืนผ้า 35"/>
                <p:cNvSpPr/>
                <p:nvPr/>
              </p:nvSpPr>
              <p:spPr>
                <a:xfrm>
                  <a:off x="972444" y="5647051"/>
                  <a:ext cx="1774208" cy="1037231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solidFill>
                      <a:srgbClr val="FFFFCC"/>
                    </a:solidFill>
                  </a:endParaRPr>
                </a:p>
              </p:txBody>
            </p:sp>
            <p:sp>
              <p:nvSpPr>
                <p:cNvPr id="37" name="สี่เหลี่ยมผืนผ้า 36"/>
                <p:cNvSpPr/>
                <p:nvPr/>
              </p:nvSpPr>
              <p:spPr>
                <a:xfrm>
                  <a:off x="2772367" y="5642493"/>
                  <a:ext cx="1774208" cy="1037231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solidFill>
                      <a:srgbClr val="FFFFCC"/>
                    </a:solidFill>
                  </a:endParaRPr>
                </a:p>
              </p:txBody>
            </p:sp>
            <p:sp>
              <p:nvSpPr>
                <p:cNvPr id="38" name="สี่เหลี่ยมผืนผ้า 37"/>
                <p:cNvSpPr/>
                <p:nvPr/>
              </p:nvSpPr>
              <p:spPr>
                <a:xfrm>
                  <a:off x="4575744" y="5629647"/>
                  <a:ext cx="1774208" cy="1037231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solidFill>
                      <a:srgbClr val="FFFFCC"/>
                    </a:solidFill>
                  </a:endParaRPr>
                </a:p>
              </p:txBody>
            </p:sp>
            <p:sp>
              <p:nvSpPr>
                <p:cNvPr id="39" name="สี่เหลี่ยมผืนผ้า 38"/>
                <p:cNvSpPr/>
                <p:nvPr/>
              </p:nvSpPr>
              <p:spPr>
                <a:xfrm>
                  <a:off x="6385938" y="5647048"/>
                  <a:ext cx="1768593" cy="1037231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solidFill>
                      <a:srgbClr val="FFFFCC"/>
                    </a:solidFill>
                  </a:endParaRPr>
                </a:p>
              </p:txBody>
            </p:sp>
          </p:grpSp>
          <p:sp>
            <p:nvSpPr>
              <p:cNvPr id="41" name="สี่เหลี่ยมผืนผ้า 40"/>
              <p:cNvSpPr/>
              <p:nvPr/>
            </p:nvSpPr>
            <p:spPr>
              <a:xfrm>
                <a:off x="1053276" y="1180291"/>
                <a:ext cx="1828796" cy="8002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2300" b="1" dirty="0" smtClean="0">
                    <a:solidFill>
                      <a:srgbClr val="FFFFCC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1. การแพทย์ปฐมภูมิ</a:t>
                </a:r>
              </a:p>
              <a:p>
                <a:pPr algn="ctr"/>
                <a:r>
                  <a:rPr lang="th-TH" sz="2300" b="1" dirty="0" smtClean="0">
                    <a:solidFill>
                      <a:srgbClr val="FFFFCC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(</a:t>
                </a:r>
                <a:r>
                  <a:rPr lang="en-US" sz="2300" b="1" dirty="0" smtClean="0">
                    <a:solidFill>
                      <a:srgbClr val="FFFFCC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PCC)</a:t>
                </a:r>
                <a:endParaRPr lang="en-US" sz="2300" b="1" dirty="0">
                  <a:solidFill>
                    <a:srgbClr val="FFFFCC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42" name="สี่เหลี่ยมผืนผ้า 41"/>
              <p:cNvSpPr/>
              <p:nvPr/>
            </p:nvSpPr>
            <p:spPr>
              <a:xfrm>
                <a:off x="2944862" y="1229727"/>
                <a:ext cx="1828796" cy="8002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2300" b="1" dirty="0" smtClean="0">
                    <a:solidFill>
                      <a:srgbClr val="FFFFCC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2. โรคไม่ติดต่อเรื้อรัง</a:t>
                </a:r>
              </a:p>
              <a:p>
                <a:pPr algn="ctr"/>
                <a:r>
                  <a:rPr lang="th-TH" sz="2300" b="1" dirty="0" smtClean="0">
                    <a:solidFill>
                      <a:srgbClr val="FFFFCC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(</a:t>
                </a:r>
                <a:r>
                  <a:rPr lang="en-US" sz="2300" b="1" dirty="0" smtClean="0">
                    <a:solidFill>
                      <a:srgbClr val="FFFFCC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DM, HT)</a:t>
                </a:r>
              </a:p>
            </p:txBody>
          </p:sp>
          <p:sp>
            <p:nvSpPr>
              <p:cNvPr id="43" name="สี่เหลี่ยมผืนผ้า 42"/>
              <p:cNvSpPr/>
              <p:nvPr/>
            </p:nvSpPr>
            <p:spPr>
              <a:xfrm>
                <a:off x="4720915" y="1252529"/>
                <a:ext cx="1828796" cy="8002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2300" b="1" dirty="0" smtClean="0">
                    <a:solidFill>
                      <a:srgbClr val="FFFFCC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3. โรคไม่ติดต่อเรื้อรัง (</a:t>
                </a:r>
                <a:r>
                  <a:rPr lang="en-US" sz="2300" b="1" dirty="0" smtClean="0">
                    <a:solidFill>
                      <a:srgbClr val="FFFFCC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Stroke)</a:t>
                </a:r>
              </a:p>
            </p:txBody>
          </p:sp>
          <p:sp>
            <p:nvSpPr>
              <p:cNvPr id="44" name="สี่เหลี่ยมผืนผ้า 43"/>
              <p:cNvSpPr/>
              <p:nvPr/>
            </p:nvSpPr>
            <p:spPr>
              <a:xfrm>
                <a:off x="6489508" y="1229727"/>
                <a:ext cx="1828796" cy="8002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2300" b="1" dirty="0" smtClean="0">
                    <a:solidFill>
                      <a:srgbClr val="FFFFCC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4. ใช้ยาอย่างสมเหตุสมผล (</a:t>
                </a:r>
                <a:r>
                  <a:rPr lang="en-US" sz="2300" b="1" dirty="0" smtClean="0">
                    <a:solidFill>
                      <a:srgbClr val="FFFFCC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RDU)</a:t>
                </a:r>
              </a:p>
            </p:txBody>
          </p:sp>
          <p:sp>
            <p:nvSpPr>
              <p:cNvPr id="45" name="สี่เหลี่ยมผืนผ้า 44"/>
              <p:cNvSpPr/>
              <p:nvPr/>
            </p:nvSpPr>
            <p:spPr>
              <a:xfrm>
                <a:off x="1132765" y="2434521"/>
                <a:ext cx="1828796" cy="8002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2300" b="1" dirty="0" smtClean="0">
                    <a:solidFill>
                      <a:srgbClr val="FFFFCC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5. การส่งต่อนอกเขตสุขภาพ</a:t>
                </a:r>
              </a:p>
            </p:txBody>
          </p:sp>
          <p:sp>
            <p:nvSpPr>
              <p:cNvPr id="46" name="สี่เหลี่ยมผืนผ้า 45"/>
              <p:cNvSpPr/>
              <p:nvPr/>
            </p:nvSpPr>
            <p:spPr>
              <a:xfrm>
                <a:off x="2934265" y="2434519"/>
                <a:ext cx="1828796" cy="446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2300" b="1" dirty="0" smtClean="0">
                    <a:solidFill>
                      <a:srgbClr val="FFFFCC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6. ทารกแรกเกิด</a:t>
                </a:r>
              </a:p>
            </p:txBody>
          </p:sp>
          <p:sp>
            <p:nvSpPr>
              <p:cNvPr id="47" name="สี่เหลี่ยมผืนผ้า 46"/>
              <p:cNvSpPr/>
              <p:nvPr/>
            </p:nvSpPr>
            <p:spPr>
              <a:xfrm>
                <a:off x="4708473" y="2434521"/>
                <a:ext cx="1828796" cy="446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300" b="1" dirty="0" smtClean="0">
                    <a:solidFill>
                      <a:srgbClr val="FFFFCC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7. Palliative Care</a:t>
                </a:r>
              </a:p>
            </p:txBody>
          </p:sp>
          <p:sp>
            <p:nvSpPr>
              <p:cNvPr id="48" name="สี่เหลี่ยมผืนผ้า 47"/>
              <p:cNvSpPr/>
              <p:nvPr/>
            </p:nvSpPr>
            <p:spPr>
              <a:xfrm>
                <a:off x="6516799" y="2535315"/>
                <a:ext cx="1828796" cy="446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2300" b="1" dirty="0" smtClean="0">
                    <a:solidFill>
                      <a:srgbClr val="FFFFCC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8. แพทย์แผนไทย</a:t>
                </a:r>
              </a:p>
            </p:txBody>
          </p:sp>
          <p:sp>
            <p:nvSpPr>
              <p:cNvPr id="53" name="สี่เหลี่ยมผืนผ้า 52"/>
              <p:cNvSpPr/>
              <p:nvPr/>
            </p:nvSpPr>
            <p:spPr>
              <a:xfrm>
                <a:off x="1132765" y="3503601"/>
                <a:ext cx="1828796" cy="8002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2300" b="1" dirty="0" smtClean="0">
                    <a:solidFill>
                      <a:srgbClr val="FFFFCC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9. สุขภาพจิตและ</a:t>
                </a:r>
              </a:p>
              <a:p>
                <a:pPr algn="ctr"/>
                <a:r>
                  <a:rPr lang="th-TH" sz="2300" b="1" dirty="0" smtClean="0">
                    <a:solidFill>
                      <a:srgbClr val="FFFFCC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จิตเวช</a:t>
                </a:r>
              </a:p>
            </p:txBody>
          </p:sp>
          <p:sp>
            <p:nvSpPr>
              <p:cNvPr id="54" name="สี่เหลี่ยมผืนผ้า 53"/>
              <p:cNvSpPr/>
              <p:nvPr/>
            </p:nvSpPr>
            <p:spPr>
              <a:xfrm>
                <a:off x="2934265" y="3503599"/>
                <a:ext cx="1828796" cy="8002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2300" b="1" dirty="0" smtClean="0">
                    <a:solidFill>
                      <a:srgbClr val="FFFFCC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10. อายุรก</a:t>
                </a:r>
                <a:r>
                  <a:rPr lang="th-TH" sz="2300" b="1" dirty="0" err="1" smtClean="0">
                    <a:solidFill>
                      <a:srgbClr val="FFFFCC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รรม</a:t>
                </a:r>
                <a:r>
                  <a:rPr lang="th-TH" sz="2300" b="1" dirty="0" smtClean="0">
                    <a:solidFill>
                      <a:srgbClr val="FFFFCC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(</a:t>
                </a:r>
                <a:r>
                  <a:rPr lang="en-US" sz="2300" b="1" dirty="0" smtClean="0">
                    <a:solidFill>
                      <a:srgbClr val="FFFFCC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Sepsis)</a:t>
                </a:r>
              </a:p>
            </p:txBody>
          </p:sp>
          <p:sp>
            <p:nvSpPr>
              <p:cNvPr id="55" name="สี่เหลี่ยมผืนผ้า 54"/>
              <p:cNvSpPr/>
              <p:nvPr/>
            </p:nvSpPr>
            <p:spPr>
              <a:xfrm>
                <a:off x="4708473" y="3503601"/>
                <a:ext cx="1828796" cy="446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2300" b="1" dirty="0" smtClean="0">
                    <a:solidFill>
                      <a:srgbClr val="FFFFCC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11. </a:t>
                </a:r>
                <a:r>
                  <a:rPr lang="th-TH" sz="2300" b="1" dirty="0" err="1" smtClean="0">
                    <a:solidFill>
                      <a:srgbClr val="FFFFCC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ออร์โธปิดิกส์</a:t>
                </a:r>
                <a:r>
                  <a:rPr lang="th-TH" sz="2300" b="1" dirty="0" smtClean="0">
                    <a:solidFill>
                      <a:srgbClr val="FFFFCC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</a:p>
            </p:txBody>
          </p:sp>
          <p:sp>
            <p:nvSpPr>
              <p:cNvPr id="56" name="สี่เหลี่ยมผืนผ้า 55"/>
              <p:cNvSpPr/>
              <p:nvPr/>
            </p:nvSpPr>
            <p:spPr>
              <a:xfrm>
                <a:off x="6516799" y="3503599"/>
                <a:ext cx="1828796" cy="446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2300" b="1" dirty="0" smtClean="0">
                    <a:solidFill>
                      <a:srgbClr val="FFFFCC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12. โรคหัวใจ</a:t>
                </a:r>
              </a:p>
            </p:txBody>
          </p:sp>
          <p:sp>
            <p:nvSpPr>
              <p:cNvPr id="57" name="สี่เหลี่ยมผืนผ้า 56"/>
              <p:cNvSpPr/>
              <p:nvPr/>
            </p:nvSpPr>
            <p:spPr>
              <a:xfrm>
                <a:off x="1132765" y="4564246"/>
                <a:ext cx="1828796" cy="446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2300" b="1" dirty="0" smtClean="0">
                    <a:solidFill>
                      <a:srgbClr val="FFFFCC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13. โรคมะเร็ง</a:t>
                </a:r>
              </a:p>
            </p:txBody>
          </p:sp>
          <p:sp>
            <p:nvSpPr>
              <p:cNvPr id="58" name="สี่เหลี่ยมผืนผ้า 57"/>
              <p:cNvSpPr/>
              <p:nvPr/>
            </p:nvSpPr>
            <p:spPr>
              <a:xfrm>
                <a:off x="2934265" y="4564244"/>
                <a:ext cx="1828796" cy="446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2300" b="1" dirty="0" smtClean="0">
                    <a:solidFill>
                      <a:srgbClr val="FFFFCC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14. โรคไต</a:t>
                </a:r>
              </a:p>
            </p:txBody>
          </p:sp>
          <p:sp>
            <p:nvSpPr>
              <p:cNvPr id="59" name="สี่เหลี่ยมผืนผ้า 58"/>
              <p:cNvSpPr/>
              <p:nvPr/>
            </p:nvSpPr>
            <p:spPr>
              <a:xfrm>
                <a:off x="4708473" y="4564246"/>
                <a:ext cx="1828796" cy="446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2300" b="1" dirty="0" smtClean="0">
                    <a:solidFill>
                      <a:srgbClr val="FFFFCC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15. จักษุวิทยา</a:t>
                </a:r>
              </a:p>
            </p:txBody>
          </p:sp>
          <p:sp>
            <p:nvSpPr>
              <p:cNvPr id="60" name="สี่เหลี่ยมผืนผ้า 59"/>
              <p:cNvSpPr/>
              <p:nvPr/>
            </p:nvSpPr>
            <p:spPr>
              <a:xfrm>
                <a:off x="6516799" y="4564244"/>
                <a:ext cx="1828796" cy="446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2300" b="1" dirty="0" smtClean="0">
                    <a:solidFill>
                      <a:srgbClr val="FFFFCC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16. ปลูกถ่ายอวัยวะ</a:t>
                </a:r>
              </a:p>
            </p:txBody>
          </p:sp>
          <p:sp>
            <p:nvSpPr>
              <p:cNvPr id="61" name="สี่เหลี่ยมผืนผ้า 60"/>
              <p:cNvSpPr/>
              <p:nvPr/>
            </p:nvSpPr>
            <p:spPr>
              <a:xfrm>
                <a:off x="1132764" y="5563764"/>
                <a:ext cx="1828796" cy="446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2300" b="1" dirty="0" smtClean="0">
                    <a:solidFill>
                      <a:srgbClr val="FFFFCC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17.</a:t>
                </a:r>
                <a:r>
                  <a:rPr lang="th-TH" sz="2300" b="1" dirty="0" err="1" smtClean="0">
                    <a:solidFill>
                      <a:srgbClr val="FFFFCC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ยาเสพติด</a:t>
                </a:r>
                <a:endParaRPr lang="th-TH" sz="2300" b="1" dirty="0" smtClean="0">
                  <a:solidFill>
                    <a:srgbClr val="FFFFCC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62" name="สี่เหลี่ยมผืนผ้า 61"/>
              <p:cNvSpPr/>
              <p:nvPr/>
            </p:nvSpPr>
            <p:spPr>
              <a:xfrm>
                <a:off x="2823868" y="5563766"/>
                <a:ext cx="1915648" cy="7440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300" b="1" dirty="0" smtClean="0">
                    <a:solidFill>
                      <a:srgbClr val="FFFFCC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18. Intermediate Care</a:t>
                </a:r>
              </a:p>
            </p:txBody>
          </p:sp>
          <p:sp>
            <p:nvSpPr>
              <p:cNvPr id="63" name="สี่เหลี่ยมผืนผ้า 62"/>
              <p:cNvSpPr/>
              <p:nvPr/>
            </p:nvSpPr>
            <p:spPr>
              <a:xfrm>
                <a:off x="4693624" y="5561334"/>
                <a:ext cx="1828796" cy="8002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300" b="1" dirty="0" smtClean="0">
                    <a:solidFill>
                      <a:srgbClr val="FFFFCC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19. One day Surgery</a:t>
                </a:r>
              </a:p>
            </p:txBody>
          </p:sp>
          <p:sp>
            <p:nvSpPr>
              <p:cNvPr id="64" name="สี่เหลี่ยมผืนผ้า 63"/>
              <p:cNvSpPr/>
              <p:nvPr/>
            </p:nvSpPr>
            <p:spPr>
              <a:xfrm>
                <a:off x="6507504" y="5561334"/>
                <a:ext cx="1828796" cy="8002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2300" b="1" dirty="0" smtClean="0">
                    <a:solidFill>
                      <a:srgbClr val="FFFFCC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20. อุบัติเหตุและฉุกเฉิน</a:t>
                </a:r>
              </a:p>
            </p:txBody>
          </p:sp>
        </p:grpSp>
        <p:sp>
          <p:nvSpPr>
            <p:cNvPr id="49" name="สี่เหลี่ยมผืนผ้า 48"/>
            <p:cNvSpPr/>
            <p:nvPr/>
          </p:nvSpPr>
          <p:spPr>
            <a:xfrm>
              <a:off x="7234875" y="1052107"/>
              <a:ext cx="1665563" cy="1115506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FFFFCC"/>
                </a:solidFill>
              </a:endParaRPr>
            </a:p>
          </p:txBody>
        </p:sp>
        <p:sp>
          <p:nvSpPr>
            <p:cNvPr id="50" name="สี่เหลี่ยมผืนผ้า 49"/>
            <p:cNvSpPr/>
            <p:nvPr/>
          </p:nvSpPr>
          <p:spPr>
            <a:xfrm>
              <a:off x="7213980" y="1052104"/>
              <a:ext cx="1726808" cy="8002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300" b="1" dirty="0" smtClean="0">
                  <a:solidFill>
                    <a:srgbClr val="FFFFCC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21.</a:t>
              </a:r>
              <a:r>
                <a:rPr lang="th-TH" sz="2300" b="1" dirty="0">
                  <a:solidFill>
                    <a:srgbClr val="FFFFCC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วัณโรคปอด</a:t>
              </a:r>
              <a:r>
                <a:rPr lang="th-TH" sz="2300" b="1" dirty="0" smtClean="0">
                  <a:solidFill>
                    <a:srgbClr val="FFFFCC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(</a:t>
              </a:r>
              <a:r>
                <a:rPr lang="en-US" sz="2300" b="1" dirty="0" smtClean="0">
                  <a:solidFill>
                    <a:srgbClr val="FFFFCC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TB)</a:t>
              </a:r>
            </a:p>
          </p:txBody>
        </p:sp>
      </p:grpSp>
      <p:pic>
        <p:nvPicPr>
          <p:cNvPr id="2050" name="Picture 2" descr="à¸à¸¥à¸à¸²à¸£à¸à¹à¸à¸«à¸²à¸£à¸¹à¸à¸ à¸²à¸à¸ªà¸³à¸«à¸£à¸±à¸ grou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91" b="89966" l="9996" r="89962">
                        <a14:foregroundMark x1="57107" y1="16594" x2="59637" y2="19923"/>
                        <a14:foregroundMark x1="80936" y1="26532" x2="78406" y2="33960"/>
                        <a14:foregroundMark x1="82033" y1="38495" x2="82033" y2="46792"/>
                        <a14:foregroundMark x1="43020" y1="14520" x2="43020" y2="22817"/>
                        <a14:foregroundMark x1="57444" y1="13266" x2="60734" y2="13700"/>
                        <a14:foregroundMark x1="41923" y1="13700" x2="44074" y2="13266"/>
                        <a14:foregroundMark x1="19865" y1="28558" x2="23113" y2="35215"/>
                        <a14:foregroundMark x1="22396" y1="28172" x2="19528" y2="26532"/>
                        <a14:foregroundMark x1="19148" y1="29426" x2="21679" y2="24843"/>
                        <a14:foregroundMark x1="18431" y1="40135" x2="18431" y2="48432"/>
                        <a14:foregroundMark x1="79882" y1="25277" x2="81316" y2="27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094" y="2831932"/>
            <a:ext cx="2628828" cy="229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54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1"/>
          <p:cNvGrpSpPr/>
          <p:nvPr/>
        </p:nvGrpSpPr>
        <p:grpSpPr>
          <a:xfrm>
            <a:off x="1734360" y="173793"/>
            <a:ext cx="2714035" cy="1002356"/>
            <a:chOff x="2985655" y="129103"/>
            <a:chExt cx="3135272" cy="1002356"/>
          </a:xfrm>
        </p:grpSpPr>
        <p:pic>
          <p:nvPicPr>
            <p:cNvPr id="70" name="Picture 2" descr="à¸à¸¥à¸à¸²à¸£à¸à¹à¸à¸«à¸²à¸£à¸¹à¸à¸ à¸²à¸à¸ªà¸³à¸«à¸£à¸±à¸ à¸à¸¥à¹à¸­à¸à¸à¹à¸­à¸à¸§à¸²à¸¡à¸ªà¸§à¸¢à¹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985655" y="129103"/>
              <a:ext cx="3135272" cy="1002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สี่เหลี่ยมผืนผ้า 68"/>
            <p:cNvSpPr/>
            <p:nvPr/>
          </p:nvSpPr>
          <p:spPr>
            <a:xfrm>
              <a:off x="3857978" y="348507"/>
              <a:ext cx="122700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200" dirty="0" smtClean="0">
                  <a:solidFill>
                    <a:schemeClr val="bg1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STEMI</a:t>
              </a:r>
              <a:endParaRPr lang="th-TH" sz="3200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6" name="กลุ่ม 5"/>
          <p:cNvGrpSpPr/>
          <p:nvPr/>
        </p:nvGrpSpPr>
        <p:grpSpPr>
          <a:xfrm>
            <a:off x="185328" y="5372757"/>
            <a:ext cx="8753475" cy="1438275"/>
            <a:chOff x="238125" y="5244069"/>
            <a:chExt cx="8753475" cy="1385331"/>
          </a:xfrm>
        </p:grpSpPr>
        <p:sp>
          <p:nvSpPr>
            <p:cNvPr id="7" name="สี่เหลี่ยมผืนผ้า 6"/>
            <p:cNvSpPr/>
            <p:nvPr/>
          </p:nvSpPr>
          <p:spPr>
            <a:xfrm>
              <a:off x="238125" y="5248275"/>
              <a:ext cx="8753475" cy="138112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" name="สี่เหลี่ยมผืนผ้า 7"/>
            <p:cNvSpPr/>
            <p:nvPr/>
          </p:nvSpPr>
          <p:spPr>
            <a:xfrm>
              <a:off x="333374" y="5244069"/>
              <a:ext cx="8553451" cy="11186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bg1"/>
                </a:solidFill>
              </a:endParaRPr>
            </a:p>
          </p:txBody>
        </p:sp>
      </p:grpSp>
      <p:sp>
        <p:nvSpPr>
          <p:cNvPr id="9" name="สี่เหลี่ยมมุมมน 6"/>
          <p:cNvSpPr/>
          <p:nvPr/>
        </p:nvSpPr>
        <p:spPr>
          <a:xfrm>
            <a:off x="257100" y="5497332"/>
            <a:ext cx="8553452" cy="1323975"/>
          </a:xfrm>
          <a:prstGeom prst="roundRect">
            <a:avLst/>
          </a:prstGeom>
          <a:noFill/>
          <a:ln w="381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4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ร้อย</a:t>
            </a:r>
            <a:r>
              <a:rPr lang="th-TH" sz="24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ละโรงพยาบาลตั้งแต่ระดับ </a:t>
            </a:r>
            <a:r>
              <a:rPr lang="en-US" sz="24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F2 </a:t>
            </a:r>
            <a:r>
              <a:rPr lang="th-TH" sz="24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ขึ้นไปมีการให้ยาละลายลิ่มเลือด (</a:t>
            </a:r>
            <a:r>
              <a:rPr lang="en-US" sz="2400" b="1" dirty="0" err="1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Fibrinolytic</a:t>
            </a:r>
            <a:r>
              <a:rPr lang="en-US" sz="24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drug) </a:t>
            </a:r>
            <a:r>
              <a:rPr lang="th-TH" sz="24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ในผู้ป่วย </a:t>
            </a:r>
            <a:r>
              <a:rPr lang="en-US" sz="24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STEMI </a:t>
            </a:r>
            <a:r>
              <a:rPr lang="en-US" sz="24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(100%)</a:t>
            </a:r>
            <a:r>
              <a:rPr lang="th-TH" sz="24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ผลงาน</a:t>
            </a:r>
            <a:r>
              <a:rPr lang="en-US" sz="24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100% (71/71)</a:t>
            </a:r>
            <a:endParaRPr lang="en-US" sz="2400" b="1" dirty="0">
              <a:solidFill>
                <a:srgbClr val="00B050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>
              <a:defRPr/>
            </a:pPr>
            <a:endParaRPr lang="en-US" sz="20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25" name="กลุ่ม 24"/>
          <p:cNvGrpSpPr/>
          <p:nvPr/>
        </p:nvGrpSpPr>
        <p:grpSpPr>
          <a:xfrm>
            <a:off x="563572" y="1336559"/>
            <a:ext cx="5293407" cy="1697150"/>
            <a:chOff x="563572" y="1336559"/>
            <a:chExt cx="5293407" cy="1697150"/>
          </a:xfrm>
        </p:grpSpPr>
        <p:sp>
          <p:nvSpPr>
            <p:cNvPr id="10" name="สี่เหลี่ยมผืนผ้ามุมมน 9"/>
            <p:cNvSpPr/>
            <p:nvPr/>
          </p:nvSpPr>
          <p:spPr>
            <a:xfrm>
              <a:off x="563572" y="1336559"/>
              <a:ext cx="5169293" cy="1528339"/>
            </a:xfrm>
            <a:prstGeom prst="roundRect">
              <a:avLst/>
            </a:prstGeom>
            <a:noFill/>
            <a:ln w="7620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1" name="สี่เหลี่ยมผืนผ้ามุมมน 10"/>
            <p:cNvSpPr/>
            <p:nvPr/>
          </p:nvSpPr>
          <p:spPr>
            <a:xfrm>
              <a:off x="687686" y="1505370"/>
              <a:ext cx="5169293" cy="1528339"/>
            </a:xfrm>
            <a:prstGeom prst="roundRect">
              <a:avLst/>
            </a:prstGeom>
            <a:noFill/>
            <a:ln w="28575">
              <a:solidFill>
                <a:srgbClr val="FF9933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8" name="สี่เหลี่ยมผืนผ้า 17"/>
          <p:cNvSpPr/>
          <p:nvPr/>
        </p:nvSpPr>
        <p:spPr>
          <a:xfrm>
            <a:off x="682180" y="1493822"/>
            <a:ext cx="508023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โรงพยาบาลตั้งแต่ระดับ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F2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ขึ้น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ไปในเขตสุขภาพที่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12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สามารถให้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ยาละลายลิ่มเลือด (</a:t>
            </a:r>
            <a:r>
              <a:rPr lang="en-US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Fibrinolytic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drug) </a:t>
            </a:r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ผู้ป่วย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STEMI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ได้ทุกแห่ง 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6" name="กลุ่ม 25"/>
          <p:cNvGrpSpPr/>
          <p:nvPr/>
        </p:nvGrpSpPr>
        <p:grpSpPr>
          <a:xfrm>
            <a:off x="1338026" y="3362930"/>
            <a:ext cx="6039195" cy="1926347"/>
            <a:chOff x="2218688" y="3730798"/>
            <a:chExt cx="5181217" cy="1537699"/>
          </a:xfrm>
        </p:grpSpPr>
        <p:grpSp>
          <p:nvGrpSpPr>
            <p:cNvPr id="12" name="กลุ่ม 11"/>
            <p:cNvGrpSpPr/>
            <p:nvPr/>
          </p:nvGrpSpPr>
          <p:grpSpPr>
            <a:xfrm>
              <a:off x="2218689" y="3730798"/>
              <a:ext cx="5169295" cy="1533332"/>
              <a:chOff x="-1578125" y="451510"/>
              <a:chExt cx="5169295" cy="1533332"/>
            </a:xfrm>
          </p:grpSpPr>
          <p:sp>
            <p:nvSpPr>
              <p:cNvPr id="13" name="สี่เหลี่ยมผืนผ้ามุมมน 12"/>
              <p:cNvSpPr/>
              <p:nvPr/>
            </p:nvSpPr>
            <p:spPr>
              <a:xfrm>
                <a:off x="-1578123" y="456503"/>
                <a:ext cx="5169293" cy="1528339"/>
              </a:xfrm>
              <a:prstGeom prst="roundRect">
                <a:avLst/>
              </a:prstGeom>
              <a:noFill/>
              <a:ln w="7620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4" name="สี่เหลี่ยมผืนผ้ามุมมน 13"/>
              <p:cNvSpPr/>
              <p:nvPr/>
            </p:nvSpPr>
            <p:spPr>
              <a:xfrm>
                <a:off x="-1578125" y="451510"/>
                <a:ext cx="5169293" cy="1528339"/>
              </a:xfrm>
              <a:prstGeom prst="roundRect">
                <a:avLst/>
              </a:prstGeom>
              <a:noFill/>
              <a:ln w="7620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5" name="สี่เหลี่ยมผืนผ้ามุมมน 14"/>
              <p:cNvSpPr/>
              <p:nvPr/>
            </p:nvSpPr>
            <p:spPr>
              <a:xfrm>
                <a:off x="-1578124" y="456503"/>
                <a:ext cx="5169293" cy="1528339"/>
              </a:xfrm>
              <a:prstGeom prst="roundRect">
                <a:avLst/>
              </a:prstGeom>
              <a:noFill/>
              <a:ln w="28575">
                <a:solidFill>
                  <a:schemeClr val="accent5">
                    <a:lumMod val="40000"/>
                    <a:lumOff val="6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6" name="สี่เหลี่ยมผืนผ้ามุมมน 15"/>
            <p:cNvSpPr/>
            <p:nvPr/>
          </p:nvSpPr>
          <p:spPr>
            <a:xfrm>
              <a:off x="2218688" y="3740158"/>
              <a:ext cx="5169293" cy="1528339"/>
            </a:xfrm>
            <a:prstGeom prst="roundRect">
              <a:avLst/>
            </a:prstGeom>
            <a:noFill/>
            <a:ln w="28575">
              <a:solidFill>
                <a:srgbClr val="FFFFC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7" name="สี่เหลี่ยมผืนผ้า 26"/>
            <p:cNvSpPr/>
            <p:nvPr/>
          </p:nvSpPr>
          <p:spPr>
            <a:xfrm>
              <a:off x="2245404" y="3980034"/>
              <a:ext cx="5154501" cy="11055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โรง</a:t>
              </a:r>
              <a:r>
                <a:rPr lang="th-TH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พยาบาลเก็บข้อมูลการให้ยายา</a:t>
              </a:r>
              <a:r>
                <a:rPr lang="th-TH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ละลายลิ่มเลือด </a:t>
              </a:r>
              <a:endPara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r>
                <a:rPr lang="th-TH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</a:t>
              </a:r>
              <a:r>
                <a:rPr lang="en-US" dirty="0" err="1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Fibrinolytic</a:t>
              </a:r>
              <a:r>
                <a:rPr lang="en-US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en-US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drug) </a:t>
              </a:r>
              <a:r>
                <a:rPr lang="th-TH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ใน</a:t>
              </a:r>
              <a:r>
                <a:rPr lang="th-TH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ผู้ป่วย </a:t>
              </a:r>
              <a:r>
                <a:rPr lang="en-US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STEMI </a:t>
              </a:r>
              <a:r>
                <a:rPr lang="th-TH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ทุกราย เพื่อรายงานข้อมูลต่อส่วนกลางต่อไป</a:t>
              </a:r>
              <a:endParaRPr lang="th-TH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3" name="กลุ่ม 22"/>
          <p:cNvGrpSpPr/>
          <p:nvPr/>
        </p:nvGrpSpPr>
        <p:grpSpPr>
          <a:xfrm>
            <a:off x="1324129" y="2809865"/>
            <a:ext cx="1992763" cy="985881"/>
            <a:chOff x="760926" y="1238347"/>
            <a:chExt cx="1992763" cy="985881"/>
          </a:xfrm>
        </p:grpSpPr>
        <p:pic>
          <p:nvPicPr>
            <p:cNvPr id="24" name="รูปภาพ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926" y="1238347"/>
              <a:ext cx="1992763" cy="985881"/>
            </a:xfrm>
            <a:prstGeom prst="rect">
              <a:avLst/>
            </a:prstGeom>
          </p:spPr>
        </p:pic>
        <p:sp>
          <p:nvSpPr>
            <p:cNvPr id="19" name="สี่เหลี่ยมผืนผ้า 18"/>
            <p:cNvSpPr/>
            <p:nvPr/>
          </p:nvSpPr>
          <p:spPr>
            <a:xfrm>
              <a:off x="1183234" y="1451470"/>
              <a:ext cx="146546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>
                  <a:solidFill>
                    <a:schemeClr val="accent5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โอกาสพัฒนา</a:t>
              </a:r>
            </a:p>
          </p:txBody>
        </p:sp>
      </p:grpSp>
      <p:pic>
        <p:nvPicPr>
          <p:cNvPr id="11266" name="Picture 2" descr="à¸à¸¥à¸à¸²à¸£à¸à¹à¸à¸«à¸²à¸£à¸¹à¸à¸ à¸²à¸à¸ªà¸³à¸«à¸£à¸±à¸ STEMI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7600" l="0" r="100000">
                        <a14:foregroundMark x1="27000" y1="79200" x2="52900" y2="43200"/>
                        <a14:foregroundMark x1="51700" y1="44800" x2="66000" y2="47200"/>
                        <a14:foregroundMark x1="52600" y1="47400" x2="39600" y2="49200"/>
                        <a14:foregroundMark x1="39400" y1="49200" x2="23100" y2="70400"/>
                        <a14:foregroundMark x1="66400" y1="47200" x2="77300" y2="54800"/>
                        <a14:foregroundMark x1="73100" y1="44400" x2="75300" y2="42800"/>
                        <a14:foregroundMark x1="80500" y1="46200" x2="83400" y2="53200"/>
                        <a14:foregroundMark x1="70600" y1="39400" x2="62300" y2="43200"/>
                        <a14:foregroundMark x1="93500" y1="79800" x2="95300" y2="75800"/>
                        <a14:foregroundMark x1="78700" y1="47800" x2="80400" y2="55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7" t="36036" r="2126" b="2996"/>
          <a:stretch/>
        </p:blipFill>
        <p:spPr bwMode="auto">
          <a:xfrm>
            <a:off x="5820536" y="308983"/>
            <a:ext cx="3173766" cy="62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กลุ่ม 28"/>
          <p:cNvGrpSpPr/>
          <p:nvPr/>
        </p:nvGrpSpPr>
        <p:grpSpPr>
          <a:xfrm rot="20846280">
            <a:off x="5030765" y="787406"/>
            <a:ext cx="5080507" cy="4471163"/>
            <a:chOff x="5324892" y="926635"/>
            <a:chExt cx="5080507" cy="4471163"/>
          </a:xfrm>
        </p:grpSpPr>
        <p:pic>
          <p:nvPicPr>
            <p:cNvPr id="5" name="รูปภาพ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712121">
              <a:off x="5324892" y="926635"/>
              <a:ext cx="5080507" cy="4471163"/>
            </a:xfrm>
            <a:prstGeom prst="rect">
              <a:avLst/>
            </a:prstGeom>
          </p:spPr>
        </p:pic>
        <p:sp>
          <p:nvSpPr>
            <p:cNvPr id="28" name="วงรี 27"/>
            <p:cNvSpPr/>
            <p:nvPr/>
          </p:nvSpPr>
          <p:spPr>
            <a:xfrm>
              <a:off x="7158693" y="1225557"/>
              <a:ext cx="174540" cy="253846"/>
            </a:xfrm>
            <a:prstGeom prst="ellipse">
              <a:avLst/>
            </a:prstGeom>
            <a:solidFill>
              <a:srgbClr val="00FF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2" name="วงรี 31"/>
            <p:cNvSpPr/>
            <p:nvPr/>
          </p:nvSpPr>
          <p:spPr>
            <a:xfrm>
              <a:off x="7564484" y="2611052"/>
              <a:ext cx="174540" cy="253846"/>
            </a:xfrm>
            <a:prstGeom prst="ellipse">
              <a:avLst/>
            </a:prstGeom>
            <a:solidFill>
              <a:srgbClr val="00FF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3" name="วงรี 32"/>
            <p:cNvSpPr/>
            <p:nvPr/>
          </p:nvSpPr>
          <p:spPr>
            <a:xfrm>
              <a:off x="6984153" y="2100561"/>
              <a:ext cx="174540" cy="253846"/>
            </a:xfrm>
            <a:prstGeom prst="ellipse">
              <a:avLst/>
            </a:prstGeom>
            <a:solidFill>
              <a:srgbClr val="00FF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4" name="วงรี 33"/>
            <p:cNvSpPr/>
            <p:nvPr/>
          </p:nvSpPr>
          <p:spPr>
            <a:xfrm>
              <a:off x="7649208" y="1822447"/>
              <a:ext cx="174540" cy="253846"/>
            </a:xfrm>
            <a:prstGeom prst="ellipse">
              <a:avLst/>
            </a:prstGeom>
            <a:solidFill>
              <a:srgbClr val="00FF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5" name="วงรี 34"/>
            <p:cNvSpPr/>
            <p:nvPr/>
          </p:nvSpPr>
          <p:spPr>
            <a:xfrm>
              <a:off x="8016945" y="3949387"/>
              <a:ext cx="174540" cy="253846"/>
            </a:xfrm>
            <a:prstGeom prst="ellipse">
              <a:avLst/>
            </a:prstGeom>
            <a:solidFill>
              <a:srgbClr val="00FF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6" name="วงรี 35"/>
            <p:cNvSpPr/>
            <p:nvPr/>
          </p:nvSpPr>
          <p:spPr>
            <a:xfrm>
              <a:off x="8337788" y="3539312"/>
              <a:ext cx="174540" cy="253846"/>
            </a:xfrm>
            <a:prstGeom prst="ellipse">
              <a:avLst/>
            </a:prstGeom>
            <a:solidFill>
              <a:srgbClr val="00FF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7" name="วงรี 36"/>
            <p:cNvSpPr/>
            <p:nvPr/>
          </p:nvSpPr>
          <p:spPr>
            <a:xfrm>
              <a:off x="8512328" y="4298439"/>
              <a:ext cx="174540" cy="253846"/>
            </a:xfrm>
            <a:prstGeom prst="ellipse">
              <a:avLst/>
            </a:prstGeom>
            <a:solidFill>
              <a:srgbClr val="00FF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217768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81" y="483111"/>
            <a:ext cx="4738341" cy="1163432"/>
          </a:xfrm>
          <a:prstGeom prst="rect">
            <a:avLst/>
          </a:prstGeom>
        </p:spPr>
      </p:pic>
      <p:sp>
        <p:nvSpPr>
          <p:cNvPr id="5" name="กล่องข้อความ 4"/>
          <p:cNvSpPr txBox="1"/>
          <p:nvPr/>
        </p:nvSpPr>
        <p:spPr>
          <a:xfrm>
            <a:off x="790118" y="732659"/>
            <a:ext cx="2611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Job !!!</a:t>
            </a:r>
            <a:endParaRPr lang="th-TH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605" y="2437316"/>
            <a:ext cx="6157494" cy="4578493"/>
          </a:xfrm>
          <a:prstGeom prst="rect">
            <a:avLst/>
          </a:prstGeom>
        </p:spPr>
      </p:pic>
      <p:sp>
        <p:nvSpPr>
          <p:cNvPr id="7" name="กล่องข้อความ 6"/>
          <p:cNvSpPr txBox="1"/>
          <p:nvPr/>
        </p:nvSpPr>
        <p:spPr>
          <a:xfrm>
            <a:off x="2096028" y="1780319"/>
            <a:ext cx="5171045" cy="523220"/>
          </a:xfrm>
          <a:prstGeom prst="rect">
            <a:avLst/>
          </a:prstGeom>
          <a:solidFill>
            <a:srgbClr val="E6D3F5"/>
          </a:solidFill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นวัตกรรม </a:t>
            </a:r>
            <a:r>
              <a:rPr lang="en-US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Real Life Warfarin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รพ.ปัตตานี</a:t>
            </a:r>
            <a:endParaRPr lang="th-TH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6379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1"/>
          <p:cNvGrpSpPr/>
          <p:nvPr/>
        </p:nvGrpSpPr>
        <p:grpSpPr>
          <a:xfrm>
            <a:off x="3470696" y="161683"/>
            <a:ext cx="2561704" cy="990807"/>
            <a:chOff x="3274981" y="209429"/>
            <a:chExt cx="2561704" cy="990807"/>
          </a:xfrm>
        </p:grpSpPr>
        <p:pic>
          <p:nvPicPr>
            <p:cNvPr id="70" name="Picture 2" descr="à¸à¸¥à¸à¸²à¸£à¸à¹à¸à¸«à¸²à¸£à¸¹à¸à¸ à¸²à¸à¸ªà¸³à¸«à¸£à¸±à¸ à¸à¸¥à¹à¸­à¸à¸à¹à¸­à¸à¸§à¸²à¸¡à¸ªà¸§à¸¢à¹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74981" y="209429"/>
              <a:ext cx="2561704" cy="9908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สี่เหลี่ยมผืนผ้า 68"/>
            <p:cNvSpPr/>
            <p:nvPr/>
          </p:nvSpPr>
          <p:spPr>
            <a:xfrm>
              <a:off x="4036104" y="348507"/>
              <a:ext cx="87075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200" dirty="0" smtClean="0">
                  <a:solidFill>
                    <a:schemeClr val="bg1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CKD</a:t>
              </a:r>
              <a:endParaRPr lang="th-TH" sz="3200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5" name="กลุ่ม 4"/>
          <p:cNvGrpSpPr/>
          <p:nvPr/>
        </p:nvGrpSpPr>
        <p:grpSpPr>
          <a:xfrm>
            <a:off x="129954" y="5496559"/>
            <a:ext cx="8753475" cy="1304265"/>
            <a:chOff x="238125" y="5244069"/>
            <a:chExt cx="8753475" cy="1385331"/>
          </a:xfrm>
        </p:grpSpPr>
        <p:sp>
          <p:nvSpPr>
            <p:cNvPr id="6" name="สี่เหลี่ยมผืนผ้า 5"/>
            <p:cNvSpPr/>
            <p:nvPr/>
          </p:nvSpPr>
          <p:spPr>
            <a:xfrm>
              <a:off x="238125" y="5248275"/>
              <a:ext cx="8753475" cy="138112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" name="สี่เหลี่ยมผืนผ้า 6"/>
            <p:cNvSpPr/>
            <p:nvPr/>
          </p:nvSpPr>
          <p:spPr>
            <a:xfrm>
              <a:off x="333374" y="5244069"/>
              <a:ext cx="8553451" cy="11186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กลุ่ม 7"/>
          <p:cNvGrpSpPr/>
          <p:nvPr/>
        </p:nvGrpSpPr>
        <p:grpSpPr>
          <a:xfrm>
            <a:off x="3010454" y="1166034"/>
            <a:ext cx="5872972" cy="1965328"/>
            <a:chOff x="312108" y="1364702"/>
            <a:chExt cx="5293407" cy="1697150"/>
          </a:xfrm>
        </p:grpSpPr>
        <p:sp>
          <p:nvSpPr>
            <p:cNvPr id="9" name="สี่เหลี่ยมผืนผ้ามุมมน 8"/>
            <p:cNvSpPr/>
            <p:nvPr/>
          </p:nvSpPr>
          <p:spPr>
            <a:xfrm>
              <a:off x="312108" y="1364702"/>
              <a:ext cx="5169293" cy="1528339"/>
            </a:xfrm>
            <a:prstGeom prst="roundRect">
              <a:avLst/>
            </a:prstGeom>
            <a:noFill/>
            <a:ln w="7620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" name="สี่เหลี่ยมผืนผ้ามุมมน 9"/>
            <p:cNvSpPr/>
            <p:nvPr/>
          </p:nvSpPr>
          <p:spPr>
            <a:xfrm>
              <a:off x="436222" y="1533513"/>
              <a:ext cx="5169293" cy="1528339"/>
            </a:xfrm>
            <a:prstGeom prst="roundRect">
              <a:avLst/>
            </a:prstGeom>
            <a:noFill/>
            <a:ln w="28575">
              <a:solidFill>
                <a:srgbClr val="FF9933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1" name="กลุ่ม 10"/>
          <p:cNvGrpSpPr/>
          <p:nvPr/>
        </p:nvGrpSpPr>
        <p:grpSpPr>
          <a:xfrm>
            <a:off x="3181374" y="3178445"/>
            <a:ext cx="5702055" cy="2225017"/>
            <a:chOff x="8210388" y="5665370"/>
            <a:chExt cx="5169296" cy="1537699"/>
          </a:xfrm>
        </p:grpSpPr>
        <p:grpSp>
          <p:nvGrpSpPr>
            <p:cNvPr id="12" name="กลุ่ม 11"/>
            <p:cNvGrpSpPr/>
            <p:nvPr/>
          </p:nvGrpSpPr>
          <p:grpSpPr>
            <a:xfrm>
              <a:off x="8210389" y="5665370"/>
              <a:ext cx="5169295" cy="1533332"/>
              <a:chOff x="-1578125" y="451510"/>
              <a:chExt cx="5169295" cy="1533332"/>
            </a:xfrm>
          </p:grpSpPr>
          <p:sp>
            <p:nvSpPr>
              <p:cNvPr id="14" name="สี่เหลี่ยมผืนผ้ามุมมน 13"/>
              <p:cNvSpPr/>
              <p:nvPr/>
            </p:nvSpPr>
            <p:spPr>
              <a:xfrm>
                <a:off x="-1578123" y="456503"/>
                <a:ext cx="5169293" cy="1528339"/>
              </a:xfrm>
              <a:prstGeom prst="roundRect">
                <a:avLst/>
              </a:prstGeom>
              <a:noFill/>
              <a:ln w="7620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5" name="สี่เหลี่ยมผืนผ้ามุมมน 14"/>
              <p:cNvSpPr/>
              <p:nvPr/>
            </p:nvSpPr>
            <p:spPr>
              <a:xfrm>
                <a:off x="-1578125" y="451510"/>
                <a:ext cx="5169293" cy="1528339"/>
              </a:xfrm>
              <a:prstGeom prst="roundRect">
                <a:avLst/>
              </a:prstGeom>
              <a:noFill/>
              <a:ln w="7620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6" name="สี่เหลี่ยมผืนผ้ามุมมน 15"/>
              <p:cNvSpPr/>
              <p:nvPr/>
            </p:nvSpPr>
            <p:spPr>
              <a:xfrm>
                <a:off x="-1578124" y="456503"/>
                <a:ext cx="5169293" cy="1528339"/>
              </a:xfrm>
              <a:prstGeom prst="roundRect">
                <a:avLst/>
              </a:prstGeom>
              <a:noFill/>
              <a:ln w="28575">
                <a:solidFill>
                  <a:schemeClr val="accent5">
                    <a:lumMod val="40000"/>
                    <a:lumOff val="6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3" name="สี่เหลี่ยมผืนผ้ามุมมน 12"/>
            <p:cNvSpPr/>
            <p:nvPr/>
          </p:nvSpPr>
          <p:spPr>
            <a:xfrm>
              <a:off x="8210388" y="5674730"/>
              <a:ext cx="5169293" cy="1528339"/>
            </a:xfrm>
            <a:prstGeom prst="roundRect">
              <a:avLst/>
            </a:prstGeom>
            <a:noFill/>
            <a:ln w="28575">
              <a:solidFill>
                <a:srgbClr val="FFFFC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aphicFrame>
        <p:nvGraphicFramePr>
          <p:cNvPr id="17" name="ตาราง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957678"/>
              </p:ext>
            </p:extLst>
          </p:nvPr>
        </p:nvGraphicFramePr>
        <p:xfrm>
          <a:off x="152267" y="695888"/>
          <a:ext cx="2574123" cy="472288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634965"/>
                <a:gridCol w="536028"/>
                <a:gridCol w="694726"/>
                <a:gridCol w="708404"/>
              </a:tblGrid>
              <a:tr h="52476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 smtClean="0">
                          <a:effectLst/>
                        </a:rPr>
                        <a:t>จังหวัด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A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B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u="none" strike="noStrike" dirty="0" smtClean="0">
                          <a:effectLst/>
                        </a:rPr>
                        <a:t>อัตราตาย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</a:tr>
              <a:tr h="52476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</a:rPr>
                        <a:t>ตรัง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dirty="0" smtClean="0">
                          <a:effectLst/>
                        </a:rPr>
                        <a:t>1,855 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dirty="0" smtClean="0">
                          <a:effectLst/>
                        </a:rPr>
                        <a:t>2,911 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dirty="0">
                          <a:effectLst/>
                        </a:rPr>
                        <a:t>63.72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52476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>
                          <a:effectLst/>
                        </a:rPr>
                        <a:t>พัทลุง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dirty="0" smtClean="0">
                          <a:effectLst/>
                        </a:rPr>
                        <a:t>2,945 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dirty="0" smtClean="0">
                          <a:effectLst/>
                        </a:rPr>
                        <a:t>4,858 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60.62</a:t>
                      </a:r>
                      <a:endParaRPr lang="th-TH" sz="14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</a:tr>
              <a:tr h="52476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>
                          <a:effectLst/>
                        </a:rPr>
                        <a:t>สตูล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dirty="0" smtClean="0">
                          <a:effectLst/>
                        </a:rPr>
                        <a:t>735 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dirty="0" smtClean="0">
                          <a:effectLst/>
                        </a:rPr>
                        <a:t>1,182 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dirty="0">
                          <a:effectLst/>
                        </a:rPr>
                        <a:t>62.18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52476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>
                          <a:effectLst/>
                        </a:rPr>
                        <a:t>ยะลา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dirty="0" smtClean="0">
                          <a:effectLst/>
                        </a:rPr>
                        <a:t>917 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dirty="0" smtClean="0">
                          <a:effectLst/>
                        </a:rPr>
                        <a:t>1,497 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61.26</a:t>
                      </a:r>
                      <a:endParaRPr lang="th-TH" sz="14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</a:tr>
              <a:tr h="52476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>
                          <a:effectLst/>
                        </a:rPr>
                        <a:t>ปัตตานี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dirty="0" smtClean="0">
                          <a:effectLst/>
                        </a:rPr>
                        <a:t>2,325 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dirty="0" smtClean="0">
                          <a:effectLst/>
                        </a:rPr>
                        <a:t>3,776 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61.57</a:t>
                      </a:r>
                      <a:endParaRPr lang="th-TH" sz="14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</a:tr>
              <a:tr h="52476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>
                          <a:effectLst/>
                        </a:rPr>
                        <a:t>นราธิวาส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>
                          <a:effectLst/>
                        </a:rPr>
                        <a:t>1,515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 dirty="0" smtClean="0">
                          <a:effectLst/>
                        </a:rPr>
                        <a:t>2,726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55.58</a:t>
                      </a:r>
                      <a:endParaRPr lang="th-TH" sz="16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</a:tr>
              <a:tr h="52476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>
                          <a:effectLst/>
                        </a:rPr>
                        <a:t>สงขลา 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 dirty="0" smtClean="0">
                          <a:effectLst/>
                        </a:rPr>
                        <a:t>3,998 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 dirty="0" smtClean="0">
                          <a:effectLst/>
                        </a:rPr>
                        <a:t>6,723 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th-TH" sz="1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59.47 </a:t>
                      </a:r>
                      <a:endParaRPr lang="th-TH" sz="16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</a:tr>
              <a:tr h="52476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>
                          <a:effectLst/>
                        </a:rPr>
                        <a:t>เขต 12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 dirty="0">
                          <a:effectLst/>
                        </a:rPr>
                        <a:t>14290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 dirty="0">
                          <a:effectLst/>
                        </a:rPr>
                        <a:t>23673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60.36</a:t>
                      </a:r>
                      <a:endParaRPr lang="th-TH" sz="16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9" name="สี่เหลี่ยมมุมมน 6"/>
          <p:cNvSpPr/>
          <p:nvPr/>
        </p:nvSpPr>
        <p:spPr>
          <a:xfrm>
            <a:off x="257100" y="5497332"/>
            <a:ext cx="8553452" cy="1323975"/>
          </a:xfrm>
          <a:prstGeom prst="roundRect">
            <a:avLst/>
          </a:prstGeom>
          <a:noFill/>
          <a:ln w="381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4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ร้อยละของผู้ป่วย </a:t>
            </a:r>
            <a:r>
              <a:rPr lang="en-US" sz="24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CKD </a:t>
            </a:r>
            <a:r>
              <a:rPr lang="th-TH" sz="24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ที่มีอัตราการลดลงของ </a:t>
            </a:r>
            <a:r>
              <a:rPr lang="en-US" sz="2400" b="1" dirty="0" err="1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eGFR</a:t>
            </a:r>
            <a:r>
              <a:rPr lang="en-US" sz="24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&lt; 4 ml/min/1.73m2/</a:t>
            </a:r>
            <a:r>
              <a:rPr lang="en-US" sz="2400" b="1" dirty="0" err="1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yr</a:t>
            </a:r>
            <a:r>
              <a:rPr lang="en-US" sz="24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ร้อยละ 66</a:t>
            </a:r>
            <a:br>
              <a:rPr lang="th-TH" sz="24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ผลงาน </a:t>
            </a:r>
            <a:r>
              <a:rPr lang="en-US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60.36 </a:t>
            </a:r>
            <a:r>
              <a:rPr lang="th-TH" sz="2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14290/23673)</a:t>
            </a:r>
            <a:endParaRPr lang="th-TH" sz="24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134567" y="1278512"/>
            <a:ext cx="56759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รพ.บางแห่ง ยังขาดเจ้าหน้าที่ผู้รับผิดชอบขับเคลื่อนการดำเนินงานโดยตรง</a:t>
            </a:r>
          </a:p>
          <a:p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ผู้ป่วย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โรคไตยังขาดความตระหนักรู้ ในการปรับเปลี่ยนพฤติกรรม การ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บริโภค</a:t>
            </a: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3181371" y="3397524"/>
            <a:ext cx="53454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ส่งเสริมการเพิ่มองค์ความรู้ ผู้รับผิดชอบหลักในการดูแลผู้ป่วยโรคไตเรื้อรังในสถานบริการสุขภาพทุกระดับ, การคัดกรองผู้ป่วย, การกำกับติดตาม ขับเคลื่อนการทำงานที่เป็น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รูปธรรม วางแผนร่วมกับ </a:t>
            </a:r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PCC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ในการติดตามเยี่ยมบ้านผู้ป่วยเพื่อสร้างความตระหนักและปรับเปลี่ยนพฤติกรรม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31" name="กลุ่ม 30"/>
          <p:cNvGrpSpPr/>
          <p:nvPr/>
        </p:nvGrpSpPr>
        <p:grpSpPr>
          <a:xfrm>
            <a:off x="3010451" y="2698662"/>
            <a:ext cx="1992763" cy="985881"/>
            <a:chOff x="760926" y="1238347"/>
            <a:chExt cx="1992763" cy="985881"/>
          </a:xfrm>
        </p:grpSpPr>
        <p:pic>
          <p:nvPicPr>
            <p:cNvPr id="32" name="รูปภาพ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926" y="1238347"/>
              <a:ext cx="1992763" cy="985881"/>
            </a:xfrm>
            <a:prstGeom prst="rect">
              <a:avLst/>
            </a:prstGeom>
          </p:spPr>
        </p:pic>
        <p:sp>
          <p:nvSpPr>
            <p:cNvPr id="33" name="สี่เหลี่ยมผืนผ้า 32"/>
            <p:cNvSpPr/>
            <p:nvPr/>
          </p:nvSpPr>
          <p:spPr>
            <a:xfrm>
              <a:off x="1183234" y="1451470"/>
              <a:ext cx="146546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>
                  <a:solidFill>
                    <a:schemeClr val="accent5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โอกาสพัฒนา</a:t>
              </a:r>
            </a:p>
          </p:txBody>
        </p:sp>
      </p:grpSp>
      <p:pic>
        <p:nvPicPr>
          <p:cNvPr id="34" name="รูปภาพ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0359" y="181064"/>
            <a:ext cx="1385364" cy="66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55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372908" y="4976180"/>
            <a:ext cx="2701677" cy="1384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นวัตกรรม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Albumen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เมนูรักไต สารพัดเมนูไข่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ขาว รพ.ละงู จ.สตูล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444" y="1586765"/>
            <a:ext cx="2438607" cy="3389415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 rotWithShape="1">
          <a:blip r:embed="rId3"/>
          <a:srcRect l="55139" t="45833" r="11250" b="8256"/>
          <a:stretch/>
        </p:blipFill>
        <p:spPr>
          <a:xfrm>
            <a:off x="3616489" y="2383186"/>
            <a:ext cx="5396317" cy="328549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9" name="กล่องข้อความ 8"/>
          <p:cNvSpPr txBox="1"/>
          <p:nvPr/>
        </p:nvSpPr>
        <p:spPr>
          <a:xfrm>
            <a:off x="3491194" y="1859966"/>
            <a:ext cx="5931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รูปแบบการดำเนินงาน </a:t>
            </a:r>
            <a:r>
              <a:rPr lang="en-US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CKD Clinic </a:t>
            </a: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รพ.ยะหริ่ง จ.ปัตตานี</a:t>
            </a:r>
            <a:endParaRPr lang="th-TH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55" y="265647"/>
            <a:ext cx="4738341" cy="1163432"/>
          </a:xfrm>
          <a:prstGeom prst="rect">
            <a:avLst/>
          </a:prstGeom>
        </p:spPr>
      </p:pic>
      <p:sp>
        <p:nvSpPr>
          <p:cNvPr id="11" name="กล่องข้อความ 10"/>
          <p:cNvSpPr txBox="1"/>
          <p:nvPr/>
        </p:nvSpPr>
        <p:spPr>
          <a:xfrm>
            <a:off x="741992" y="515195"/>
            <a:ext cx="2611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Job !!!</a:t>
            </a:r>
            <a:endParaRPr lang="th-TH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031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รูปภาพ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47" y="617874"/>
            <a:ext cx="1385364" cy="664108"/>
          </a:xfrm>
          <a:prstGeom prst="rect">
            <a:avLst/>
          </a:prstGeom>
        </p:spPr>
      </p:pic>
      <p:grpSp>
        <p:nvGrpSpPr>
          <p:cNvPr id="2" name="กลุ่ม 1"/>
          <p:cNvGrpSpPr/>
          <p:nvPr/>
        </p:nvGrpSpPr>
        <p:grpSpPr>
          <a:xfrm>
            <a:off x="2407117" y="172317"/>
            <a:ext cx="4728016" cy="1042505"/>
            <a:chOff x="2390176" y="331401"/>
            <a:chExt cx="4728016" cy="1030820"/>
          </a:xfrm>
        </p:grpSpPr>
        <p:pic>
          <p:nvPicPr>
            <p:cNvPr id="70" name="Picture 2" descr="à¸à¸¥à¸à¸²à¸£à¸à¹à¸à¸«à¸²à¸£à¸¹à¸à¸ à¸²à¸à¸ªà¸³à¸«à¸£à¸±à¸ à¸à¸¥à¹à¸­à¸à¸à¹à¸­à¸à¸§à¸²à¸¡à¸ªà¸§à¸¢à¹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390176" y="331401"/>
              <a:ext cx="4728016" cy="1030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สี่เหลี่ยมผืนผ้า 68"/>
            <p:cNvSpPr/>
            <p:nvPr/>
          </p:nvSpPr>
          <p:spPr>
            <a:xfrm>
              <a:off x="3234417" y="491066"/>
              <a:ext cx="2586093" cy="5173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dirty="0" smtClean="0">
                  <a:solidFill>
                    <a:schemeClr val="bg1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organ transplant</a:t>
              </a:r>
            </a:p>
          </p:txBody>
        </p:sp>
      </p:grpSp>
      <p:grpSp>
        <p:nvGrpSpPr>
          <p:cNvPr id="5" name="กลุ่ม 4"/>
          <p:cNvGrpSpPr/>
          <p:nvPr/>
        </p:nvGrpSpPr>
        <p:grpSpPr>
          <a:xfrm>
            <a:off x="129954" y="5496559"/>
            <a:ext cx="8753475" cy="1304265"/>
            <a:chOff x="238125" y="5244069"/>
            <a:chExt cx="8753475" cy="1385331"/>
          </a:xfrm>
        </p:grpSpPr>
        <p:sp>
          <p:nvSpPr>
            <p:cNvPr id="6" name="สี่เหลี่ยมผืนผ้า 5"/>
            <p:cNvSpPr/>
            <p:nvPr/>
          </p:nvSpPr>
          <p:spPr>
            <a:xfrm>
              <a:off x="238125" y="5248275"/>
              <a:ext cx="8753475" cy="138112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" name="สี่เหลี่ยมผืนผ้า 6"/>
            <p:cNvSpPr/>
            <p:nvPr/>
          </p:nvSpPr>
          <p:spPr>
            <a:xfrm>
              <a:off x="333374" y="5244069"/>
              <a:ext cx="8553451" cy="11186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กลุ่ม 7"/>
          <p:cNvGrpSpPr/>
          <p:nvPr/>
        </p:nvGrpSpPr>
        <p:grpSpPr>
          <a:xfrm>
            <a:off x="808310" y="1243422"/>
            <a:ext cx="7970343" cy="1810766"/>
            <a:chOff x="312108" y="1364702"/>
            <a:chExt cx="5293407" cy="1697150"/>
          </a:xfrm>
        </p:grpSpPr>
        <p:sp>
          <p:nvSpPr>
            <p:cNvPr id="9" name="สี่เหลี่ยมผืนผ้ามุมมน 8"/>
            <p:cNvSpPr/>
            <p:nvPr/>
          </p:nvSpPr>
          <p:spPr>
            <a:xfrm>
              <a:off x="312108" y="1364702"/>
              <a:ext cx="5169293" cy="1528339"/>
            </a:xfrm>
            <a:prstGeom prst="roundRect">
              <a:avLst/>
            </a:prstGeom>
            <a:noFill/>
            <a:ln w="7620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" name="สี่เหลี่ยมผืนผ้ามุมมน 9"/>
            <p:cNvSpPr/>
            <p:nvPr/>
          </p:nvSpPr>
          <p:spPr>
            <a:xfrm>
              <a:off x="436222" y="1533513"/>
              <a:ext cx="5169293" cy="1528339"/>
            </a:xfrm>
            <a:prstGeom prst="roundRect">
              <a:avLst/>
            </a:prstGeom>
            <a:noFill/>
            <a:ln w="28575">
              <a:solidFill>
                <a:srgbClr val="FF9933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1" name="กลุ่ม 10"/>
          <p:cNvGrpSpPr/>
          <p:nvPr/>
        </p:nvGrpSpPr>
        <p:grpSpPr>
          <a:xfrm>
            <a:off x="2857787" y="3416890"/>
            <a:ext cx="5920866" cy="1997663"/>
            <a:chOff x="8210388" y="5665370"/>
            <a:chExt cx="5169296" cy="1537699"/>
          </a:xfrm>
        </p:grpSpPr>
        <p:grpSp>
          <p:nvGrpSpPr>
            <p:cNvPr id="12" name="กลุ่ม 11"/>
            <p:cNvGrpSpPr/>
            <p:nvPr/>
          </p:nvGrpSpPr>
          <p:grpSpPr>
            <a:xfrm>
              <a:off x="8210389" y="5665370"/>
              <a:ext cx="5169295" cy="1533332"/>
              <a:chOff x="-1578125" y="451510"/>
              <a:chExt cx="5169295" cy="1533332"/>
            </a:xfrm>
          </p:grpSpPr>
          <p:sp>
            <p:nvSpPr>
              <p:cNvPr id="14" name="สี่เหลี่ยมผืนผ้ามุมมน 13"/>
              <p:cNvSpPr/>
              <p:nvPr/>
            </p:nvSpPr>
            <p:spPr>
              <a:xfrm>
                <a:off x="-1578123" y="456503"/>
                <a:ext cx="5169293" cy="1528339"/>
              </a:xfrm>
              <a:prstGeom prst="roundRect">
                <a:avLst/>
              </a:prstGeom>
              <a:noFill/>
              <a:ln w="7620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5" name="สี่เหลี่ยมผืนผ้ามุมมน 14"/>
              <p:cNvSpPr/>
              <p:nvPr/>
            </p:nvSpPr>
            <p:spPr>
              <a:xfrm>
                <a:off x="-1578125" y="451510"/>
                <a:ext cx="5169293" cy="1528339"/>
              </a:xfrm>
              <a:prstGeom prst="roundRect">
                <a:avLst/>
              </a:prstGeom>
              <a:noFill/>
              <a:ln w="7620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6" name="สี่เหลี่ยมผืนผ้ามุมมน 15"/>
              <p:cNvSpPr/>
              <p:nvPr/>
            </p:nvSpPr>
            <p:spPr>
              <a:xfrm>
                <a:off x="-1578124" y="456503"/>
                <a:ext cx="5169293" cy="1528339"/>
              </a:xfrm>
              <a:prstGeom prst="roundRect">
                <a:avLst/>
              </a:prstGeom>
              <a:noFill/>
              <a:ln w="28575">
                <a:solidFill>
                  <a:schemeClr val="accent5">
                    <a:lumMod val="40000"/>
                    <a:lumOff val="6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3" name="สี่เหลี่ยมผืนผ้ามุมมน 12"/>
            <p:cNvSpPr/>
            <p:nvPr/>
          </p:nvSpPr>
          <p:spPr>
            <a:xfrm>
              <a:off x="8210388" y="5674730"/>
              <a:ext cx="5169293" cy="1528339"/>
            </a:xfrm>
            <a:prstGeom prst="roundRect">
              <a:avLst/>
            </a:prstGeom>
            <a:noFill/>
            <a:ln w="28575">
              <a:solidFill>
                <a:srgbClr val="FFFFC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aphicFrame>
        <p:nvGraphicFramePr>
          <p:cNvPr id="17" name="ตาราง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313893"/>
              </p:ext>
            </p:extLst>
          </p:nvPr>
        </p:nvGraphicFramePr>
        <p:xfrm>
          <a:off x="146917" y="3744201"/>
          <a:ext cx="2646089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2496"/>
                <a:gridCol w="573415"/>
                <a:gridCol w="575428"/>
                <a:gridCol w="624750"/>
              </a:tblGrid>
              <a:tr h="435662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รายที่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ตา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กระดูก</a:t>
                      </a:r>
                      <a:endParaRPr lang="th-TH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</a:tr>
              <a:tr h="32525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  <a:endParaRPr lang="th-TH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</a:p>
                  </a:txBody>
                  <a:tcPr anchor="ctr"/>
                </a:tc>
              </a:tr>
              <a:tr h="32429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h-TH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h-TH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</a:tr>
              <a:tr h="30640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h-TH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8" name="สี่เหลี่ยมผืนผ้า 17"/>
          <p:cNvSpPr/>
          <p:nvPr/>
        </p:nvSpPr>
        <p:spPr>
          <a:xfrm>
            <a:off x="129955" y="3054188"/>
            <a:ext cx="2657912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1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 </a:t>
            </a:r>
            <a:r>
              <a:rPr lang="en-US" sz="1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2561 </a:t>
            </a:r>
            <a:r>
              <a:rPr lang="th-TH" sz="1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มีกา</a:t>
            </a:r>
            <a:r>
              <a:rPr lang="th-TH" sz="1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รบริจาคอวัยวะสำเร็จ </a:t>
            </a:r>
            <a:endParaRPr lang="en-US" sz="1800" b="1" dirty="0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th-TH" sz="1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 ที่ จ.สงขลา</a:t>
            </a:r>
            <a:endParaRPr lang="th-TH" sz="1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29781" y="5628449"/>
            <a:ext cx="81172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2400" b="1" dirty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อัตราส่วนของจำนวนผู้ยินยอมบริจาคอวัยวะจากผู้ป่วยสมองตาย </a:t>
            </a:r>
          </a:p>
          <a:p>
            <a:pPr lvl="0" algn="ctr"/>
            <a:r>
              <a:rPr lang="th-TH" sz="2400" b="1" dirty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ต่อจำนวนผู้ป่วยเสียชีวิตใน รพ. (0.4 :100)</a:t>
            </a:r>
          </a:p>
        </p:txBody>
      </p:sp>
      <p:pic>
        <p:nvPicPr>
          <p:cNvPr id="20" name="รูปภาพ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801" y="5648512"/>
            <a:ext cx="1036777" cy="87036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21" name="รูปภาพ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1830" y="3429050"/>
            <a:ext cx="1506820" cy="1112402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995190" y="1363988"/>
            <a:ext cx="75518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รพท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.ทุกแห่งมีศูนย์รับบริจาค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อวัยวะ มีผู้ประสงค์บริจาคอวัยวะ และมีแนวทางการปฏิบัติ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ชัดเจน แต่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ยังไม่เคยมีการบริจาคอวัยวะ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สำเร็จ เนื่องจากญาติไม่ยินยอม ความ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เชื่อ/ทัศนคติของ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ญาติ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2958431" y="3599485"/>
            <a:ext cx="575803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วางระบบของศูนย์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ในการรับ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อวัยวะให้ชัดเจน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เพิ่มศักยภาพทีมเจรจาขอรับบริจาคอวัยวะ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วางระบบในการรับอวัยวะ ร่วมกับทีม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Harvest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ของรพ.สงขลา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นครินทร์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5" name="รูปภาพ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608" y="2956082"/>
            <a:ext cx="1992763" cy="985881"/>
          </a:xfrm>
          <a:prstGeom prst="rect">
            <a:avLst/>
          </a:prstGeom>
        </p:spPr>
      </p:pic>
      <p:sp>
        <p:nvSpPr>
          <p:cNvPr id="26" name="สี่เหลี่ยมผืนผ้า 25"/>
          <p:cNvSpPr/>
          <p:nvPr/>
        </p:nvSpPr>
        <p:spPr>
          <a:xfrm>
            <a:off x="3421455" y="3133973"/>
            <a:ext cx="14654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โอกาสพัฒนา</a:t>
            </a:r>
          </a:p>
        </p:txBody>
      </p:sp>
    </p:spTree>
    <p:extLst>
      <p:ext uri="{BB962C8B-B14F-4D97-AF65-F5344CB8AC3E}">
        <p14:creationId xmlns:p14="http://schemas.microsoft.com/office/powerpoint/2010/main" val="25959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091" y1="6667" x2="13525" y2="63556"/>
                        <a14:foregroundMark x1="70732" y1="6667" x2="92683" y2="30444"/>
                        <a14:foregroundMark x1="10643" y1="1556" x2="69180" y2="2667"/>
                        <a14:foregroundMark x1="78049" y1="12667" x2="88914" y2="23333"/>
                        <a14:foregroundMark x1="84922" y1="13778" x2="97118" y2="31778"/>
                        <a14:foregroundMark x1="93126" y1="36000" x2="98004" y2="69333"/>
                        <a14:foregroundMark x1="98670" y1="73111" x2="98004" y2="90667"/>
                        <a14:foregroundMark x1="98004" y1="90667" x2="38581" y2="88444"/>
                        <a14:backgroundMark x1="66519" y1="889" x2="71175" y2="2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46100" y="1392321"/>
            <a:ext cx="9410700" cy="5862183"/>
          </a:xfrm>
          <a:prstGeom prst="rect">
            <a:avLst/>
          </a:prstGeom>
        </p:spPr>
      </p:pic>
      <p:grpSp>
        <p:nvGrpSpPr>
          <p:cNvPr id="2" name="กลุ่ม 1"/>
          <p:cNvGrpSpPr/>
          <p:nvPr/>
        </p:nvGrpSpPr>
        <p:grpSpPr>
          <a:xfrm>
            <a:off x="3318706" y="99713"/>
            <a:ext cx="2345493" cy="892665"/>
            <a:chOff x="3520396" y="161686"/>
            <a:chExt cx="2611205" cy="802171"/>
          </a:xfrm>
        </p:grpSpPr>
        <p:pic>
          <p:nvPicPr>
            <p:cNvPr id="70" name="Picture 2" descr="à¸à¸¥à¸à¸²à¸£à¸à¹à¸à¸«à¸²à¸£à¸¹à¸à¸ à¸²à¸à¸ªà¸³à¸«à¸£à¸±à¸ à¸à¸¥à¹à¸­à¸à¸à¹à¸­à¸à¸§à¸²à¸¡à¸ªà¸§à¸¢à¹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520396" y="161686"/>
              <a:ext cx="2611205" cy="802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สี่เหลี่ยมผืนผ้า 68"/>
            <p:cNvSpPr/>
            <p:nvPr/>
          </p:nvSpPr>
          <p:spPr>
            <a:xfrm>
              <a:off x="4273571" y="293445"/>
              <a:ext cx="899796" cy="4701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dirty="0" smtClean="0">
                  <a:solidFill>
                    <a:schemeClr val="bg1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ODS</a:t>
              </a:r>
              <a:endParaRPr lang="th-TH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8" name="สี่เหลี่ยมผืนผ้า 7"/>
          <p:cNvSpPr/>
          <p:nvPr/>
        </p:nvSpPr>
        <p:spPr>
          <a:xfrm>
            <a:off x="163653" y="930656"/>
            <a:ext cx="5758039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th-TH" sz="2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รายชื่อโรงพยาบาลที่ผ่านการประเมิน วันที่ </a:t>
            </a:r>
            <a:r>
              <a:rPr lang="en-US" sz="2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23 </a:t>
            </a:r>
            <a:r>
              <a:rPr lang="th-TH" sz="2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ก.พ.</a:t>
            </a:r>
            <a:r>
              <a:rPr lang="en-US" sz="2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2561 </a:t>
            </a:r>
            <a:r>
              <a:rPr lang="th-TH" sz="2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ที่ผ่านมา</a:t>
            </a: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53107"/>
              </p:ext>
            </p:extLst>
          </p:nvPr>
        </p:nvGraphicFramePr>
        <p:xfrm>
          <a:off x="2086968" y="1945751"/>
          <a:ext cx="5211524" cy="4145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67688"/>
                <a:gridCol w="3543836"/>
              </a:tblGrid>
              <a:tr h="360363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solidFill>
                            <a:srgbClr val="FFFF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จังหวัด</a:t>
                      </a:r>
                      <a:endParaRPr lang="th-TH" sz="2800" b="1" dirty="0">
                        <a:solidFill>
                          <a:srgbClr val="FFFF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solidFill>
                            <a:srgbClr val="FFFF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</a:t>
                      </a:r>
                      <a:endParaRPr lang="th-TH" sz="2800" b="1" dirty="0">
                        <a:solidFill>
                          <a:srgbClr val="FFFF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60363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ตรัง</a:t>
                      </a:r>
                      <a:endParaRPr lang="th-TH" sz="2800" b="1" dirty="0">
                        <a:solidFill>
                          <a:srgbClr val="FFFF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รพ.ตรัง</a:t>
                      </a:r>
                      <a:endParaRPr lang="th-TH" sz="2800" b="1" dirty="0">
                        <a:solidFill>
                          <a:srgbClr val="FFFF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60363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พัทลุง</a:t>
                      </a:r>
                      <a:endParaRPr lang="th-TH" sz="2800" b="1" dirty="0">
                        <a:solidFill>
                          <a:srgbClr val="FFFF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รพ.พัทลุง</a:t>
                      </a:r>
                      <a:endParaRPr lang="th-TH" sz="2800" b="1" dirty="0">
                        <a:solidFill>
                          <a:srgbClr val="FFFF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60363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สตูล</a:t>
                      </a:r>
                      <a:endParaRPr lang="th-TH" sz="2800" b="1" dirty="0">
                        <a:solidFill>
                          <a:srgbClr val="FFFF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รพ.สตูล</a:t>
                      </a:r>
                      <a:endParaRPr lang="th-TH" sz="2800" b="1" dirty="0">
                        <a:solidFill>
                          <a:srgbClr val="FFFF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60363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ยะลา</a:t>
                      </a:r>
                      <a:endParaRPr lang="th-TH" sz="2800" b="1" dirty="0">
                        <a:solidFill>
                          <a:srgbClr val="FFFF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รพ.ยะลา</a:t>
                      </a:r>
                      <a:endParaRPr lang="th-TH" sz="2800" b="1" dirty="0">
                        <a:solidFill>
                          <a:srgbClr val="FFFF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60363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นราธิวาส</a:t>
                      </a:r>
                      <a:endParaRPr lang="th-TH" sz="2800" b="1" dirty="0">
                        <a:solidFill>
                          <a:srgbClr val="FFFF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รพ.สุ</a:t>
                      </a:r>
                      <a:r>
                        <a:rPr lang="th-TH" sz="2800" b="1" dirty="0" err="1" smtClean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ไหง</a:t>
                      </a:r>
                      <a:r>
                        <a:rPr lang="th-TH" sz="2800" b="1" dirty="0" smtClean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โก-ลก</a:t>
                      </a:r>
                      <a:endParaRPr lang="th-TH" sz="2800" b="1" dirty="0">
                        <a:solidFill>
                          <a:srgbClr val="FFFF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60363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ปัตตานี</a:t>
                      </a:r>
                      <a:endParaRPr lang="th-TH" sz="2800" b="1" dirty="0">
                        <a:solidFill>
                          <a:srgbClr val="FFFF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รพ.ปัตตานี</a:t>
                      </a:r>
                      <a:endParaRPr lang="th-TH" sz="2800" b="1" dirty="0">
                        <a:solidFill>
                          <a:srgbClr val="FFFF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60363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สงขลา</a:t>
                      </a:r>
                      <a:endParaRPr lang="th-TH" sz="2800" b="1" dirty="0">
                        <a:solidFill>
                          <a:srgbClr val="FFFF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รพ.หาดใหญ่,</a:t>
                      </a:r>
                      <a:r>
                        <a:rPr lang="th-TH" sz="2800" b="1" baseline="0" dirty="0" smtClean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รพ.สงขลา</a:t>
                      </a:r>
                      <a:endParaRPr lang="th-TH" sz="2800" b="1" dirty="0">
                        <a:solidFill>
                          <a:srgbClr val="FFFF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412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391" y="415759"/>
            <a:ext cx="2969009" cy="2615411"/>
          </a:xfrm>
          <a:prstGeom prst="rect">
            <a:avLst/>
          </a:prstGeom>
        </p:spPr>
      </p:pic>
      <p:grpSp>
        <p:nvGrpSpPr>
          <p:cNvPr id="2" name="กลุ่ม 1"/>
          <p:cNvGrpSpPr/>
          <p:nvPr/>
        </p:nvGrpSpPr>
        <p:grpSpPr>
          <a:xfrm>
            <a:off x="2930743" y="-39608"/>
            <a:ext cx="2447102" cy="742859"/>
            <a:chOff x="3430155" y="-311292"/>
            <a:chExt cx="2447102" cy="876164"/>
          </a:xfrm>
        </p:grpSpPr>
        <p:pic>
          <p:nvPicPr>
            <p:cNvPr id="70" name="Picture 2" descr="à¸à¸¥à¸à¸²à¸£à¸à¹à¸à¸«à¸²à¸£à¸¹à¸à¸ à¸²à¸à¸ªà¸³à¸«à¸£à¸±à¸ à¸à¸¥à¹à¸­à¸à¸à¹à¸­à¸à¸§à¸²à¸¡à¸ªà¸§à¸¢à¹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430155" y="-276722"/>
              <a:ext cx="2447102" cy="841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สี่เหลี่ยมผืนผ้า 68"/>
            <p:cNvSpPr/>
            <p:nvPr/>
          </p:nvSpPr>
          <p:spPr>
            <a:xfrm>
              <a:off x="3886217" y="-311292"/>
              <a:ext cx="126028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th-TH" sz="3200" b="1" dirty="0" err="1" smtClean="0">
                  <a:solidFill>
                    <a:schemeClr val="bg1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ยาเสพติด</a:t>
              </a:r>
              <a:endParaRPr lang="th-TH" sz="3200" b="1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5" name="Picture 5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675" y="871126"/>
            <a:ext cx="833811" cy="791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กลุ่ม 5"/>
          <p:cNvGrpSpPr/>
          <p:nvPr/>
        </p:nvGrpSpPr>
        <p:grpSpPr>
          <a:xfrm>
            <a:off x="185328" y="6064184"/>
            <a:ext cx="8753475" cy="746848"/>
            <a:chOff x="238125" y="5244069"/>
            <a:chExt cx="8753475" cy="1385331"/>
          </a:xfrm>
        </p:grpSpPr>
        <p:sp>
          <p:nvSpPr>
            <p:cNvPr id="7" name="สี่เหลี่ยมผืนผ้า 6"/>
            <p:cNvSpPr/>
            <p:nvPr/>
          </p:nvSpPr>
          <p:spPr>
            <a:xfrm>
              <a:off x="238125" y="5248275"/>
              <a:ext cx="8753475" cy="138112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" name="สี่เหลี่ยมผืนผ้า 7"/>
            <p:cNvSpPr/>
            <p:nvPr/>
          </p:nvSpPr>
          <p:spPr>
            <a:xfrm>
              <a:off x="333374" y="5244069"/>
              <a:ext cx="8553451" cy="11186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bg1"/>
                </a:solidFill>
              </a:endParaRPr>
            </a:p>
          </p:txBody>
        </p:sp>
      </p:grpSp>
      <p:sp>
        <p:nvSpPr>
          <p:cNvPr id="3" name="สี่เหลี่ยมผืนผ้า 2"/>
          <p:cNvSpPr/>
          <p:nvPr/>
        </p:nvSpPr>
        <p:spPr>
          <a:xfrm>
            <a:off x="511895" y="6070036"/>
            <a:ext cx="809081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1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ร้อยละของผู้ป่วยที่ใช้</a:t>
            </a:r>
            <a:r>
              <a:rPr lang="th-TH" sz="1600" b="1" dirty="0" err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ยาเสพติด</a:t>
            </a:r>
            <a:r>
              <a:rPr lang="th-TH" sz="1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ที่หยุดเสพต่อเนื่อง 3 เดือนหลังจำหน่ายจากการบำบัดรักษาทุกระบบ    </a:t>
            </a:r>
          </a:p>
          <a:p>
            <a:pPr algn="ctr">
              <a:defRPr/>
            </a:pPr>
            <a:r>
              <a:rPr lang="th-TH" sz="1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(3 </a:t>
            </a:r>
            <a:r>
              <a:rPr lang="en-US" sz="1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month remission rate)</a:t>
            </a:r>
            <a:r>
              <a:rPr lang="th-TH" sz="1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1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Leading Indicator </a:t>
            </a:r>
            <a:r>
              <a:rPr lang="th-TH" sz="1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 90 </a:t>
            </a:r>
            <a:r>
              <a:rPr lang="en-US" sz="1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 </a:t>
            </a:r>
            <a:r>
              <a:rPr lang="th-TH" sz="1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85.94</a:t>
            </a:r>
            <a:r>
              <a:rPr lang="th-TH" sz="16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1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 </a:t>
            </a:r>
            <a:r>
              <a:rPr lang="en-US" sz="1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Lagging Indicator </a:t>
            </a:r>
            <a:r>
              <a:rPr lang="th-TH" sz="1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 50</a:t>
            </a:r>
            <a:r>
              <a:rPr lang="en-US" sz="1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= </a:t>
            </a:r>
            <a:r>
              <a:rPr lang="en-US" sz="16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38.12</a:t>
            </a:r>
            <a:r>
              <a:rPr lang="th-TH" sz="18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18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2" name="ตาราง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835544"/>
              </p:ext>
            </p:extLst>
          </p:nvPr>
        </p:nvGraphicFramePr>
        <p:xfrm>
          <a:off x="138578" y="2927480"/>
          <a:ext cx="2701268" cy="301126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792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28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744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3476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02880"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จังหวัด</a:t>
                      </a:r>
                    </a:p>
                  </a:txBody>
                  <a:tcPr marL="91470" marR="91470" marT="45717" marB="4571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เป้าหมาย</a:t>
                      </a:r>
                    </a:p>
                  </a:txBody>
                  <a:tcPr marL="91470" marR="91470" marT="45717" marB="4571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ผลงาน</a:t>
                      </a:r>
                    </a:p>
                  </a:txBody>
                  <a:tcPr marL="91470" marR="91470" marT="45717" marB="4571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ร้อยละ</a:t>
                      </a:r>
                    </a:p>
                  </a:txBody>
                  <a:tcPr marL="91470" marR="91470" marT="45717" marB="4571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2660">
                <a:tc>
                  <a:txBody>
                    <a:bodyPr/>
                    <a:lstStyle/>
                    <a:p>
                      <a:pPr algn="l"/>
                      <a:r>
                        <a:rPr lang="th-TH" sz="1100" b="1" dirty="0">
                          <a:solidFill>
                            <a:schemeClr val="tx1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ตรัง</a:t>
                      </a:r>
                    </a:p>
                  </a:txBody>
                  <a:tcPr marL="91470" marR="91470" marT="45717" marB="45717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234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1470" marR="91470" marT="45717" marB="45717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76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1470" marR="91470" marT="45717" marB="45717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32.48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1470" marR="91470" marT="45717" marB="45717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2660">
                <a:tc>
                  <a:txBody>
                    <a:bodyPr/>
                    <a:lstStyle/>
                    <a:p>
                      <a:pPr algn="l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พัทลุง</a:t>
                      </a:r>
                    </a:p>
                  </a:txBody>
                  <a:tcPr marL="91470" marR="91470" marT="45717" marB="45717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147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1470" marR="91470" marT="45717" marB="45717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95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1470" marR="91470" marT="45717" marB="45717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64.63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1470" marR="91470" marT="45717" marB="45717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2660">
                <a:tc>
                  <a:txBody>
                    <a:bodyPr/>
                    <a:lstStyle/>
                    <a:p>
                      <a:pPr algn="l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สตูล</a:t>
                      </a:r>
                    </a:p>
                  </a:txBody>
                  <a:tcPr marL="91470" marR="91470" marT="45717" marB="45717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13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1470" marR="91470" marT="45717" marB="45717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13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1470" marR="91470" marT="45717" marB="45717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100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1470" marR="91470" marT="45717" marB="45717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2660">
                <a:tc>
                  <a:txBody>
                    <a:bodyPr/>
                    <a:lstStyle/>
                    <a:p>
                      <a:pPr algn="l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สงขลา</a:t>
                      </a:r>
                    </a:p>
                  </a:txBody>
                  <a:tcPr marL="91470" marR="91470" marT="45717" marB="45717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1044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1470" marR="91470" marT="45717" marB="45717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339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1470" marR="91470" marT="45717" marB="45717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32.47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1470" marR="91470" marT="45717" marB="45717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2660">
                <a:tc>
                  <a:txBody>
                    <a:bodyPr/>
                    <a:lstStyle/>
                    <a:p>
                      <a:pPr algn="l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ปัตตานี</a:t>
                      </a:r>
                    </a:p>
                  </a:txBody>
                  <a:tcPr marL="91470" marR="91470" marT="45717" marB="45717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17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1470" marR="91470" marT="45717" marB="45717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13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1470" marR="91470" marT="45717" marB="45717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76.47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1470" marR="91470" marT="45717" marB="45717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2660">
                <a:tc>
                  <a:txBody>
                    <a:bodyPr/>
                    <a:lstStyle/>
                    <a:p>
                      <a:pPr algn="l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ยะลา</a:t>
                      </a:r>
                    </a:p>
                  </a:txBody>
                  <a:tcPr marL="91470" marR="91470" marT="45717" marB="45717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68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1470" marR="91470" marT="45717" marB="45717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38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1470" marR="91470" marT="45717" marB="45717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55.88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1470" marR="91470" marT="45717" marB="45717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8298">
                <a:tc>
                  <a:txBody>
                    <a:bodyPr/>
                    <a:lstStyle/>
                    <a:p>
                      <a:pPr algn="l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นราธิวาส</a:t>
                      </a:r>
                    </a:p>
                  </a:txBody>
                  <a:tcPr marL="91470" marR="91470" marT="45717" marB="45717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17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1470" marR="91470" marT="45717" marB="45717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13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1470" marR="91470" marT="45717" marB="45717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76.47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1470" marR="91470" marT="45717" marB="45717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4067">
                <a:tc>
                  <a:txBody>
                    <a:bodyPr/>
                    <a:lstStyle/>
                    <a:p>
                      <a:pPr algn="r"/>
                      <a:r>
                        <a:rPr lang="th-TH" sz="1400" b="1" dirty="0">
                          <a:solidFill>
                            <a:srgbClr val="FF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เขต</a:t>
                      </a:r>
                    </a:p>
                  </a:txBody>
                  <a:tcPr marL="91470" marR="91470" marT="45717" marB="4571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1540</a:t>
                      </a:r>
                      <a:endParaRPr lang="th-TH" sz="1200" b="1" dirty="0">
                        <a:solidFill>
                          <a:srgbClr val="FF0000"/>
                        </a:solidFill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1470" marR="91470" marT="45717" marB="4571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587</a:t>
                      </a:r>
                      <a:endParaRPr lang="th-TH" sz="1200" b="1" dirty="0">
                        <a:solidFill>
                          <a:srgbClr val="FF0000"/>
                        </a:solidFill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1470" marR="91470" marT="45717" marB="4571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38.12</a:t>
                      </a:r>
                      <a:endParaRPr lang="th-TH" sz="1200" b="1" dirty="0">
                        <a:solidFill>
                          <a:srgbClr val="FF0000"/>
                        </a:solidFill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1470" marR="91470" marT="45717" marB="4571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9405">
                <a:tc>
                  <a:txBody>
                    <a:bodyPr/>
                    <a:lstStyle/>
                    <a:p>
                      <a:pPr algn="r"/>
                      <a:r>
                        <a:rPr lang="th-TH" sz="1400" b="1" dirty="0">
                          <a:solidFill>
                            <a:srgbClr val="FF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ประเทศ</a:t>
                      </a:r>
                    </a:p>
                  </a:txBody>
                  <a:tcPr marL="91470" marR="91470" marT="45717" marB="4571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23,353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66" marR="91466" marT="45697" marB="4569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8,435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66" marR="91466" marT="45697" marB="4569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36.12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66" marR="91466" marT="45697" marB="4569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3" name="แผนภูมิ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1132659"/>
              </p:ext>
            </p:extLst>
          </p:nvPr>
        </p:nvGraphicFramePr>
        <p:xfrm>
          <a:off x="-125688" y="1206733"/>
          <a:ext cx="3612632" cy="199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Chart" r:id="rId6" imgW="3877392" imgH="1999661" progId="Excel.Chart.8">
                  <p:embed/>
                </p:oleObj>
              </mc:Choice>
              <mc:Fallback>
                <p:oleObj name="Chart" r:id="rId6" imgW="3877392" imgH="1999661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25688" y="1206733"/>
                        <a:ext cx="3612632" cy="19923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สี่เหลี่ยมผืนผ้า 4"/>
          <p:cNvSpPr>
            <a:spLocks noChangeArrowheads="1"/>
          </p:cNvSpPr>
          <p:nvPr/>
        </p:nvSpPr>
        <p:spPr bwMode="auto">
          <a:xfrm>
            <a:off x="138578" y="583696"/>
            <a:ext cx="2687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/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เปรียบเทียบสถานการณ์การจับกุมและผู้เข้าสู่ระบบบำบัดที่เข้าถึงบริการ </a:t>
            </a:r>
            <a:r>
              <a:rPr lang="th-TH" sz="1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 33.16</a:t>
            </a:r>
          </a:p>
        </p:txBody>
      </p:sp>
      <p:grpSp>
        <p:nvGrpSpPr>
          <p:cNvPr id="16" name="กลุ่ม 15"/>
          <p:cNvGrpSpPr/>
          <p:nvPr/>
        </p:nvGrpSpPr>
        <p:grpSpPr>
          <a:xfrm>
            <a:off x="68612" y="524189"/>
            <a:ext cx="2984017" cy="780888"/>
            <a:chOff x="312108" y="1364702"/>
            <a:chExt cx="5293407" cy="1697150"/>
          </a:xfrm>
        </p:grpSpPr>
        <p:sp>
          <p:nvSpPr>
            <p:cNvPr id="17" name="สี่เหลี่ยมผืนผ้ามุมมน 16"/>
            <p:cNvSpPr/>
            <p:nvPr/>
          </p:nvSpPr>
          <p:spPr>
            <a:xfrm>
              <a:off x="312108" y="1364702"/>
              <a:ext cx="5169293" cy="1528339"/>
            </a:xfrm>
            <a:prstGeom prst="roundRect">
              <a:avLst/>
            </a:prstGeom>
            <a:noFill/>
            <a:ln w="7620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8" name="สี่เหลี่ยมผืนผ้ามุมมน 17"/>
            <p:cNvSpPr/>
            <p:nvPr/>
          </p:nvSpPr>
          <p:spPr>
            <a:xfrm>
              <a:off x="436222" y="1533513"/>
              <a:ext cx="5169293" cy="1528339"/>
            </a:xfrm>
            <a:prstGeom prst="roundRect">
              <a:avLst/>
            </a:prstGeom>
            <a:noFill/>
            <a:ln w="28575">
              <a:solidFill>
                <a:srgbClr val="FF9933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aphicFrame>
        <p:nvGraphicFramePr>
          <p:cNvPr id="19" name="ตาราง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597195"/>
              </p:ext>
            </p:extLst>
          </p:nvPr>
        </p:nvGraphicFramePr>
        <p:xfrm>
          <a:off x="2891960" y="2920621"/>
          <a:ext cx="2371725" cy="302637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71725">
                  <a:extLst>
                    <a:ext uri="{9D8B030D-6E8A-4147-A177-3AD203B41FA5}"/>
                  </a:extLst>
                </a:gridCol>
              </a:tblGrid>
              <a:tr h="356070"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ปัจจัยความสำเร็จ/ผลงานเด่น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22" marR="91422" marT="45715" marB="45715" anchor="ctr"/>
                </a:tc>
                <a:extLst>
                  <a:ext uri="{0D108BD9-81ED-4DB2-BD59-A6C34878D82A}"/>
                </a:extLst>
              </a:tr>
              <a:tr h="436959">
                <a:tc>
                  <a:txBody>
                    <a:bodyPr/>
                    <a:lstStyle/>
                    <a:p>
                      <a:pPr algn="thaiDist" eaLnBrk="1" hangingPunct="1"/>
                      <a:r>
                        <a:rPr lang="th-TH" sz="1000" b="1" dirty="0">
                          <a:latin typeface="TH SarabunPSK" pitchFamily="34" charset="-34"/>
                          <a:cs typeface="TH SarabunPSK" pitchFamily="34" charset="-34"/>
                        </a:rPr>
                        <a:t>จังหวัดสงขลา ได้รับการรับรองคุณภาพงานบำบัดรักษา</a:t>
                      </a:r>
                      <a:r>
                        <a:rPr lang="th-TH" sz="1000" b="1" dirty="0" err="1">
                          <a:latin typeface="TH SarabunPSK" pitchFamily="34" charset="-34"/>
                          <a:cs typeface="TH SarabunPSK" pitchFamily="34" charset="-34"/>
                        </a:rPr>
                        <a:t>ยาเสพติด</a:t>
                      </a:r>
                      <a:r>
                        <a:rPr lang="th-TH" sz="1000" b="1" dirty="0">
                          <a:latin typeface="TH SarabunPSK" pitchFamily="34" charset="-34"/>
                          <a:cs typeface="TH SarabunPSK" pitchFamily="34" charset="-34"/>
                        </a:rPr>
                        <a:t>ทั้ง </a:t>
                      </a:r>
                      <a:r>
                        <a:rPr lang="en-US" sz="1000" b="1" dirty="0">
                          <a:latin typeface="TH SarabunPSK" pitchFamily="34" charset="-34"/>
                          <a:cs typeface="TH SarabunPSK" pitchFamily="34" charset="-34"/>
                        </a:rPr>
                        <a:t>17</a:t>
                      </a:r>
                      <a:r>
                        <a:rPr lang="th-TH" sz="1000" b="1" dirty="0">
                          <a:latin typeface="TH SarabunPSK" pitchFamily="34" charset="-34"/>
                          <a:cs typeface="TH SarabunPSK" pitchFamily="34" charset="-34"/>
                        </a:rPr>
                        <a:t> โรงพยาบาล คิดเป็น </a:t>
                      </a:r>
                      <a:r>
                        <a:rPr lang="en-US" sz="1000" b="1" dirty="0"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  <a:r>
                        <a:rPr lang="th-TH" sz="1000" b="1" dirty="0">
                          <a:latin typeface="TH SarabunPSK" pitchFamily="34" charset="-34"/>
                          <a:cs typeface="TH SarabunPSK" pitchFamily="34" charset="-34"/>
                        </a:rPr>
                        <a:t>%</a:t>
                      </a:r>
                    </a:p>
                  </a:txBody>
                  <a:tcPr marL="91422" marR="91422" marT="45715" marB="45715"/>
                </a:tc>
                <a:extLst>
                  <a:ext uri="{0D108BD9-81ED-4DB2-BD59-A6C34878D82A}"/>
                </a:extLst>
              </a:tr>
              <a:tr h="1456531">
                <a:tc>
                  <a:txBody>
                    <a:bodyPr/>
                    <a:lstStyle/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1000" b="1" kern="1200" dirty="0">
                          <a:latin typeface="TH SarabunPSK" pitchFamily="34" charset="-34"/>
                          <a:cs typeface="TH SarabunPSK" pitchFamily="34" charset="-34"/>
                        </a:rPr>
                        <a:t>จังหวัดนราธิวาส</a:t>
                      </a:r>
                      <a:r>
                        <a:rPr lang="th-TH" sz="1000" b="1" kern="1200" dirty="0" err="1">
                          <a:latin typeface="TH SarabunPSK" pitchFamily="34" charset="-34"/>
                          <a:cs typeface="TH SarabunPSK" pitchFamily="34" charset="-34"/>
                        </a:rPr>
                        <a:t>มีนว</a:t>
                      </a:r>
                      <a:r>
                        <a:rPr lang="th-TH" sz="1000" b="1" kern="1200" dirty="0">
                          <a:latin typeface="TH SarabunPSK" pitchFamily="34" charset="-34"/>
                          <a:cs typeface="TH SarabunPSK" pitchFamily="34" charset="-34"/>
                        </a:rPr>
                        <a:t>ตก</a:t>
                      </a:r>
                      <a:r>
                        <a:rPr lang="th-TH" sz="1000" b="1" kern="1200" dirty="0" err="1">
                          <a:latin typeface="TH SarabunPSK" pitchFamily="34" charset="-34"/>
                          <a:cs typeface="TH SarabunPSK" pitchFamily="34" charset="-34"/>
                        </a:rPr>
                        <a:t>รรม</a:t>
                      </a:r>
                      <a:r>
                        <a:rPr lang="th-TH" sz="1000" b="1" kern="1200" dirty="0">
                          <a:latin typeface="TH SarabunPSK" pitchFamily="34" charset="-34"/>
                          <a:cs typeface="TH SarabunPSK" pitchFamily="34" charset="-34"/>
                        </a:rPr>
                        <a:t>โครงการพัฒนาคุณภาพชีวิตและฟื้นฟูสมรรถภาพผู้ผ่านการบำบัดรักษา</a:t>
                      </a:r>
                      <a:r>
                        <a:rPr lang="th-TH" sz="1000" b="1" kern="1200" dirty="0" err="1">
                          <a:latin typeface="TH SarabunPSK" pitchFamily="34" charset="-34"/>
                          <a:cs typeface="TH SarabunPSK" pitchFamily="34" charset="-34"/>
                        </a:rPr>
                        <a:t>ยาเสพติด</a:t>
                      </a:r>
                      <a:r>
                        <a:rPr lang="th-TH" sz="1000" b="1" kern="1200" dirty="0">
                          <a:latin typeface="TH SarabunPSK" pitchFamily="34" charset="-34"/>
                          <a:cs typeface="TH SarabunPSK" pitchFamily="34" charset="-34"/>
                        </a:rPr>
                        <a:t>ของโรงพยาบาลศรีสาคร</a:t>
                      </a:r>
                      <a:r>
                        <a:rPr lang="th-TH" sz="1000" b="1" kern="1200" dirty="0" smtClean="0">
                          <a:latin typeface="TH SarabunPSK" pitchFamily="34" charset="-34"/>
                          <a:cs typeface="TH SarabunPSK" pitchFamily="34" charset="-34"/>
                        </a:rPr>
                        <a:t>และ</a:t>
                      </a:r>
                      <a:endParaRPr lang="en-US" sz="1000" b="1" kern="12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1000" b="1" kern="1200" dirty="0" smtClean="0">
                          <a:latin typeface="TH SarabunPSK" pitchFamily="34" charset="-34"/>
                          <a:cs typeface="TH SarabunPSK" pitchFamily="34" charset="-34"/>
                        </a:rPr>
                        <a:t>เข้า</a:t>
                      </a:r>
                      <a:r>
                        <a:rPr lang="th-TH" sz="1000" b="1" kern="1200" dirty="0">
                          <a:latin typeface="TH SarabunPSK" pitchFamily="34" charset="-34"/>
                          <a:cs typeface="TH SarabunPSK" pitchFamily="34" charset="-34"/>
                        </a:rPr>
                        <a:t>ร่วมการแข่งขันเยาวชนต้นแบบเก่งและดี </a:t>
                      </a:r>
                      <a:r>
                        <a:rPr lang="en-US" sz="1000" b="1" kern="1200" dirty="0">
                          <a:latin typeface="TH SarabunPSK" pitchFamily="34" charset="-34"/>
                          <a:cs typeface="TH SarabunPSK" pitchFamily="34" charset="-34"/>
                        </a:rPr>
                        <a:t>TO BE NUMBER ONE IDOL </a:t>
                      </a:r>
                      <a:r>
                        <a:rPr lang="th-TH" sz="1000" b="1" kern="1200" dirty="0">
                          <a:latin typeface="TH SarabunPSK" pitchFamily="34" charset="-34"/>
                          <a:cs typeface="TH SarabunPSK" pitchFamily="34" charset="-34"/>
                        </a:rPr>
                        <a:t>รุ่น 8 ประจำปี 2561 ได้รับการคัดเลือกระดับภาคใต้ติด 1 ใน 3 ของ</a:t>
                      </a:r>
                      <a:r>
                        <a:rPr lang="th-TH" sz="1000" b="1" kern="1200" dirty="0" smtClean="0">
                          <a:latin typeface="TH SarabunPSK" pitchFamily="34" charset="-34"/>
                          <a:cs typeface="TH SarabunPSK" pitchFamily="34" charset="-34"/>
                        </a:rPr>
                        <a:t>ระดับประเทศ </a:t>
                      </a:r>
                    </a:p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1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ได้รับการรับรองคุณภาพงานบำบัดรักษา</a:t>
                      </a:r>
                      <a:r>
                        <a:rPr lang="th-TH" sz="1000" b="1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ยาเสพติด</a:t>
                      </a:r>
                      <a:r>
                        <a:rPr lang="th-TH" sz="1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ทั้ง </a:t>
                      </a:r>
                      <a:r>
                        <a:rPr lang="en-US" sz="1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13</a:t>
                      </a:r>
                      <a:r>
                        <a:rPr lang="th-TH" sz="1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โรงพยาบาล คิดเป็น </a:t>
                      </a:r>
                      <a:r>
                        <a:rPr lang="en-US" sz="1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  <a:r>
                        <a:rPr lang="th-TH" sz="1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%</a:t>
                      </a:r>
                      <a:endParaRPr lang="th-TH" sz="1000" b="1" u="sng" dirty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22" marR="91422" marT="45715" marB="45715"/>
                </a:tc>
                <a:extLst>
                  <a:ext uri="{0D108BD9-81ED-4DB2-BD59-A6C34878D82A}"/>
                </a:extLst>
              </a:tr>
              <a:tr h="776818">
                <a:tc>
                  <a:txBody>
                    <a:bodyPr/>
                    <a:lstStyle/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1" dirty="0">
                          <a:latin typeface="TH SarabunPSK" pitchFamily="34" charset="-34"/>
                          <a:cs typeface="TH SarabunPSK" pitchFamily="34" charset="-34"/>
                        </a:rPr>
                        <a:t>จังหวัดปัตตานีทำการวิจัยเรื่องกลยุทธ์การแก้ไขปัญหา</a:t>
                      </a:r>
                      <a:r>
                        <a:rPr lang="th-TH" sz="1000" b="1" dirty="0" err="1">
                          <a:latin typeface="TH SarabunPSK" pitchFamily="34" charset="-34"/>
                          <a:cs typeface="TH SarabunPSK" pitchFamily="34" charset="-34"/>
                        </a:rPr>
                        <a:t>ยาเสพติด</a:t>
                      </a:r>
                      <a:r>
                        <a:rPr lang="th-TH" sz="1000" b="1" dirty="0">
                          <a:latin typeface="TH SarabunPSK" pitchFamily="34" charset="-34"/>
                          <a:cs typeface="TH SarabunPSK" pitchFamily="34" charset="-34"/>
                        </a:rPr>
                        <a:t>ในเยาวชน ของศูนย์อำนวยการป้องกันและปราบปราม</a:t>
                      </a:r>
                      <a:r>
                        <a:rPr lang="th-TH" sz="1000" b="1" dirty="0" err="1">
                          <a:latin typeface="TH SarabunPSK" pitchFamily="34" charset="-34"/>
                          <a:cs typeface="TH SarabunPSK" pitchFamily="34" charset="-34"/>
                        </a:rPr>
                        <a:t>ยาเสพติด</a:t>
                      </a:r>
                      <a:r>
                        <a:rPr lang="th-TH" sz="1000" b="1" dirty="0">
                          <a:latin typeface="TH SarabunPSK" pitchFamily="34" charset="-34"/>
                          <a:cs typeface="TH SarabunPSK" pitchFamily="34" charset="-34"/>
                        </a:rPr>
                        <a:t>จังหวัดปัตตานี </a:t>
                      </a:r>
                      <a:r>
                        <a:rPr lang="th-TH" sz="1000" b="1" u="sng" dirty="0">
                          <a:latin typeface="TH SarabunPSK" pitchFamily="34" charset="-34"/>
                          <a:cs typeface="TH SarabunPSK" pitchFamily="34" charset="-34"/>
                        </a:rPr>
                        <a:t>ดำเนินการโดย งาน</a:t>
                      </a:r>
                      <a:r>
                        <a:rPr lang="th-TH" sz="1000" b="1" u="sng" dirty="0" err="1">
                          <a:latin typeface="TH SarabunPSK" pitchFamily="34" charset="-34"/>
                          <a:cs typeface="TH SarabunPSK" pitchFamily="34" charset="-34"/>
                        </a:rPr>
                        <a:t>ยาเสพติด</a:t>
                      </a:r>
                      <a:r>
                        <a:rPr lang="th-TH" sz="1000" b="1" u="sng" dirty="0">
                          <a:latin typeface="TH SarabunPSK" pitchFamily="34" charset="-34"/>
                          <a:cs typeface="TH SarabunPSK" pitchFamily="34" charset="-34"/>
                        </a:rPr>
                        <a:t>โรงพยาบาลหนอง</a:t>
                      </a:r>
                      <a:r>
                        <a:rPr lang="th-TH" sz="1000" b="1" u="sng" dirty="0" smtClean="0">
                          <a:latin typeface="TH SarabunPSK" pitchFamily="34" charset="-34"/>
                          <a:cs typeface="TH SarabunPSK" pitchFamily="34" charset="-34"/>
                        </a:rPr>
                        <a:t>จิก</a:t>
                      </a:r>
                      <a:endParaRPr lang="th-TH" sz="1000" b="1" u="sng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22" marR="91422" marT="45715" marB="45715"/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20" name="ตาราง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758060"/>
              </p:ext>
            </p:extLst>
          </p:nvPr>
        </p:nvGraphicFramePr>
        <p:xfrm>
          <a:off x="5336538" y="51532"/>
          <a:ext cx="3722232" cy="602118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24737">
                  <a:extLst>
                    <a:ext uri="{9D8B030D-6E8A-4147-A177-3AD203B41FA5}"/>
                  </a:extLst>
                </a:gridCol>
                <a:gridCol w="1797495">
                  <a:extLst>
                    <a:ext uri="{9D8B030D-6E8A-4147-A177-3AD203B41FA5}"/>
                  </a:extLst>
                </a:gridCol>
              </a:tblGrid>
              <a:tr h="188531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solidFill>
                            <a:schemeClr val="tx1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ปัญหา/ข้อจำกัด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solidFill>
                            <a:schemeClr val="tx1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ข้อเสนอแนะ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120334">
                <a:tc>
                  <a:txBody>
                    <a:bodyPr/>
                    <a:lstStyle/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kern="1200" spc="0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ระบบการลงข้อมูลของระบบรายงาน ระบบติดตามและเฝ้าระวังปัญหา</a:t>
                      </a:r>
                      <a:r>
                        <a:rPr lang="th-TH" sz="1400" b="1" kern="1200" spc="0" dirty="0" err="1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ยาเสพติด</a:t>
                      </a:r>
                      <a:r>
                        <a:rPr lang="en-US" sz="1400" b="1" kern="1200" spc="0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(</a:t>
                      </a:r>
                      <a:r>
                        <a:rPr lang="th-TH" sz="1400" b="1" kern="1200" spc="0" dirty="0" err="1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บสต</a:t>
                      </a:r>
                      <a:r>
                        <a:rPr lang="th-TH" sz="1400" b="1" kern="1200" spc="0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.) แบบใหม่ มีความล่าช้า ไม่เสถียร ทำให้การลงข้อมูลขาดความต่อเนื่อง</a:t>
                      </a:r>
                      <a:endParaRPr lang="th-TH" sz="1400" b="1" spc="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ประสาน กบรส.เพื่อเชื่อมโยง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Heath Information System </a:t>
                      </a:r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ของโรงพยาบาลและ </a:t>
                      </a:r>
                      <a:r>
                        <a:rPr lang="th-TH" sz="1400" b="1" dirty="0" err="1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บสต</a:t>
                      </a:r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.</a:t>
                      </a:r>
                    </a:p>
                    <a:p>
                      <a:pPr algn="thaiDist"/>
                      <a:endParaRPr lang="th-TH" sz="1800" b="1" dirty="0">
                        <a:solidFill>
                          <a:schemeClr val="tx1"/>
                        </a:solidFill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211186">
                <a:tc>
                  <a:txBody>
                    <a:bodyPr/>
                    <a:lstStyle/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kern="1200" baseline="0" dirty="0">
                          <a:solidFill>
                            <a:schemeClr val="dk1"/>
                          </a:solidFill>
                          <a:effectLst/>
                          <a:latin typeface="TH Sarabun New" pitchFamily="34" charset="-34"/>
                          <a:ea typeface="+mn-ea"/>
                          <a:cs typeface="TH Sarabun New" pitchFamily="34" charset="-34"/>
                        </a:rPr>
                        <a:t> </a:t>
                      </a:r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กระบวนการค้นหา/ผลักดันผู้เสพ/ติด</a:t>
                      </a:r>
                      <a:r>
                        <a:rPr lang="th-TH" sz="1400" b="1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ยาเสพติด</a:t>
                      </a:r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เพื่อเข้าสู่กระบวนการบำบัดยังไม่มีประสิทธิภาพ ไม่มีหน่วยงานหรือเจ้าภาพที่ชัดเจน จึงไม่สามารถค้นหา/ผลักดันผู้ติด/เสพ</a:t>
                      </a:r>
                      <a:r>
                        <a:rPr lang="th-TH" sz="1400" b="1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ยาเสพติด</a:t>
                      </a:r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เข้าสู่กระบวนการบำบัดอย่างเต็มที่ ทำให้มีผู้เข้าบำบัดจำนวนน้อย ซึ่งไม่สอดคล้องกับสถานการณ์การแพร่ระบาดในพื้นที่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ควรมีรูปแบบการประเมินผลจากหน่วยงานส่วนกลาง ในการค้นหา นำเข้า บำบัด ติดตามและดูแลในชุมชน เพื่อผลักดันการแก้ไขปัญหา</a:t>
                      </a:r>
                      <a:r>
                        <a:rPr lang="th-TH" sz="1400" b="1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ยาเสพติด</a:t>
                      </a:r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อย่างเป็นรูปธรรม</a:t>
                      </a:r>
                    </a:p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800" b="1" dirty="0">
                        <a:solidFill>
                          <a:schemeClr val="tx1"/>
                        </a:solidFill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1326712">
                <a:tc>
                  <a:txBody>
                    <a:bodyPr/>
                    <a:lstStyle/>
                    <a:p>
                      <a:pPr algn="thaiDist"/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การจัดอัตรากำลังผู้รับผิดชอบงานเฉลี่ย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0.2 - 4 </a:t>
                      </a:r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คน ส่งผลกระทบต่อการให้บริการและการพัฒนาศักยภาพ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จัดทำ</a:t>
                      </a:r>
                      <a:r>
                        <a:rPr lang="th-TH" sz="14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FTE </a:t>
                      </a:r>
                      <a:r>
                        <a:rPr lang="th-TH" sz="14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งาน</a:t>
                      </a:r>
                      <a:r>
                        <a:rPr lang="th-TH" sz="1400" b="1" baseline="0" dirty="0" err="1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ยาเสพติด</a:t>
                      </a:r>
                      <a:r>
                        <a:rPr lang="th-TH" sz="14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เพื่อเสนอต่อผู้บริหารพิจารณาสนับสนุนผู้รับผิดชอบงานให้เพียงพอ เหมาะสม</a:t>
                      </a:r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ตามโครงสร้างงาน</a:t>
                      </a:r>
                      <a:r>
                        <a:rPr lang="th-TH" sz="1400" b="1" dirty="0" err="1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ยาเสพติด</a:t>
                      </a:r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ของกระทรวงสาธารณสุข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913957">
                <a:tc>
                  <a:txBody>
                    <a:bodyPr/>
                    <a:lstStyle/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การพัฒนาศักยภาพของบุคลากรทางการแพทย์ยังไม่เป็นไปตามแผนพัฒนาบุคลากรของ </a:t>
                      </a:r>
                      <a:r>
                        <a:rPr lang="en-US" sz="14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Service plan </a:t>
                      </a:r>
                      <a:r>
                        <a:rPr lang="th-TH" sz="1400" b="1" dirty="0" err="1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ยาเสพ</a:t>
                      </a:r>
                      <a:r>
                        <a:rPr lang="th-TH" sz="1400" b="1" dirty="0" err="1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ติด</a:t>
                      </a:r>
                      <a:endParaRPr lang="en-US" sz="14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ควรมีการจัดทำแผนพัฒนาบุคลากรให้สอดคล้องกับ </a:t>
                      </a:r>
                      <a:r>
                        <a:rPr lang="en-US" sz="14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Service plan </a:t>
                      </a:r>
                      <a:r>
                        <a:rPr lang="th-TH" sz="1400" b="1" dirty="0" err="1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ยาเสพติด</a:t>
                      </a:r>
                      <a:endParaRPr lang="en-US" sz="14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b="1" dirty="0">
                        <a:solidFill>
                          <a:schemeClr val="tx1"/>
                        </a:solidFill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72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กลุ่ม 23"/>
          <p:cNvGrpSpPr/>
          <p:nvPr/>
        </p:nvGrpSpPr>
        <p:grpSpPr>
          <a:xfrm rot="20846280">
            <a:off x="3333719" y="1233917"/>
            <a:ext cx="6326568" cy="4471163"/>
            <a:chOff x="5324892" y="926635"/>
            <a:chExt cx="5080507" cy="4471163"/>
          </a:xfrm>
        </p:grpSpPr>
        <p:pic>
          <p:nvPicPr>
            <p:cNvPr id="25" name="รูปภาพ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712121">
              <a:off x="5324892" y="926635"/>
              <a:ext cx="5080507" cy="4471163"/>
            </a:xfrm>
            <a:prstGeom prst="rect">
              <a:avLst/>
            </a:prstGeom>
          </p:spPr>
        </p:pic>
        <p:sp>
          <p:nvSpPr>
            <p:cNvPr id="26" name="วงรี 25"/>
            <p:cNvSpPr/>
            <p:nvPr/>
          </p:nvSpPr>
          <p:spPr>
            <a:xfrm>
              <a:off x="7158693" y="1225557"/>
              <a:ext cx="174540" cy="253846"/>
            </a:xfrm>
            <a:prstGeom prst="ellipse">
              <a:avLst/>
            </a:prstGeom>
            <a:solidFill>
              <a:srgbClr val="00FF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7" name="วงรี 26"/>
            <p:cNvSpPr/>
            <p:nvPr/>
          </p:nvSpPr>
          <p:spPr>
            <a:xfrm>
              <a:off x="7564484" y="2611052"/>
              <a:ext cx="174540" cy="253846"/>
            </a:xfrm>
            <a:prstGeom prst="ellipse">
              <a:avLst/>
            </a:prstGeom>
            <a:solidFill>
              <a:srgbClr val="00FF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8" name="วงรี 27"/>
            <p:cNvSpPr/>
            <p:nvPr/>
          </p:nvSpPr>
          <p:spPr>
            <a:xfrm>
              <a:off x="6984153" y="2100561"/>
              <a:ext cx="174540" cy="253846"/>
            </a:xfrm>
            <a:prstGeom prst="ellipse">
              <a:avLst/>
            </a:prstGeom>
            <a:solidFill>
              <a:srgbClr val="00FF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9" name="วงรี 28"/>
            <p:cNvSpPr/>
            <p:nvPr/>
          </p:nvSpPr>
          <p:spPr>
            <a:xfrm>
              <a:off x="7649208" y="1822447"/>
              <a:ext cx="174540" cy="253846"/>
            </a:xfrm>
            <a:prstGeom prst="ellipse">
              <a:avLst/>
            </a:prstGeom>
            <a:solidFill>
              <a:srgbClr val="00FF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0" name="วงรี 29"/>
            <p:cNvSpPr/>
            <p:nvPr/>
          </p:nvSpPr>
          <p:spPr>
            <a:xfrm>
              <a:off x="8016945" y="3949387"/>
              <a:ext cx="174540" cy="253846"/>
            </a:xfrm>
            <a:prstGeom prst="ellipse">
              <a:avLst/>
            </a:prstGeom>
            <a:solidFill>
              <a:srgbClr val="00FF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1" name="วงรี 30"/>
            <p:cNvSpPr/>
            <p:nvPr/>
          </p:nvSpPr>
          <p:spPr>
            <a:xfrm>
              <a:off x="8337788" y="3539312"/>
              <a:ext cx="174540" cy="253846"/>
            </a:xfrm>
            <a:prstGeom prst="ellipse">
              <a:avLst/>
            </a:prstGeom>
            <a:solidFill>
              <a:srgbClr val="00FF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2" name="วงรี 31"/>
            <p:cNvSpPr/>
            <p:nvPr/>
          </p:nvSpPr>
          <p:spPr>
            <a:xfrm>
              <a:off x="8512328" y="4298439"/>
              <a:ext cx="174540" cy="253846"/>
            </a:xfrm>
            <a:prstGeom prst="ellipse">
              <a:avLst/>
            </a:prstGeom>
            <a:solidFill>
              <a:srgbClr val="00FF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3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5914">
            <a:off x="4107835" y="3856222"/>
            <a:ext cx="2244725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กลุ่ม 1"/>
          <p:cNvGrpSpPr/>
          <p:nvPr/>
        </p:nvGrpSpPr>
        <p:grpSpPr>
          <a:xfrm>
            <a:off x="3134568" y="115977"/>
            <a:ext cx="3475627" cy="1185338"/>
            <a:chOff x="2985656" y="129103"/>
            <a:chExt cx="3475627" cy="1185338"/>
          </a:xfrm>
        </p:grpSpPr>
        <p:pic>
          <p:nvPicPr>
            <p:cNvPr id="70" name="Picture 2" descr="à¸à¸¥à¸à¸²à¸£à¸à¹à¸à¸«à¸²à¸£à¸¹à¸à¸ à¸²à¸à¸ªà¸³à¸«à¸£à¸±à¸ à¸à¸¥à¹à¸­à¸à¸à¹à¸­à¸à¸§à¸²à¸¡à¸ªà¸§à¸¢à¹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985656" y="129103"/>
              <a:ext cx="3475627" cy="1185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สี่เหลี่ยมผืนผ้า 68"/>
            <p:cNvSpPr/>
            <p:nvPr/>
          </p:nvSpPr>
          <p:spPr>
            <a:xfrm>
              <a:off x="4141101" y="348507"/>
              <a:ext cx="66075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600" dirty="0" smtClean="0">
                  <a:solidFill>
                    <a:schemeClr val="bg1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ER</a:t>
              </a:r>
              <a:endParaRPr lang="th-TH" sz="3600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5" name="กลุ่ม 4"/>
          <p:cNvGrpSpPr/>
          <p:nvPr/>
        </p:nvGrpSpPr>
        <p:grpSpPr>
          <a:xfrm>
            <a:off x="129954" y="5496559"/>
            <a:ext cx="8753475" cy="1304265"/>
            <a:chOff x="238125" y="5244069"/>
            <a:chExt cx="8753475" cy="1385331"/>
          </a:xfrm>
        </p:grpSpPr>
        <p:sp>
          <p:nvSpPr>
            <p:cNvPr id="6" name="สี่เหลี่ยมผืนผ้า 5"/>
            <p:cNvSpPr/>
            <p:nvPr/>
          </p:nvSpPr>
          <p:spPr>
            <a:xfrm>
              <a:off x="238125" y="5248275"/>
              <a:ext cx="8753475" cy="138112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" name="สี่เหลี่ยมผืนผ้า 6"/>
            <p:cNvSpPr/>
            <p:nvPr/>
          </p:nvSpPr>
          <p:spPr>
            <a:xfrm>
              <a:off x="333374" y="5244069"/>
              <a:ext cx="8553451" cy="11186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7" name="ตาราง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389151"/>
              </p:ext>
            </p:extLst>
          </p:nvPr>
        </p:nvGraphicFramePr>
        <p:xfrm>
          <a:off x="129953" y="1009984"/>
          <a:ext cx="3839031" cy="441349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946982"/>
                <a:gridCol w="799430"/>
                <a:gridCol w="1036110"/>
                <a:gridCol w="1056509"/>
              </a:tblGrid>
              <a:tr h="49038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 smtClean="0">
                          <a:effectLst/>
                        </a:rPr>
                        <a:t>จังหวัด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A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B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u="none" strike="noStrike" dirty="0" smtClean="0">
                          <a:effectLst/>
                        </a:rPr>
                        <a:t>อัตราตาย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</a:tr>
              <a:tr h="49038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</a:rPr>
                        <a:t>ตรัง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58 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7,178 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0.80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99FF66"/>
                    </a:solidFill>
                  </a:tcPr>
                </a:tc>
              </a:tr>
              <a:tr h="49038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>
                          <a:effectLst/>
                        </a:rPr>
                        <a:t>พัทลุง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 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809 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2.10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99FF66"/>
                    </a:solidFill>
                  </a:tcPr>
                </a:tc>
              </a:tr>
              <a:tr h="49038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>
                          <a:effectLst/>
                        </a:rPr>
                        <a:t>สตูล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 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1,087 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2.76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99FF66"/>
                    </a:solidFill>
                  </a:tcPr>
                </a:tc>
              </a:tr>
              <a:tr h="49038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>
                          <a:effectLst/>
                        </a:rPr>
                        <a:t>ยะลา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85 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5,932 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1.43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99FF66"/>
                    </a:solidFill>
                  </a:tcPr>
                </a:tc>
              </a:tr>
              <a:tr h="49038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>
                          <a:effectLst/>
                        </a:rPr>
                        <a:t>ปัตตานี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94 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2,892 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3.25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99FF66"/>
                    </a:solidFill>
                  </a:tcPr>
                </a:tc>
              </a:tr>
              <a:tr h="49038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>
                          <a:effectLst/>
                        </a:rPr>
                        <a:t>นราธิวาส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143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4,870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2.94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99FF66"/>
                    </a:solidFill>
                  </a:tcPr>
                </a:tc>
              </a:tr>
              <a:tr h="49038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>
                          <a:effectLst/>
                        </a:rPr>
                        <a:t>สงขลา 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66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1,094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6.03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99FF66"/>
                    </a:solidFill>
                  </a:tcPr>
                </a:tc>
              </a:tr>
              <a:tr h="49038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</a:rPr>
                        <a:t>เขต 12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493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23862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2.07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99FF66"/>
                    </a:solidFill>
                  </a:tcPr>
                </a:tc>
              </a:tr>
            </a:tbl>
          </a:graphicData>
        </a:graphic>
      </p:graphicFrame>
      <p:sp>
        <p:nvSpPr>
          <p:cNvPr id="18" name="สี่เหลี่ยมมุมมน 6"/>
          <p:cNvSpPr/>
          <p:nvPr/>
        </p:nvSpPr>
        <p:spPr>
          <a:xfrm>
            <a:off x="257100" y="5355438"/>
            <a:ext cx="8553452" cy="1323975"/>
          </a:xfrm>
          <a:prstGeom prst="roundRect">
            <a:avLst/>
          </a:prstGeom>
          <a:noFill/>
          <a:ln w="381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4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อัตราการเสียชีวิตของผู้เจ็บป่วยวิกฤตฉุกเฉิน ภายใน 24 ชั่วโมง ในโรงพยาบาลระดับ </a:t>
            </a:r>
            <a:r>
              <a:rPr lang="en-US" sz="24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F2 </a:t>
            </a:r>
            <a:r>
              <a:rPr lang="th-TH" sz="24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ขึ้นไป </a:t>
            </a:r>
            <a:r>
              <a:rPr lang="th-TH" sz="24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4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24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ทั้งที่ </a:t>
            </a:r>
            <a:r>
              <a:rPr lang="en-US" sz="24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ER </a:t>
            </a:r>
            <a:r>
              <a:rPr lang="th-TH" sz="24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และ </a:t>
            </a:r>
            <a:r>
              <a:rPr lang="en-US" sz="24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Admit) &lt; </a:t>
            </a:r>
            <a:r>
              <a:rPr lang="th-TH" sz="24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ร้อยละ 12 </a:t>
            </a:r>
            <a:r>
              <a:rPr lang="th-TH" sz="24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ผลงาน </a:t>
            </a: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2.07 </a:t>
            </a:r>
            <a:r>
              <a:rPr lang="th-TH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493</a:t>
            </a:r>
            <a:r>
              <a:rPr lang="th-TH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/</a:t>
            </a: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23,862</a:t>
            </a:r>
            <a:r>
              <a:rPr lang="th-TH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)</a:t>
            </a:r>
            <a:endParaRPr lang="th-TH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3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070" y="1031982"/>
            <a:ext cx="1959013" cy="138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599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1"/>
          <p:cNvGrpSpPr/>
          <p:nvPr/>
        </p:nvGrpSpPr>
        <p:grpSpPr>
          <a:xfrm>
            <a:off x="7010413" y="875362"/>
            <a:ext cx="1893627" cy="650192"/>
            <a:chOff x="2927262" y="-88524"/>
            <a:chExt cx="3475627" cy="1185338"/>
          </a:xfrm>
        </p:grpSpPr>
        <p:pic>
          <p:nvPicPr>
            <p:cNvPr id="70" name="Picture 2" descr="à¸à¸¥à¸à¸²à¸£à¸à¹à¸à¸«à¸²à¸£à¸¹à¸à¸ à¸²à¸à¸ªà¸³à¸«à¸£à¸±à¸ à¸à¸¥à¹à¸­à¸à¸à¹à¸­à¸à¸§à¸²à¸¡à¸ªà¸§à¸¢à¹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927262" y="-88524"/>
              <a:ext cx="3475627" cy="1185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สี่เหลี่ยมผืนผ้า 68"/>
            <p:cNvSpPr/>
            <p:nvPr/>
          </p:nvSpPr>
          <p:spPr>
            <a:xfrm>
              <a:off x="4141097" y="147128"/>
              <a:ext cx="1047956" cy="9258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700" dirty="0">
                  <a:solidFill>
                    <a:schemeClr val="bg1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TB</a:t>
              </a:r>
              <a:endParaRPr lang="th-TH" sz="2700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5" name="สี่เหลี่ยมผืนผ้า 4"/>
          <p:cNvSpPr/>
          <p:nvPr/>
        </p:nvSpPr>
        <p:spPr>
          <a:xfrm>
            <a:off x="103585" y="1028203"/>
            <a:ext cx="6906828" cy="305234"/>
          </a:xfrm>
          <a:prstGeom prst="rect">
            <a:avLst/>
          </a:prstGeom>
          <a:solidFill>
            <a:srgbClr val="CC00CC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การเร่งการคัดกรองวัณโรคในประชากรกลุ่มเสี่ยง</a:t>
            </a: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103585" y="1525554"/>
            <a:ext cx="5344615" cy="323165"/>
          </a:xfrm>
          <a:prstGeom prst="rect">
            <a:avLst/>
          </a:prstGeom>
          <a:solidFill>
            <a:srgbClr val="99FF33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1500" b="1" dirty="0">
                <a:latin typeface="TH SarabunPSK" pitchFamily="34" charset="-34"/>
                <a:cs typeface="TH SarabunPSK" pitchFamily="34" charset="-34"/>
              </a:rPr>
              <a:t>ผลการคัดกรองเชิงรุกกลุ่มเสี่ยงวัณโรค (</a:t>
            </a:r>
            <a:r>
              <a:rPr lang="en-US" sz="1500" b="1" dirty="0">
                <a:latin typeface="TH SarabunPSK" pitchFamily="34" charset="-34"/>
                <a:cs typeface="TH SarabunPSK" pitchFamily="34" charset="-34"/>
              </a:rPr>
              <a:t>Detection rate</a:t>
            </a:r>
            <a:r>
              <a:rPr lang="th-TH" sz="1500" b="1" dirty="0">
                <a:latin typeface="TH SarabunPSK" pitchFamily="34" charset="-34"/>
                <a:cs typeface="TH SarabunPSK" pitchFamily="34" charset="-34"/>
              </a:rPr>
              <a:t>) ปี </a:t>
            </a:r>
            <a:r>
              <a:rPr lang="en-US" sz="1500" b="1" dirty="0">
                <a:latin typeface="TH SarabunPSK" pitchFamily="34" charset="-34"/>
                <a:cs typeface="TH SarabunPSK" pitchFamily="34" charset="-34"/>
              </a:rPr>
              <a:t>2561</a:t>
            </a:r>
            <a:endParaRPr lang="th-TH" sz="15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5471284" y="1505022"/>
            <a:ext cx="3672717" cy="320615"/>
          </a:xfr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h-TH" sz="15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การคัดกรองกลุ่มเสี่ยงวัณโรค </a:t>
            </a:r>
            <a:r>
              <a:rPr lang="en-US" sz="15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15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จำแนกตามกลุ่มเสี่ยง </a:t>
            </a:r>
            <a:r>
              <a:rPr lang="th-TH" sz="1500" b="1" dirty="0">
                <a:latin typeface="TH SarabunPSK" pitchFamily="34" charset="-34"/>
                <a:cs typeface="TH SarabunPSK" pitchFamily="34" charset="-34"/>
              </a:rPr>
              <a:t>ปี </a:t>
            </a:r>
            <a:r>
              <a:rPr lang="en-US" sz="1500" b="1" dirty="0">
                <a:latin typeface="TH SarabunPSK" pitchFamily="34" charset="-34"/>
                <a:cs typeface="TH SarabunPSK" pitchFamily="34" charset="-34"/>
              </a:rPr>
              <a:t>2561</a:t>
            </a:r>
            <a:endParaRPr lang="th-TH" sz="15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103585" y="2138022"/>
            <a:ext cx="53893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350" dirty="0">
                <a:latin typeface="TH SarabunPSK" pitchFamily="34" charset="-34"/>
                <a:cs typeface="TH SarabunPSK" pitchFamily="34" charset="-34"/>
              </a:rPr>
              <a:t>ร้อยละ </a:t>
            </a:r>
          </a:p>
        </p:txBody>
      </p:sp>
      <p:pic>
        <p:nvPicPr>
          <p:cNvPr id="12" name="รูปภาพ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69" t="49842"/>
          <a:stretch/>
        </p:blipFill>
        <p:spPr>
          <a:xfrm>
            <a:off x="4238421" y="1989172"/>
            <a:ext cx="1194014" cy="610124"/>
          </a:xfrm>
          <a:prstGeom prst="rect">
            <a:avLst/>
          </a:prstGeom>
        </p:spPr>
      </p:pic>
      <p:sp>
        <p:nvSpPr>
          <p:cNvPr id="13" name="สี่เหลี่ยมผืนผ้า 2"/>
          <p:cNvSpPr/>
          <p:nvPr/>
        </p:nvSpPr>
        <p:spPr>
          <a:xfrm>
            <a:off x="4198989" y="2074944"/>
            <a:ext cx="12722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200" b="1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เป้าหมาย มากกว่า</a:t>
            </a:r>
          </a:p>
          <a:p>
            <a:pPr algn="ctr"/>
            <a:r>
              <a:rPr lang="th-TH" sz="1200" b="1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ร้อยละ </a:t>
            </a:r>
            <a:r>
              <a:rPr lang="en-US" sz="1200" b="1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90</a:t>
            </a:r>
          </a:p>
        </p:txBody>
      </p:sp>
      <p:sp>
        <p:nvSpPr>
          <p:cNvPr id="14" name="TextBox 2"/>
          <p:cNvSpPr txBox="1"/>
          <p:nvPr/>
        </p:nvSpPr>
        <p:spPr>
          <a:xfrm>
            <a:off x="779846" y="1903111"/>
            <a:ext cx="24811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dirty="0">
                <a:latin typeface="TH SarabunPSK" pitchFamily="34" charset="-34"/>
                <a:cs typeface="TH SarabunPSK" pitchFamily="34" charset="-34"/>
              </a:rPr>
              <a:t>ข้อมูล</a:t>
            </a:r>
            <a:r>
              <a:rPr lang="en-US" sz="1200" dirty="0">
                <a:latin typeface="TH SarabunPSK" pitchFamily="34" charset="-34"/>
                <a:cs typeface="TH SarabunPSK" pitchFamily="34" charset="-34"/>
              </a:rPr>
              <a:t> TBCM online</a:t>
            </a:r>
            <a:endParaRPr lang="th-TH" sz="1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TextBox 3"/>
          <p:cNvSpPr txBox="1"/>
          <p:nvPr/>
        </p:nvSpPr>
        <p:spPr>
          <a:xfrm>
            <a:off x="746838" y="2138022"/>
            <a:ext cx="2302233" cy="30008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th-TH" sz="135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ภาพรวมเขต ผลการดำเนินงาน  ร้อยละ </a:t>
            </a:r>
            <a:r>
              <a:rPr lang="en-US" sz="135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65.5</a:t>
            </a:r>
            <a:endParaRPr lang="th-TH" sz="135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20" name="Chart 19"/>
          <p:cNvGraphicFramePr>
            <a:graphicFrameLocks/>
          </p:cNvGraphicFramePr>
          <p:nvPr>
            <p:extLst/>
          </p:nvPr>
        </p:nvGraphicFramePr>
        <p:xfrm>
          <a:off x="42398" y="2513525"/>
          <a:ext cx="5390037" cy="247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6025" y="4988185"/>
          <a:ext cx="5308487" cy="997475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543358"/>
                <a:gridCol w="709448"/>
                <a:gridCol w="579383"/>
                <a:gridCol w="567559"/>
                <a:gridCol w="555734"/>
                <a:gridCol w="626679"/>
                <a:gridCol w="555735"/>
                <a:gridCol w="543910"/>
                <a:gridCol w="626681"/>
              </a:tblGrid>
              <a:tr h="563611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4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เป้าหมาย</a:t>
                      </a:r>
                    </a:p>
                    <a:p>
                      <a:pPr algn="ctr" rtl="0" fontAlgn="ctr"/>
                      <a:r>
                        <a:rPr lang="th-TH" sz="14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(คน)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4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49,672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4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10,542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4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30,874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4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25,133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4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32,870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4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32,870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4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17,502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4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185,707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144" marR="7144" marT="7144" marB="0" anchor="ctr"/>
                </a:tc>
              </a:tr>
              <a:tr h="418624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4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คัดกรอง(คน)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4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39,623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4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4,630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4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11,003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4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12,683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4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32,030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4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14,986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4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6,606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4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121,561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144" marR="7144" marT="7144" marB="0" anchor="ctr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5432435" y="1876447"/>
          <a:ext cx="3699742" cy="4124306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258253"/>
                <a:gridCol w="872935"/>
                <a:gridCol w="832016"/>
                <a:gridCol w="736538"/>
              </a:tblGrid>
              <a:tr h="726704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5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กลุ่มเสี่ยง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5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เป้าหมาย (คน)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ผลการคัดกรอง(คน)</a:t>
                      </a:r>
                      <a:endParaRPr lang="th-TH" sz="15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ร้อยละ</a:t>
                      </a:r>
                      <a:endParaRPr lang="th-TH" sz="15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144" marR="7144" marT="7144" marB="0" anchor="ctr"/>
                </a:tc>
              </a:tr>
              <a:tr h="369677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1.ผู้สัมผัสร่วมบ้าน 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   18,242 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   8,230 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45.1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144" marR="7144" marT="7144" marB="0" anchor="b"/>
                </a:tc>
              </a:tr>
              <a:tr h="36967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2.HIV 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   17,174 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   8,397 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48.9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144" marR="7144" marT="7144" marB="0" anchor="b"/>
                </a:tc>
              </a:tr>
              <a:tr h="36967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3.DM  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   53,523 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  26,370 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49.3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144" marR="7144" marT="7144" marB="0" anchor="b"/>
                </a:tc>
              </a:tr>
              <a:tr h="369677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4.เรือนจำ 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   21,827 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   1,569 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7.2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144" marR="7144" marT="7144" marB="0" anchor="b"/>
                </a:tc>
              </a:tr>
              <a:tr h="369677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5.แรงงานต่างด้าว 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   26,543 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  13,563 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51.1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144" marR="7144" marT="7144" marB="0" anchor="b"/>
                </a:tc>
              </a:tr>
              <a:tr h="594658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6.ผู้สูงอายุที่มีอายุ 65 ปีขึ้นไปที่มีโรคร่วม 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   16,566 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  42,543 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256.8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144" marR="7144" marT="7144" marB="0" anchor="b"/>
                </a:tc>
              </a:tr>
              <a:tr h="584882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7.บุคลากรทางการแพทย์ 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   31,832 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  20,889 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65.6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144" marR="7144" marT="7144" marB="0" anchor="b"/>
                </a:tc>
              </a:tr>
              <a:tr h="369677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รวม 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 185,707 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121,561 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65.5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144" marR="7144" marT="7144" marB="0" anchor="b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432434" y="4510909"/>
            <a:ext cx="3711566" cy="5912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sp>
        <p:nvSpPr>
          <p:cNvPr id="8" name="Rectangle 7"/>
          <p:cNvSpPr/>
          <p:nvPr/>
        </p:nvSpPr>
        <p:spPr>
          <a:xfrm>
            <a:off x="5432434" y="3765988"/>
            <a:ext cx="3711566" cy="4138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</p:spTree>
    <p:extLst>
      <p:ext uri="{BB962C8B-B14F-4D97-AF65-F5344CB8AC3E}">
        <p14:creationId xmlns:p14="http://schemas.microsoft.com/office/powerpoint/2010/main" val="62859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1"/>
          <p:cNvGrpSpPr/>
          <p:nvPr/>
        </p:nvGrpSpPr>
        <p:grpSpPr>
          <a:xfrm>
            <a:off x="3688825" y="945010"/>
            <a:ext cx="2411725" cy="747827"/>
            <a:chOff x="2985656" y="129103"/>
            <a:chExt cx="3475627" cy="1185338"/>
          </a:xfrm>
        </p:grpSpPr>
        <p:pic>
          <p:nvPicPr>
            <p:cNvPr id="70" name="Picture 2" descr="à¸à¸¥à¸à¸²à¸£à¸à¹à¸à¸«à¸²à¸£à¸¹à¸à¸ à¸²à¸à¸ªà¸³à¸«à¸£à¸±à¸ à¸à¸¥à¹à¸­à¸à¸à¹à¸­à¸à¸§à¸²à¸¡à¸ªà¸§à¸¢à¹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985656" y="129103"/>
              <a:ext cx="3475627" cy="1185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สี่เหลี่ยมผืนผ้า 68"/>
            <p:cNvSpPr/>
            <p:nvPr/>
          </p:nvSpPr>
          <p:spPr>
            <a:xfrm>
              <a:off x="4141099" y="348506"/>
              <a:ext cx="1047955" cy="804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700" dirty="0">
                  <a:solidFill>
                    <a:schemeClr val="bg1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TB</a:t>
              </a:r>
              <a:endParaRPr lang="th-TH" sz="2700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13" name="ชื่อเรื่อง 1"/>
          <p:cNvSpPr txBox="1">
            <a:spLocks/>
          </p:cNvSpPr>
          <p:nvPr/>
        </p:nvSpPr>
        <p:spPr>
          <a:xfrm>
            <a:off x="8028" y="1619069"/>
            <a:ext cx="8047426" cy="330105"/>
          </a:xfrm>
          <a:prstGeom prst="rect">
            <a:avLst/>
          </a:prstGeom>
          <a:solidFill>
            <a:srgbClr val="CC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025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อัตรารักษาสำเร็จผู้ป่วยวัณโรคปอดรายใหม่ที่ขึ้นทะเบียนรักษา</a:t>
            </a:r>
            <a:r>
              <a:rPr lang="th-TH" sz="2025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ไตรมาส</a:t>
            </a:r>
            <a:r>
              <a:rPr lang="th-TH" sz="2025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 </a:t>
            </a:r>
            <a:r>
              <a:rPr lang="en-US" sz="2025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1/2561</a:t>
            </a:r>
            <a:r>
              <a:rPr lang="th-TH" sz="2025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</a:p>
        </p:txBody>
      </p:sp>
      <p:sp>
        <p:nvSpPr>
          <p:cNvPr id="14" name="TextBox 5"/>
          <p:cNvSpPr txBox="1"/>
          <p:nvPr/>
        </p:nvSpPr>
        <p:spPr>
          <a:xfrm>
            <a:off x="3983308" y="5503341"/>
            <a:ext cx="5050760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th-TH" sz="1200" b="1" dirty="0">
                <a:latin typeface="TH SarabunPSK" pitchFamily="34" charset="-34"/>
                <a:cs typeface="TH SarabunPSK" pitchFamily="34" charset="-34"/>
              </a:rPr>
              <a:t>แนวโน้มอัตราการรักษาสำเร็จผู้ป่วยวัณโรคปอดรายใหม่ </a:t>
            </a:r>
            <a:r>
              <a:rPr lang="en-US" sz="1200" b="1" dirty="0">
                <a:latin typeface="TH SarabunPSK" pitchFamily="34" charset="-34"/>
                <a:cs typeface="TH SarabunPSK" pitchFamily="34" charset="-34"/>
              </a:rPr>
              <a:t>1/61 </a:t>
            </a:r>
          </a:p>
          <a:p>
            <a:r>
              <a:rPr lang="en-US" sz="1200" b="1" dirty="0">
                <a:latin typeface="TH SarabunPSK" pitchFamily="34" charset="-34"/>
                <a:cs typeface="TH SarabunPSK" pitchFamily="34" charset="-34"/>
              </a:rPr>
              <a:t>       : </a:t>
            </a:r>
            <a:r>
              <a:rPr lang="th-TH" sz="1200" b="1" dirty="0">
                <a:latin typeface="TH SarabunPSK" pitchFamily="34" charset="-34"/>
                <a:cs typeface="TH SarabunPSK" pitchFamily="34" charset="-34"/>
              </a:rPr>
              <a:t>กำลังรักษา </a:t>
            </a:r>
            <a:r>
              <a:rPr lang="en-US" sz="1200" b="1" dirty="0">
                <a:latin typeface="TH SarabunPSK" pitchFamily="34" charset="-34"/>
                <a:cs typeface="TH SarabunPSK" pitchFamily="34" charset="-34"/>
              </a:rPr>
              <a:t>+</a:t>
            </a:r>
            <a:r>
              <a:rPr lang="th-TH" sz="12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200" b="1" dirty="0">
                <a:latin typeface="TH SarabunPSK" pitchFamily="34" charset="-34"/>
                <a:cs typeface="TH SarabunPSK" pitchFamily="34" charset="-34"/>
              </a:rPr>
              <a:t>Success = 86.96%            :</a:t>
            </a:r>
            <a:r>
              <a:rPr lang="th-TH" sz="1200" b="1" dirty="0">
                <a:latin typeface="TH SarabunPSK" pitchFamily="34" charset="-34"/>
                <a:cs typeface="TH SarabunPSK" pitchFamily="34" charset="-34"/>
              </a:rPr>
              <a:t> กำลังรักษา </a:t>
            </a:r>
            <a:r>
              <a:rPr lang="en-US" sz="1200" b="1" dirty="0">
                <a:latin typeface="TH SarabunPSK" pitchFamily="34" charset="-34"/>
                <a:cs typeface="TH SarabunPSK" pitchFamily="34" charset="-34"/>
              </a:rPr>
              <a:t>+</a:t>
            </a:r>
            <a:r>
              <a:rPr lang="th-TH" sz="12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200" b="1" dirty="0">
                <a:latin typeface="TH SarabunPSK" pitchFamily="34" charset="-34"/>
                <a:cs typeface="TH SarabunPSK" pitchFamily="34" charset="-34"/>
              </a:rPr>
              <a:t>Success </a:t>
            </a:r>
            <a:r>
              <a:rPr lang="th-TH" sz="12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200" b="1" dirty="0">
                <a:latin typeface="TH SarabunPSK" pitchFamily="34" charset="-34"/>
                <a:cs typeface="TH SarabunPSK" pitchFamily="34" charset="-34"/>
              </a:rPr>
              <a:t>+ </a:t>
            </a:r>
            <a:r>
              <a:rPr lang="th-TH" sz="1200" b="1" dirty="0">
                <a:latin typeface="TH SarabunPSK" pitchFamily="34" charset="-34"/>
                <a:cs typeface="TH SarabunPSK" pitchFamily="34" charset="-34"/>
              </a:rPr>
              <a:t>โอนออก </a:t>
            </a:r>
            <a:r>
              <a:rPr lang="en-US" sz="1200" b="1" dirty="0">
                <a:latin typeface="TH SarabunPSK" pitchFamily="34" charset="-34"/>
                <a:cs typeface="TH SarabunPSK" pitchFamily="34" charset="-34"/>
              </a:rPr>
              <a:t>=</a:t>
            </a:r>
            <a:r>
              <a:rPr lang="th-TH" sz="12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200" b="1" dirty="0">
                <a:latin typeface="TH SarabunPSK" pitchFamily="34" charset="-34"/>
                <a:cs typeface="TH SarabunPSK" pitchFamily="34" charset="-34"/>
              </a:rPr>
              <a:t>91.49%</a:t>
            </a:r>
          </a:p>
        </p:txBody>
      </p:sp>
      <p:sp>
        <p:nvSpPr>
          <p:cNvPr id="15" name="กล่องข้อความ 4"/>
          <p:cNvSpPr txBox="1"/>
          <p:nvPr/>
        </p:nvSpPr>
        <p:spPr>
          <a:xfrm>
            <a:off x="796687" y="5503342"/>
            <a:ext cx="2547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7175" indent="-257175">
              <a:buFont typeface="Wingdings" panose="05000000000000000000" pitchFamily="2" charset="2"/>
              <a:buChar char="q"/>
            </a:pPr>
            <a:r>
              <a:rPr lang="th-TH" sz="1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เขต</a:t>
            </a:r>
            <a:r>
              <a:rPr lang="en-US" sz="1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1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อัตราการเสียชีวิต </a:t>
            </a:r>
            <a:r>
              <a:rPr lang="en-US" sz="1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&gt; </a:t>
            </a:r>
            <a:r>
              <a:rPr lang="th-TH" sz="1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</a:t>
            </a:r>
            <a:r>
              <a:rPr lang="en-US" sz="1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5 </a:t>
            </a:r>
            <a:r>
              <a:rPr lang="th-TH" sz="1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(ร้อยละ</a:t>
            </a:r>
            <a:r>
              <a:rPr lang="en-US" sz="1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6.9</a:t>
            </a:r>
            <a:r>
              <a:rPr lang="th-TH" sz="1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marL="257175" indent="-257175">
              <a:buFont typeface="Wingdings" panose="05000000000000000000" pitchFamily="2" charset="2"/>
              <a:buChar char="q"/>
            </a:pPr>
            <a:r>
              <a:rPr lang="th-TH" sz="1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เขต</a:t>
            </a:r>
            <a:r>
              <a:rPr lang="en-US" sz="1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1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โอนออก  ร้อยละ</a:t>
            </a:r>
            <a:r>
              <a:rPr lang="en-US" sz="1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4.53</a:t>
            </a:r>
            <a:endParaRPr lang="th-TH" sz="12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TextBox 7"/>
          <p:cNvSpPr txBox="1"/>
          <p:nvPr/>
        </p:nvSpPr>
        <p:spPr>
          <a:xfrm>
            <a:off x="8028" y="1311144"/>
            <a:ext cx="2223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200" b="1" dirty="0">
                <a:latin typeface="TH SarabunPSK" pitchFamily="34" charset="-34"/>
                <a:cs typeface="TH SarabunPSK" pitchFamily="34" charset="-34"/>
              </a:rPr>
              <a:t>ข้อมูล</a:t>
            </a:r>
            <a:r>
              <a:rPr lang="en-US" sz="1200" b="1" dirty="0">
                <a:latin typeface="TH SarabunPSK" pitchFamily="34" charset="-34"/>
                <a:cs typeface="TH SarabunPSK" pitchFamily="34" charset="-34"/>
              </a:rPr>
              <a:t> TBCM online </a:t>
            </a:r>
            <a:r>
              <a:rPr lang="th-TH" sz="1200" b="1" dirty="0">
                <a:latin typeface="TH SarabunPSK" pitchFamily="34" charset="-34"/>
                <a:cs typeface="TH SarabunPSK" pitchFamily="34" charset="-34"/>
              </a:rPr>
              <a:t> ณ วันที่ </a:t>
            </a:r>
            <a:r>
              <a:rPr lang="en-US" sz="1200" b="1" dirty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1200" b="1" dirty="0">
                <a:latin typeface="TH SarabunPSK" pitchFamily="34" charset="-34"/>
                <a:cs typeface="TH SarabunPSK" pitchFamily="34" charset="-34"/>
              </a:rPr>
              <a:t> เมษายน </a:t>
            </a:r>
            <a:r>
              <a:rPr lang="en-US" sz="1200" b="1" dirty="0">
                <a:latin typeface="TH SarabunPSK" pitchFamily="34" charset="-34"/>
                <a:cs typeface="TH SarabunPSK" pitchFamily="34" charset="-34"/>
              </a:rPr>
              <a:t>2561</a:t>
            </a:r>
            <a:endParaRPr lang="th-TH" sz="12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7" name="รูปภาพ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69" t="49842"/>
          <a:stretch/>
        </p:blipFill>
        <p:spPr>
          <a:xfrm>
            <a:off x="8079846" y="1621624"/>
            <a:ext cx="954222" cy="456515"/>
          </a:xfrm>
          <a:prstGeom prst="rect">
            <a:avLst/>
          </a:prstGeom>
        </p:spPr>
      </p:pic>
      <p:sp>
        <p:nvSpPr>
          <p:cNvPr id="18" name="สี่เหลี่ยมผืนผ้า 2"/>
          <p:cNvSpPr/>
          <p:nvPr/>
        </p:nvSpPr>
        <p:spPr>
          <a:xfrm>
            <a:off x="8024245" y="1656686"/>
            <a:ext cx="110492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050" b="1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เป้าหมาย มากกว่า</a:t>
            </a:r>
          </a:p>
          <a:p>
            <a:pPr algn="ctr"/>
            <a:r>
              <a:rPr lang="th-TH" sz="1050" b="1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ร้อยละ </a:t>
            </a:r>
            <a:r>
              <a:rPr lang="en-US" sz="1050" b="1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85</a:t>
            </a:r>
          </a:p>
        </p:txBody>
      </p:sp>
      <p:sp>
        <p:nvSpPr>
          <p:cNvPr id="6" name="Wave 5"/>
          <p:cNvSpPr/>
          <p:nvPr/>
        </p:nvSpPr>
        <p:spPr>
          <a:xfrm>
            <a:off x="7797698" y="879259"/>
            <a:ext cx="1236371" cy="685800"/>
          </a:xfrm>
          <a:prstGeom prst="wav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1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ไม่ผ่าน</a:t>
            </a:r>
          </a:p>
        </p:txBody>
      </p:sp>
      <p:graphicFrame>
        <p:nvGraphicFramePr>
          <p:cNvPr id="19" name="แผนภูมิ 3"/>
          <p:cNvGraphicFramePr>
            <a:graphicFrameLocks/>
          </p:cNvGraphicFramePr>
          <p:nvPr>
            <p:extLst/>
          </p:nvPr>
        </p:nvGraphicFramePr>
        <p:xfrm>
          <a:off x="8028" y="2049101"/>
          <a:ext cx="9135972" cy="3526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6457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ตัวแทนเนื้อหา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6781973"/>
              </p:ext>
            </p:extLst>
          </p:nvPr>
        </p:nvGraphicFramePr>
        <p:xfrm>
          <a:off x="123256" y="544277"/>
          <a:ext cx="8897486" cy="62703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5056"/>
                <a:gridCol w="5814375"/>
                <a:gridCol w="600501"/>
                <a:gridCol w="641445"/>
                <a:gridCol w="1296109"/>
              </a:tblGrid>
              <a:tr h="367278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ลำดับ</a:t>
                      </a:r>
                      <a:endParaRPr lang="th-TH" sz="18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ชื่อตัวชี้วัด</a:t>
                      </a:r>
                      <a:endParaRPr lang="th-TH" sz="18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ผ่าน</a:t>
                      </a:r>
                      <a:endParaRPr lang="th-TH" sz="18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ไม่ผ่าน</a:t>
                      </a:r>
                      <a:endParaRPr lang="th-TH" sz="18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หมายเหตุ</a:t>
                      </a:r>
                      <a:endParaRPr lang="th-TH" sz="18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3586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ร้อยละของคลินิกหมอครอบครัวที่เปิดดำเนินการในพื้นที่</a:t>
                      </a:r>
                      <a:r>
                        <a:rPr lang="th-TH" sz="16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</a:t>
                      </a:r>
                      <a:r>
                        <a:rPr lang="en-US" sz="16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Primary Care Cluster</a:t>
                      </a:r>
                      <a:r>
                        <a:rPr lang="th-TH" sz="16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6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ทบทวน</a:t>
                      </a:r>
                      <a:r>
                        <a:rPr lang="en-US" sz="1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PA</a:t>
                      </a:r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586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ร้อยละอัตราตายของผู้ป่วยโรคหลอดเลือดสมอง ≤ ร้อยละ 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6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</a:tr>
              <a:tr h="3586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ร้อยละของโรงพยาบาลที่มีการใช้ยาอย่างสมเหตุสมผล</a:t>
                      </a:r>
                      <a:r>
                        <a:rPr lang="th-TH" sz="16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</a:t>
                      </a:r>
                      <a:r>
                        <a:rPr lang="en-US" sz="16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RDU</a:t>
                      </a:r>
                      <a:r>
                        <a:rPr lang="th-TH" sz="16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6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586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ร้อยละของการส่งต่อผู้ป่วยออกนอกเขตสุขภาพลดลง</a:t>
                      </a:r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</a:tr>
              <a:tr h="3586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ร้อยละของผู้ป่วยนอกได้รับบริการ</a:t>
                      </a:r>
                      <a:r>
                        <a:rPr lang="th-TH" sz="16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การแพทย์แผนไทยและการแพทย์ทางเลือก</a:t>
                      </a:r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6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</a:tr>
              <a:tr h="3586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ร้อยละโรงพยาบาลตั้งแต่ระดับ </a:t>
                      </a:r>
                      <a:r>
                        <a:rPr lang="en-US" sz="1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F2 </a:t>
                      </a:r>
                      <a:r>
                        <a:rPr lang="th-TH" sz="1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ขึ้นไป มีการให้ยาละลายลิ่มเลือด (</a:t>
                      </a:r>
                      <a:r>
                        <a:rPr lang="en-US" sz="1600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Fibrinolytic</a:t>
                      </a:r>
                      <a:r>
                        <a:rPr lang="en-US" sz="1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drug) </a:t>
                      </a:r>
                      <a:r>
                        <a:rPr lang="th-TH" sz="1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ในผู้ป่วย </a:t>
                      </a:r>
                      <a:r>
                        <a:rPr lang="en-US" sz="1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STEMI </a:t>
                      </a:r>
                      <a:r>
                        <a:rPr lang="th-TH" sz="1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ได้จริง ร้อยละ 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</a:p>
                    <a:p>
                      <a:endParaRPr lang="th-TH" sz="16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</a:tr>
              <a:tr h="3586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อัตราตายจากโรคหลอดเลือดหัวใจ </a:t>
                      </a:r>
                      <a:r>
                        <a:rPr lang="th-TH" sz="16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≤ ร้อยละ </a:t>
                      </a:r>
                      <a:r>
                        <a:rPr lang="th-TH" sz="1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 ต่อแสนประชากร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</a:tr>
              <a:tr h="3586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ร้อยละของผู้ป่วย </a:t>
                      </a:r>
                      <a:r>
                        <a:rPr lang="en-US" sz="1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CKD </a:t>
                      </a:r>
                      <a:r>
                        <a:rPr lang="th-TH" sz="1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ที่มีอัตราการลดลงของ </a:t>
                      </a:r>
                      <a:r>
                        <a:rPr lang="en-US" sz="1600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eGFR</a:t>
                      </a:r>
                      <a:r>
                        <a:rPr lang="en-US" sz="1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&lt; 4 ml/min/1.73m2/</a:t>
                      </a:r>
                      <a:r>
                        <a:rPr lang="en-US" sz="1600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yr</a:t>
                      </a:r>
                      <a:r>
                        <a:rPr lang="en-US" sz="1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</a:t>
                      </a:r>
                      <a:r>
                        <a:rPr lang="th-TH" sz="1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586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อัตราส่วนของจำนวนผู้ยินยอมบริจาคอวัยวะจากผู้ป่วยสมองตาย ต่อ จำนวนผู้ป่วยเสียชีวิตในโรงพยาบาล 0.7:100 ใน </a:t>
                      </a:r>
                      <a:r>
                        <a:rPr lang="en-US" sz="1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A,S,M1 </a:t>
                      </a:r>
                      <a:r>
                        <a:rPr lang="th-TH" sz="1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ทั่วประเทศ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6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586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ร้อยละของผู้ป่วยที่ใช้</a:t>
                      </a:r>
                      <a:r>
                        <a:rPr lang="th-TH" sz="1600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ยาเสพติด</a:t>
                      </a:r>
                      <a:r>
                        <a:rPr lang="th-TH" sz="1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ที่หยุดเสพต่อเนื่อง 3 เดือนหลังจำหน่ายจากการบำบัดรักษาทุกระบบ </a:t>
                      </a:r>
                    </a:p>
                    <a:p>
                      <a:r>
                        <a:rPr lang="th-TH" sz="1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(3 </a:t>
                      </a:r>
                      <a:r>
                        <a:rPr lang="en-US" sz="1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month remission rate) Leading Indicator </a:t>
                      </a:r>
                      <a:r>
                        <a:rPr lang="th-TH" sz="1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90, </a:t>
                      </a:r>
                      <a:r>
                        <a:rPr lang="en-US" sz="1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Lagging Indicator </a:t>
                      </a:r>
                      <a:r>
                        <a:rPr lang="th-TH" sz="1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6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586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ร้อยละของผู้ป่วยที่เข้ารับการผ่าตัดแบบ </a:t>
                      </a:r>
                      <a:r>
                        <a:rPr lang="en-US" sz="1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One Day Surgery </a:t>
                      </a:r>
                      <a:r>
                        <a:rPr lang="th-TH" sz="1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</a:tr>
              <a:tr h="3586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อัตราการเสียชีวิตของผู้เจ็บป่วยวิกฤตฉุกเฉิน ภายใน 24 ชั่วโมง ในโรงพยาบาลระดับ </a:t>
                      </a:r>
                      <a:r>
                        <a:rPr lang="en-US" sz="1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F2 </a:t>
                      </a:r>
                      <a:r>
                        <a:rPr lang="th-TH" sz="1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ขึ้นไป (ทั้งที่ </a:t>
                      </a:r>
                      <a:r>
                        <a:rPr lang="en-US" sz="1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ER </a:t>
                      </a:r>
                      <a:r>
                        <a:rPr lang="th-TH" sz="1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</a:t>
                      </a:r>
                      <a:r>
                        <a:rPr lang="en-US" sz="1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Admit) </a:t>
                      </a:r>
                      <a:r>
                        <a:rPr lang="th-TH" sz="1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&lt; ร้อยละ 12 </a:t>
                      </a:r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600" dirty="0" smtClean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</a:tr>
              <a:tr h="3586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อัตราความสำเร็จในการรักษาผู้ป่วยวัณโรคปอดรายใหม่</a:t>
                      </a:r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6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586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</a:t>
                      </a:r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จำนวนเมืองสมุนไพร</a:t>
                      </a:r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6" name="Picture 2" descr="à¸à¸¥à¸à¸²à¸£à¸à¹à¸à¸«à¸²à¸£à¸¹à¸à¸ à¸²à¸à¸ªà¸³à¸«à¸£à¸±à¸ à¸à¸¥à¹à¸­à¸à¸à¹à¸­à¸à¸§à¸²à¸¡à¸ªà¸§à¸¢à¹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88293" y="-64168"/>
            <a:ext cx="3324801" cy="90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สี่เหลี่ยมผืนผ้า 16"/>
          <p:cNvSpPr/>
          <p:nvPr/>
        </p:nvSpPr>
        <p:spPr>
          <a:xfrm>
            <a:off x="3693217" y="64168"/>
            <a:ext cx="19400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Service Plan</a:t>
            </a:r>
            <a:endParaRPr lang="th-TH" dirty="0"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521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ตาราง 8"/>
          <p:cNvGraphicFramePr>
            <a:graphicFrameLocks noGrp="1"/>
          </p:cNvGraphicFramePr>
          <p:nvPr>
            <p:extLst/>
          </p:nvPr>
        </p:nvGraphicFramePr>
        <p:xfrm>
          <a:off x="126609" y="1531447"/>
          <a:ext cx="4331091" cy="294549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29236"/>
                <a:gridCol w="2901855"/>
              </a:tblGrid>
              <a:tr h="362315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ปัญหา/ข้อจำกัด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ข้อเสนอแนะ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354580">
                <a:tc>
                  <a:txBody>
                    <a:bodyPr/>
                    <a:lstStyle/>
                    <a:p>
                      <a:pPr algn="l"/>
                      <a:r>
                        <a:rPr lang="th-TH" sz="1500" b="0" dirty="0" smtClean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การคัดกรองกลุ่มเสี่ยง</a:t>
                      </a:r>
                    </a:p>
                    <a:p>
                      <a:pPr algn="l"/>
                      <a:r>
                        <a:rPr lang="th-TH" sz="1500" b="0" dirty="0" smtClean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วัณโรค</a:t>
                      </a:r>
                      <a:r>
                        <a:rPr lang="th-TH" sz="1500" b="0" baseline="0" dirty="0" smtClean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ภาพรวม ร้อยละ </a:t>
                      </a:r>
                      <a:r>
                        <a:rPr lang="en-US" sz="1500" b="0" baseline="0" dirty="0" smtClean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60</a:t>
                      </a:r>
                      <a:endParaRPr lang="th-TH" sz="1500" b="0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itchFamily="34" charset="0"/>
                        <a:buChar char="•"/>
                      </a:pPr>
                      <a:r>
                        <a:rPr lang="th-TH" sz="1500" b="0" baseline="0" dirty="0" smtClean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การเสริมแรง การบันทึกข้อมูลการคัดกรองในโปรแกรม</a:t>
                      </a:r>
                      <a:r>
                        <a:rPr lang="en-US" sz="1500" b="0" baseline="0" dirty="0" smtClean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TBCM online</a:t>
                      </a:r>
                      <a:r>
                        <a:rPr lang="th-TH" sz="1500" b="0" baseline="0" dirty="0" smtClean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ให้เป็นปัจจุบัน </a:t>
                      </a:r>
                    </a:p>
                    <a:p>
                      <a:pPr marL="342900" indent="-342900" algn="l">
                        <a:buFont typeface="Arial" pitchFamily="34" charset="0"/>
                        <a:buChar char="•"/>
                      </a:pPr>
                      <a:endParaRPr lang="en-US" sz="1500" b="0" baseline="0" dirty="0" smtClean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marL="342900" indent="-342900" algn="l">
                        <a:buFont typeface="Arial" pitchFamily="34" charset="0"/>
                        <a:buChar char="•"/>
                      </a:pPr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1500" b="0" dirty="0" smtClean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จัดทำแผนเตรียมการคัดกรองกลุ่มผู้ต้องขัง</a:t>
                      </a:r>
                      <a:r>
                        <a:rPr lang="th-TH" sz="1500" b="0" baseline="0" dirty="0" smtClean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ตามแผนสนับสนุนงบประมาณ </a:t>
                      </a:r>
                      <a:r>
                        <a:rPr lang="th-TH" sz="1500" b="0" baseline="0" dirty="0" err="1" smtClean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สปสช</a:t>
                      </a:r>
                      <a:r>
                        <a:rPr lang="th-TH" sz="1500" b="0" baseline="0" dirty="0" smtClean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.เขต และ โครงการกองทุนโลก (กรณีที่ยังไม่ได้ดำเนินการ)</a:t>
                      </a:r>
                    </a:p>
                    <a:p>
                      <a:pPr marL="342900" indent="-342900" algn="l">
                        <a:buFont typeface="Arial" pitchFamily="34" charset="0"/>
                        <a:buChar char="•"/>
                      </a:pPr>
                      <a:endParaRPr lang="th-TH" sz="1500" b="0" baseline="0" dirty="0" smtClean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marL="342900" indent="-342900" algn="l">
                        <a:buFont typeface="Arial" pitchFamily="34" charset="0"/>
                        <a:buChar char="•"/>
                      </a:pPr>
                      <a:r>
                        <a:rPr lang="th-TH" sz="1500" b="0" baseline="0" dirty="0" smtClean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การคัดกรองกลุ่มผู้สูงอายุ ผลงานสูงกว่าเป้าหมายมาก ตรวจสอบความถูกต้องการตั้งเป้าหมาย / การบันทึกข้อมูล </a:t>
                      </a:r>
                      <a:endParaRPr lang="th-TH" sz="1500" b="0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126609" y="988393"/>
            <a:ext cx="4331091" cy="52195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การคัดกรองวัณโรคในประชากรกลุ่มเสี่ยง</a:t>
            </a:r>
          </a:p>
        </p:txBody>
      </p:sp>
      <p:sp>
        <p:nvSpPr>
          <p:cNvPr id="10" name="ชื่อเรื่อง 1"/>
          <p:cNvSpPr txBox="1">
            <a:spLocks/>
          </p:cNvSpPr>
          <p:nvPr/>
        </p:nvSpPr>
        <p:spPr>
          <a:xfrm>
            <a:off x="4638675" y="1009498"/>
            <a:ext cx="4371682" cy="52195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ผลการรักษาสำเร็จในผู้ป่วย</a:t>
            </a:r>
            <a:r>
              <a:rPr lang="en-US" sz="1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TB </a:t>
            </a:r>
            <a:endParaRPr lang="th-TH" sz="18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aphicFrame>
        <p:nvGraphicFramePr>
          <p:cNvPr id="13" name="ตาราง 12"/>
          <p:cNvGraphicFramePr>
            <a:graphicFrameLocks noGrp="1"/>
          </p:cNvGraphicFramePr>
          <p:nvPr>
            <p:extLst/>
          </p:nvPr>
        </p:nvGraphicFramePr>
        <p:xfrm>
          <a:off x="4638675" y="1531448"/>
          <a:ext cx="4371682" cy="4361330"/>
        </p:xfrm>
        <a:graphic>
          <a:graphicData uri="http://schemas.openxmlformats.org/drawingml/2006/table">
            <a:tbl>
              <a:tblPr firstRow="1" bandRow="1"/>
              <a:tblGrid>
                <a:gridCol w="1323886"/>
                <a:gridCol w="3047796"/>
              </a:tblGrid>
              <a:tr h="3774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ปัญหา/ข้อจำกัด</a:t>
                      </a:r>
                      <a:endParaRPr lang="en-US" sz="1800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45658" marR="45658" marT="22829" marB="2282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ข้อเสนอแนะ</a:t>
                      </a:r>
                      <a:endParaRPr lang="en-US" sz="1800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45658" marR="45658" marT="22829" marB="2282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183"/>
                    </a:solidFill>
                  </a:tcPr>
                </a:tc>
              </a:tr>
              <a:tr h="57588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kern="1200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อัตรารักษาสำเร็จ</a:t>
                      </a:r>
                      <a:r>
                        <a:rPr lang="th-TH" sz="1500" kern="1200" baseline="0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 ต่ำกว่าเป้าหมาย (ร้อยละ </a:t>
                      </a:r>
                      <a:r>
                        <a:rPr lang="en-US" sz="1500" kern="1200" baseline="0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85</a:t>
                      </a:r>
                      <a:r>
                        <a:rPr lang="th-TH" sz="1500" kern="1200" baseline="0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) </a:t>
                      </a:r>
                    </a:p>
                  </a:txBody>
                  <a:tcPr marL="45658" marR="45658" marT="22829" marB="2282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n-US" sz="2000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0877" marR="60877" marT="30438" marB="3043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</a:tr>
              <a:tr h="22548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500" kern="1200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  อัตรา</a:t>
                      </a:r>
                      <a:r>
                        <a:rPr lang="th-TH" sz="1500" kern="120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การเสียชีวิตระหว่างการรักษา</a:t>
                      </a:r>
                      <a:r>
                        <a:rPr lang="th-TH" sz="1500" kern="1200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สูง มากกว่า ร้อยละ </a:t>
                      </a:r>
                      <a:r>
                        <a:rPr lang="en-US" sz="1500" kern="1200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5</a:t>
                      </a:r>
                      <a:r>
                        <a:rPr lang="th-TH" sz="1500" kern="1200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  </a:t>
                      </a:r>
                      <a:endParaRPr lang="en-US" sz="1500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45658" marR="45658" marT="22829" marB="2282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th-TH" sz="1500" kern="1200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เน้นกิจกรรมค้นหา และ คัดกรองกลุ่มเสี่ยงวัณโรค   เชิงรุก ในชุมชน</a:t>
                      </a:r>
                      <a:r>
                        <a:rPr lang="th-TH" sz="1500" kern="1200" baseline="0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 ให้มีความครอบคลุมมากที่สุด เพื่อ นำผู้มีอาการสงสัย นับการตรวจวินิจฉัย และ เข้าสู่กะบวรการดูแลรักษาได้เร็ว 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n-US" sz="1500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th-TH" sz="1500" kern="1200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การ</a:t>
                      </a:r>
                      <a:r>
                        <a:rPr lang="th-TH" sz="1500" kern="120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รณรงค์ ประชาสัมพันธ์ความรู้เรื่องวัณโรค เน้นกลุ่ม</a:t>
                      </a:r>
                      <a:r>
                        <a:rPr lang="th-TH" sz="1500" kern="1200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ผู้สูงอายุ กลุ่มเสี่ยงที่มีโรคร่วม </a:t>
                      </a:r>
                      <a:r>
                        <a:rPr lang="th-TH" sz="1500" kern="120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ซึ่งยังมีอัตราการป่วยและ เสียชีวิตสูง </a:t>
                      </a:r>
                      <a:endParaRPr lang="en-US" sz="1500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45658" marR="45658" marT="22829" marB="2282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</a:tr>
              <a:tr h="11531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500" dirty="0" smtClean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การโอนออกผู้ป่วย</a:t>
                      </a:r>
                      <a:r>
                        <a:rPr lang="en-US" sz="1500" dirty="0" smtClean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     </a:t>
                      </a:r>
                      <a:r>
                        <a:rPr lang="th-TH" sz="1500" dirty="0" smtClean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วัณโรค</a:t>
                      </a:r>
                      <a:r>
                        <a:rPr lang="en-US" sz="1500" dirty="0" smtClean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1500" dirty="0" smtClean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ร้อยละ</a:t>
                      </a:r>
                      <a:r>
                        <a:rPr lang="en-US" sz="1500" baseline="0" dirty="0" smtClean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 4.5</a:t>
                      </a:r>
                      <a:endParaRPr lang="en-US" sz="1500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45658" marR="45658" marT="22829" marB="2282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th-TH" sz="1500" kern="1200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ต้องติดตามประเมินผลการรักษาหน่วยบริการและบันทึกในระบบ ให้ข้อมูลเป็นปัจจุบัน</a:t>
                      </a:r>
                      <a:r>
                        <a:rPr lang="th-TH" sz="1500" kern="1200" baseline="0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  เพื่อ ใช้ในการประเมินผลสำเร็จการรักษาวัณโรค </a:t>
                      </a:r>
                      <a:endParaRPr lang="en-US" sz="1500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45658" marR="45658" marT="22829" marB="2282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303" y="4589236"/>
            <a:ext cx="2227703" cy="108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61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96" y="1724907"/>
            <a:ext cx="8174456" cy="3045386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2927880" y="2453691"/>
            <a:ext cx="306366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monitor</a:t>
            </a:r>
            <a:endParaRPr lang="th-TH" sz="8800" b="1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9132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0" y="590550"/>
            <a:ext cx="9144000" cy="824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800" b="1" dirty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ชื่อตัวชี้วัด </a:t>
            </a:r>
            <a:r>
              <a:rPr lang="en-US" sz="2800" b="1" dirty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800" b="1" dirty="0" err="1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Mo</a:t>
            </a:r>
            <a:r>
              <a:rPr lang="th-TH" sz="2800" b="1" dirty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2 อัตราฆ่าตัวตาย</a:t>
            </a:r>
            <a:r>
              <a:rPr lang="th-TH" sz="2800" b="1" dirty="0" smtClean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สำเร็จ </a:t>
            </a:r>
            <a:r>
              <a:rPr lang="en-US" sz="2800" b="1" dirty="0" smtClean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0.89 </a:t>
            </a:r>
            <a:r>
              <a:rPr lang="th-TH" sz="2800" b="1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8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≤ 6.3 ต่อประชากรแสนคน)</a:t>
            </a:r>
          </a:p>
          <a:p>
            <a:endParaRPr lang="th-TH" sz="2000" dirty="0">
              <a:solidFill>
                <a:srgbClr val="FF0000"/>
              </a:solidFill>
            </a:endParaRP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>
            <p:extLst/>
          </p:nvPr>
        </p:nvGraphicFramePr>
        <p:xfrm>
          <a:off x="2960049" y="1249714"/>
          <a:ext cx="2418080" cy="173478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18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07612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สถานการณ์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rgbClr val="FFFF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27174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การฆ่าตัวตายสำเร็จต่ำกว่าเกณฑ์</a:t>
                      </a:r>
                      <a:r>
                        <a:rPr lang="th-TH" sz="1800" b="1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มี 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 </a:t>
                      </a:r>
                      <a:r>
                        <a:rPr lang="th-TH" sz="1800" b="1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จังหวัดที่ต้องเฝ้าระวัง ซึ่งอัตราจะต่ำในช่วง</a:t>
                      </a:r>
                      <a:r>
                        <a:rPr lang="th-TH" sz="1800" b="1" baseline="0" dirty="0" err="1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</a:t>
                      </a:r>
                      <a:r>
                        <a:rPr lang="th-TH" sz="1800" b="1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แรก แต่มีแนวโน้มสูงขึ้นช่วง </a:t>
                      </a:r>
                      <a:r>
                        <a:rPr lang="th-TH" sz="1800" b="1" baseline="0" dirty="0" err="1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</a:t>
                      </a:r>
                      <a:r>
                        <a:rPr lang="th-TH" sz="1800" b="1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FFF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8" name="ตาราง 7"/>
          <p:cNvGraphicFramePr>
            <a:graphicFrameLocks noGrp="1"/>
          </p:cNvGraphicFramePr>
          <p:nvPr>
            <p:extLst/>
          </p:nvPr>
        </p:nvGraphicFramePr>
        <p:xfrm>
          <a:off x="2914841" y="3120589"/>
          <a:ext cx="6203442" cy="1310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2034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09749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ปัจจัยความสำเร็จ/ผลงานเด่น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6974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ทีมสหวิชาชีพมีการติดตามและเฝ้าระวังในกลุ่มเสี่ยงที่สำคัญ</a:t>
                      </a:r>
                      <a:r>
                        <a:rPr lang="th-TH" sz="1800" b="1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มีกิจกรรมส่งเสริมป้องกัน ติดตามเยี่ยมเพื่อเฝ้าระวังป้องกันการทำร้ายตัวเองซ้ำ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endParaRPr lang="th-TH" sz="18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9" name="ตาราง 8"/>
          <p:cNvGraphicFramePr>
            <a:graphicFrameLocks noGrp="1"/>
          </p:cNvGraphicFramePr>
          <p:nvPr>
            <p:extLst/>
          </p:nvPr>
        </p:nvGraphicFramePr>
        <p:xfrm>
          <a:off x="3054444" y="4243809"/>
          <a:ext cx="6032312" cy="247771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872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450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1022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ปัญหา/ข้อจำกัด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ข้อเสนอแนะ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8897">
                <a:tc>
                  <a:txBody>
                    <a:bodyPr/>
                    <a:lstStyle/>
                    <a:p>
                      <a:pPr algn="l"/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การลงรหัสฆ่าตัวตายในฐานข้อมูล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HDC </a:t>
                      </a:r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น้อย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ลง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coaching </a:t>
                      </a:r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เพื่อสร้างความตระหนักและความมั่นใจในการลงรหัส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8897">
                <a:tc>
                  <a:txBody>
                    <a:bodyPr/>
                    <a:lstStyle/>
                    <a:p>
                      <a:pPr algn="l"/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การวิเคราะห์ข้อมูลเชิงลึกของผู้ที่ฆ่าตัวตายสำเร็จทำได้ยังไครอบคลุม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Conference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case death </a:t>
                      </a:r>
                      <a:r>
                        <a:rPr lang="th-TH" sz="1800" b="1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ทุกราย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8897">
                <a:tc>
                  <a:txBody>
                    <a:bodyPr/>
                    <a:lstStyle/>
                    <a:p>
                      <a:pPr algn="l"/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การฆ่าตัวตายและพยายามในกลุ่มวัยรุ่นเพิ่มขึ้น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ส่งเสริม ป้องกันปัญหาสุขภาพจิตในวัยรุ่น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xmlns="" id="{97AD2C4D-D80A-1941-B708-57A4EEA6EB72}"/>
                  </a:ext>
                </a:extLst>
              </p14:cNvPr>
              <p14:cNvContentPartPr/>
              <p14:nvPr/>
            </p14:nvContentPartPr>
            <p14:xfrm>
              <a:off x="10850880" y="4549009"/>
              <a:ext cx="360" cy="248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97AD2C4D-D80A-1941-B708-57A4EEA6EB7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05880" y="4459009"/>
                <a:ext cx="9036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xmlns="" id="{1E3ED158-D98B-3B43-8948-74F91D6C1CE5}"/>
                  </a:ext>
                </a:extLst>
              </p14:cNvPr>
              <p14:cNvContentPartPr/>
              <p14:nvPr/>
            </p14:nvContentPartPr>
            <p14:xfrm>
              <a:off x="11039374" y="4642864"/>
              <a:ext cx="360" cy="126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1E3ED158-D98B-3B43-8948-74F91D6C1CE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994374" y="4552864"/>
                <a:ext cx="9036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xmlns="" id="{FCBE95B8-BDC1-CC41-B231-F7E292C345F0}"/>
                  </a:ext>
                </a:extLst>
              </p14:cNvPr>
              <p14:cNvContentPartPr/>
              <p14:nvPr/>
            </p14:nvContentPartPr>
            <p14:xfrm>
              <a:off x="11192646" y="4881109"/>
              <a:ext cx="6480" cy="3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FCBE95B8-BDC1-CC41-B231-F7E292C345F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147646" y="4791109"/>
                <a:ext cx="96480" cy="180360"/>
              </a:xfrm>
              <a:prstGeom prst="rect">
                <a:avLst/>
              </a:prstGeom>
            </p:spPr>
          </p:pic>
        </mc:Fallback>
      </mc:AlternateContent>
      <p:sp>
        <p:nvSpPr>
          <p:cNvPr id="43" name="รูปแบบอิสระ 42"/>
          <p:cNvSpPr/>
          <p:nvPr/>
        </p:nvSpPr>
        <p:spPr>
          <a:xfrm>
            <a:off x="8288600" y="2616200"/>
            <a:ext cx="186884" cy="105833"/>
          </a:xfrm>
          <a:custGeom>
            <a:avLst/>
            <a:gdLst>
              <a:gd name="connsiteX0" fmla="*/ 38367 w 186884"/>
              <a:gd name="connsiteY0" fmla="*/ 8467 h 105833"/>
              <a:gd name="connsiteX1" fmla="*/ 63767 w 186884"/>
              <a:gd name="connsiteY1" fmla="*/ 0 h 105833"/>
              <a:gd name="connsiteX2" fmla="*/ 118800 w 186884"/>
              <a:gd name="connsiteY2" fmla="*/ 8467 h 105833"/>
              <a:gd name="connsiteX3" fmla="*/ 152667 w 186884"/>
              <a:gd name="connsiteY3" fmla="*/ 21167 h 105833"/>
              <a:gd name="connsiteX4" fmla="*/ 169600 w 186884"/>
              <a:gd name="connsiteY4" fmla="*/ 25400 h 105833"/>
              <a:gd name="connsiteX5" fmla="*/ 182300 w 186884"/>
              <a:gd name="connsiteY5" fmla="*/ 33867 h 105833"/>
              <a:gd name="connsiteX6" fmla="*/ 182300 w 186884"/>
              <a:gd name="connsiteY6" fmla="*/ 84667 h 105833"/>
              <a:gd name="connsiteX7" fmla="*/ 165367 w 186884"/>
              <a:gd name="connsiteY7" fmla="*/ 93133 h 105833"/>
              <a:gd name="connsiteX8" fmla="*/ 148433 w 186884"/>
              <a:gd name="connsiteY8" fmla="*/ 97367 h 105833"/>
              <a:gd name="connsiteX9" fmla="*/ 118800 w 186884"/>
              <a:gd name="connsiteY9" fmla="*/ 105833 h 105833"/>
              <a:gd name="connsiteX10" fmla="*/ 38367 w 186884"/>
              <a:gd name="connsiteY10" fmla="*/ 101600 h 105833"/>
              <a:gd name="connsiteX11" fmla="*/ 25667 w 186884"/>
              <a:gd name="connsiteY11" fmla="*/ 88900 h 105833"/>
              <a:gd name="connsiteX12" fmla="*/ 8733 w 186884"/>
              <a:gd name="connsiteY12" fmla="*/ 76200 h 105833"/>
              <a:gd name="connsiteX13" fmla="*/ 267 w 186884"/>
              <a:gd name="connsiteY13" fmla="*/ 63500 h 105833"/>
              <a:gd name="connsiteX14" fmla="*/ 21433 w 186884"/>
              <a:gd name="connsiteY14" fmla="*/ 25400 h 105833"/>
              <a:gd name="connsiteX15" fmla="*/ 46833 w 186884"/>
              <a:gd name="connsiteY15" fmla="*/ 16933 h 105833"/>
              <a:gd name="connsiteX16" fmla="*/ 38367 w 186884"/>
              <a:gd name="connsiteY16" fmla="*/ 8467 h 105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6884" h="105833">
                <a:moveTo>
                  <a:pt x="38367" y="8467"/>
                </a:moveTo>
                <a:cubicBezTo>
                  <a:pt x="46834" y="5645"/>
                  <a:pt x="54842" y="0"/>
                  <a:pt x="63767" y="0"/>
                </a:cubicBezTo>
                <a:cubicBezTo>
                  <a:pt x="82327" y="0"/>
                  <a:pt x="100558" y="5047"/>
                  <a:pt x="118800" y="8467"/>
                </a:cubicBezTo>
                <a:cubicBezTo>
                  <a:pt x="125599" y="9742"/>
                  <a:pt x="149684" y="20173"/>
                  <a:pt x="152667" y="21167"/>
                </a:cubicBezTo>
                <a:cubicBezTo>
                  <a:pt x="158186" y="23007"/>
                  <a:pt x="163956" y="23989"/>
                  <a:pt x="169600" y="25400"/>
                </a:cubicBezTo>
                <a:cubicBezTo>
                  <a:pt x="173833" y="28222"/>
                  <a:pt x="179122" y="29894"/>
                  <a:pt x="182300" y="33867"/>
                </a:cubicBezTo>
                <a:cubicBezTo>
                  <a:pt x="191518" y="45389"/>
                  <a:pt x="184322" y="80218"/>
                  <a:pt x="182300" y="84667"/>
                </a:cubicBezTo>
                <a:cubicBezTo>
                  <a:pt x="179689" y="90412"/>
                  <a:pt x="171276" y="90917"/>
                  <a:pt x="165367" y="93133"/>
                </a:cubicBezTo>
                <a:cubicBezTo>
                  <a:pt x="159919" y="95176"/>
                  <a:pt x="154028" y="95769"/>
                  <a:pt x="148433" y="97367"/>
                </a:cubicBezTo>
                <a:cubicBezTo>
                  <a:pt x="105950" y="109505"/>
                  <a:pt x="171697" y="92609"/>
                  <a:pt x="118800" y="105833"/>
                </a:cubicBezTo>
                <a:cubicBezTo>
                  <a:pt x="91989" y="104422"/>
                  <a:pt x="64782" y="106403"/>
                  <a:pt x="38367" y="101600"/>
                </a:cubicBezTo>
                <a:cubicBezTo>
                  <a:pt x="32477" y="100529"/>
                  <a:pt x="30213" y="92796"/>
                  <a:pt x="25667" y="88900"/>
                </a:cubicBezTo>
                <a:cubicBezTo>
                  <a:pt x="20310" y="84308"/>
                  <a:pt x="14378" y="80433"/>
                  <a:pt x="8733" y="76200"/>
                </a:cubicBezTo>
                <a:cubicBezTo>
                  <a:pt x="5911" y="71967"/>
                  <a:pt x="898" y="68548"/>
                  <a:pt x="267" y="63500"/>
                </a:cubicBezTo>
                <a:cubicBezTo>
                  <a:pt x="-1776" y="47151"/>
                  <a:pt x="8112" y="33393"/>
                  <a:pt x="21433" y="25400"/>
                </a:cubicBezTo>
                <a:cubicBezTo>
                  <a:pt x="29086" y="20808"/>
                  <a:pt x="37908" y="16933"/>
                  <a:pt x="46833" y="16933"/>
                </a:cubicBezTo>
                <a:lnTo>
                  <a:pt x="38367" y="84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1032" name="Picture 8" descr="C:\Users\S\Desktop\รูป 7 จังหวัดภาคใต้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402" y="1219200"/>
            <a:ext cx="3644900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ตาราง 2"/>
          <p:cNvGraphicFramePr>
            <a:graphicFrameLocks noGrp="1"/>
          </p:cNvGraphicFramePr>
          <p:nvPr>
            <p:extLst/>
          </p:nvPr>
        </p:nvGraphicFramePr>
        <p:xfrm>
          <a:off x="306653" y="1134929"/>
          <a:ext cx="2525448" cy="4304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18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18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18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78327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chemeClr val="tx2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จังหวัด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chemeClr val="tx2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จำนวน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chemeClr val="tx2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อัตรา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8327">
                <a:tc>
                  <a:txBody>
                    <a:bodyPr/>
                    <a:lstStyle/>
                    <a:p>
                      <a:r>
                        <a:rPr lang="th-TH" sz="2000" b="1" dirty="0">
                          <a:latin typeface="TH SarabunPSK" pitchFamily="34" charset="-34"/>
                          <a:cs typeface="TH SarabunPSK" pitchFamily="34" charset="-34"/>
                        </a:rPr>
                        <a:t>นราธิวาส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H SarabunPSK" pitchFamily="34" charset="-34"/>
                          <a:cs typeface="TH SarabunPSK" pitchFamily="34" charset="-34"/>
                        </a:rPr>
                        <a:t>0.31</a:t>
                      </a:r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8327">
                <a:tc>
                  <a:txBody>
                    <a:bodyPr/>
                    <a:lstStyle/>
                    <a:p>
                      <a:r>
                        <a:rPr lang="th-TH" sz="2000" b="1" dirty="0">
                          <a:latin typeface="TH SarabunPSK" pitchFamily="34" charset="-34"/>
                          <a:cs typeface="TH SarabunPSK" pitchFamily="34" charset="-34"/>
                        </a:rPr>
                        <a:t>ยะลา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H SarabunPSK" pitchFamily="34" charset="-34"/>
                          <a:cs typeface="TH SarabunPSK" pitchFamily="34" charset="-34"/>
                        </a:rPr>
                        <a:t>0.79</a:t>
                      </a:r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8327">
                <a:tc>
                  <a:txBody>
                    <a:bodyPr/>
                    <a:lstStyle/>
                    <a:p>
                      <a:r>
                        <a:rPr lang="th-TH" sz="2000" b="1" dirty="0">
                          <a:latin typeface="TH SarabunPSK" pitchFamily="34" charset="-34"/>
                          <a:cs typeface="TH SarabunPSK" pitchFamily="34" charset="-34"/>
                        </a:rPr>
                        <a:t>ปัตตานี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277B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8327">
                <a:tc>
                  <a:txBody>
                    <a:bodyPr/>
                    <a:lstStyle/>
                    <a:p>
                      <a:r>
                        <a:rPr lang="th-TH" sz="2000" b="1" dirty="0">
                          <a:latin typeface="TH SarabunPSK" pitchFamily="34" charset="-34"/>
                          <a:cs typeface="TH SarabunPSK" pitchFamily="34" charset="-34"/>
                        </a:rPr>
                        <a:t>สงขลา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H SarabunPSK" pitchFamily="34" charset="-34"/>
                          <a:cs typeface="TH SarabunPSK" pitchFamily="34" charset="-34"/>
                        </a:rPr>
                        <a:t>19</a:t>
                      </a:r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H SarabunPSK" pitchFamily="34" charset="-34"/>
                          <a:cs typeface="TH SarabunPSK" pitchFamily="34" charset="-34"/>
                        </a:rPr>
                        <a:t>1.37</a:t>
                      </a:r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8327">
                <a:tc>
                  <a:txBody>
                    <a:bodyPr/>
                    <a:lstStyle/>
                    <a:p>
                      <a:r>
                        <a:rPr lang="th-TH" sz="2000" b="1" dirty="0">
                          <a:latin typeface="TH SarabunPSK" pitchFamily="34" charset="-34"/>
                          <a:cs typeface="TH SarabunPSK" pitchFamily="34" charset="-34"/>
                        </a:rPr>
                        <a:t>สตูล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H SarabunPSK" pitchFamily="34" charset="-34"/>
                          <a:cs typeface="TH SarabunPSK" pitchFamily="34" charset="-34"/>
                        </a:rPr>
                        <a:t>7</a:t>
                      </a:r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H SarabunPSK" pitchFamily="34" charset="-34"/>
                          <a:cs typeface="TH SarabunPSK" pitchFamily="34" charset="-34"/>
                        </a:rPr>
                        <a:t>2.37</a:t>
                      </a:r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8327">
                <a:tc>
                  <a:txBody>
                    <a:bodyPr/>
                    <a:lstStyle/>
                    <a:p>
                      <a:r>
                        <a:rPr lang="th-TH" sz="2000" b="1" dirty="0">
                          <a:latin typeface="TH SarabunPSK" pitchFamily="34" charset="-34"/>
                          <a:cs typeface="TH SarabunPSK" pitchFamily="34" charset="-34"/>
                        </a:rPr>
                        <a:t>พัทลุง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H SarabunPSK" pitchFamily="34" charset="-34"/>
                          <a:cs typeface="TH SarabunPSK" pitchFamily="34" charset="-34"/>
                        </a:rPr>
                        <a:t>7</a:t>
                      </a:r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H SarabunPSK" pitchFamily="34" charset="-34"/>
                          <a:cs typeface="TH SarabunPSK" pitchFamily="34" charset="-34"/>
                        </a:rPr>
                        <a:t>1.35</a:t>
                      </a:r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78327">
                <a:tc>
                  <a:txBody>
                    <a:bodyPr/>
                    <a:lstStyle/>
                    <a:p>
                      <a:r>
                        <a:rPr lang="th-TH" sz="2000" b="1" dirty="0">
                          <a:latin typeface="TH SarabunPSK" pitchFamily="34" charset="-34"/>
                          <a:cs typeface="TH SarabunPSK" pitchFamily="34" charset="-34"/>
                        </a:rPr>
                        <a:t>ตรัง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H SarabunPSK" pitchFamily="34" charset="-34"/>
                          <a:cs typeface="TH SarabunPSK" pitchFamily="34" charset="-34"/>
                        </a:rPr>
                        <a:t>0.31</a:t>
                      </a:r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78327">
                <a:tc>
                  <a:txBody>
                    <a:bodyPr/>
                    <a:lstStyle/>
                    <a:p>
                      <a:r>
                        <a:rPr lang="th-TH" sz="2000" b="1" dirty="0">
                          <a:latin typeface="TH SarabunPSK" pitchFamily="34" charset="-34"/>
                          <a:cs typeface="TH SarabunPSK" pitchFamily="34" charset="-34"/>
                        </a:rPr>
                        <a:t>เขต </a:t>
                      </a:r>
                      <a:r>
                        <a:rPr lang="en-US" sz="2000" b="1" dirty="0">
                          <a:latin typeface="TH SarabunPSK" pitchFamily="34" charset="-34"/>
                          <a:cs typeface="TH SarabunPSK" pitchFamily="34" charset="-34"/>
                        </a:rPr>
                        <a:t>12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H SarabunPSK" pitchFamily="34" charset="-34"/>
                          <a:cs typeface="TH SarabunPSK" pitchFamily="34" charset="-34"/>
                        </a:rPr>
                        <a:t>42</a:t>
                      </a:r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H SarabunPSK" pitchFamily="34" charset="-34"/>
                          <a:cs typeface="TH SarabunPSK" pitchFamily="34" charset="-34"/>
                        </a:rPr>
                        <a:t>0.89</a:t>
                      </a:r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5" name="รูปแบบอิสระ 4"/>
          <p:cNvSpPr/>
          <p:nvPr/>
        </p:nvSpPr>
        <p:spPr>
          <a:xfrm>
            <a:off x="5588000" y="1206500"/>
            <a:ext cx="965200" cy="825994"/>
          </a:xfrm>
          <a:custGeom>
            <a:avLst/>
            <a:gdLst>
              <a:gd name="connsiteX0" fmla="*/ 596900 w 965200"/>
              <a:gd name="connsiteY0" fmla="*/ 38148 h 800642"/>
              <a:gd name="connsiteX1" fmla="*/ 520700 w 965200"/>
              <a:gd name="connsiteY1" fmla="*/ 25448 h 800642"/>
              <a:gd name="connsiteX2" fmla="*/ 469900 w 965200"/>
              <a:gd name="connsiteY2" fmla="*/ 48 h 800642"/>
              <a:gd name="connsiteX3" fmla="*/ 355600 w 965200"/>
              <a:gd name="connsiteY3" fmla="*/ 25448 h 800642"/>
              <a:gd name="connsiteX4" fmla="*/ 342900 w 965200"/>
              <a:gd name="connsiteY4" fmla="*/ 76248 h 800642"/>
              <a:gd name="connsiteX5" fmla="*/ 190500 w 965200"/>
              <a:gd name="connsiteY5" fmla="*/ 88948 h 800642"/>
              <a:gd name="connsiteX6" fmla="*/ 76200 w 965200"/>
              <a:gd name="connsiteY6" fmla="*/ 63548 h 800642"/>
              <a:gd name="connsiteX7" fmla="*/ 38100 w 965200"/>
              <a:gd name="connsiteY7" fmla="*/ 88948 h 800642"/>
              <a:gd name="connsiteX8" fmla="*/ 38100 w 965200"/>
              <a:gd name="connsiteY8" fmla="*/ 203248 h 800642"/>
              <a:gd name="connsiteX9" fmla="*/ 0 w 965200"/>
              <a:gd name="connsiteY9" fmla="*/ 228648 h 800642"/>
              <a:gd name="connsiteX10" fmla="*/ 25400 w 965200"/>
              <a:gd name="connsiteY10" fmla="*/ 406448 h 800642"/>
              <a:gd name="connsiteX11" fmla="*/ 63500 w 965200"/>
              <a:gd name="connsiteY11" fmla="*/ 419148 h 800642"/>
              <a:gd name="connsiteX12" fmla="*/ 88900 w 965200"/>
              <a:gd name="connsiteY12" fmla="*/ 457248 h 800642"/>
              <a:gd name="connsiteX13" fmla="*/ 101600 w 965200"/>
              <a:gd name="connsiteY13" fmla="*/ 558848 h 800642"/>
              <a:gd name="connsiteX14" fmla="*/ 190500 w 965200"/>
              <a:gd name="connsiteY14" fmla="*/ 571548 h 800642"/>
              <a:gd name="connsiteX15" fmla="*/ 241300 w 965200"/>
              <a:gd name="connsiteY15" fmla="*/ 609648 h 800642"/>
              <a:gd name="connsiteX16" fmla="*/ 368300 w 965200"/>
              <a:gd name="connsiteY16" fmla="*/ 596948 h 800642"/>
              <a:gd name="connsiteX17" fmla="*/ 342900 w 965200"/>
              <a:gd name="connsiteY17" fmla="*/ 558848 h 800642"/>
              <a:gd name="connsiteX18" fmla="*/ 355600 w 965200"/>
              <a:gd name="connsiteY18" fmla="*/ 508048 h 800642"/>
              <a:gd name="connsiteX19" fmla="*/ 533400 w 965200"/>
              <a:gd name="connsiteY19" fmla="*/ 520748 h 800642"/>
              <a:gd name="connsiteX20" fmla="*/ 469900 w 965200"/>
              <a:gd name="connsiteY20" fmla="*/ 533448 h 800642"/>
              <a:gd name="connsiteX21" fmla="*/ 431800 w 965200"/>
              <a:gd name="connsiteY21" fmla="*/ 609648 h 800642"/>
              <a:gd name="connsiteX22" fmla="*/ 393700 w 965200"/>
              <a:gd name="connsiteY22" fmla="*/ 647748 h 800642"/>
              <a:gd name="connsiteX23" fmla="*/ 419100 w 965200"/>
              <a:gd name="connsiteY23" fmla="*/ 685848 h 800642"/>
              <a:gd name="connsiteX24" fmla="*/ 571500 w 965200"/>
              <a:gd name="connsiteY24" fmla="*/ 736648 h 800642"/>
              <a:gd name="connsiteX25" fmla="*/ 622300 w 965200"/>
              <a:gd name="connsiteY25" fmla="*/ 800148 h 800642"/>
              <a:gd name="connsiteX26" fmla="*/ 660400 w 965200"/>
              <a:gd name="connsiteY26" fmla="*/ 762048 h 800642"/>
              <a:gd name="connsiteX27" fmla="*/ 952500 w 965200"/>
              <a:gd name="connsiteY27" fmla="*/ 749348 h 800642"/>
              <a:gd name="connsiteX28" fmla="*/ 965200 w 965200"/>
              <a:gd name="connsiteY28" fmla="*/ 711248 h 800642"/>
              <a:gd name="connsiteX29" fmla="*/ 927100 w 965200"/>
              <a:gd name="connsiteY29" fmla="*/ 635048 h 800642"/>
              <a:gd name="connsiteX30" fmla="*/ 876300 w 965200"/>
              <a:gd name="connsiteY30" fmla="*/ 546148 h 800642"/>
              <a:gd name="connsiteX31" fmla="*/ 838200 w 965200"/>
              <a:gd name="connsiteY31" fmla="*/ 508048 h 800642"/>
              <a:gd name="connsiteX32" fmla="*/ 812800 w 965200"/>
              <a:gd name="connsiteY32" fmla="*/ 469948 h 800642"/>
              <a:gd name="connsiteX33" fmla="*/ 736600 w 965200"/>
              <a:gd name="connsiteY33" fmla="*/ 393748 h 800642"/>
              <a:gd name="connsiteX34" fmla="*/ 723900 w 965200"/>
              <a:gd name="connsiteY34" fmla="*/ 355648 h 800642"/>
              <a:gd name="connsiteX35" fmla="*/ 685800 w 965200"/>
              <a:gd name="connsiteY35" fmla="*/ 330248 h 800642"/>
              <a:gd name="connsiteX36" fmla="*/ 660400 w 965200"/>
              <a:gd name="connsiteY36" fmla="*/ 292148 h 800642"/>
              <a:gd name="connsiteX37" fmla="*/ 622300 w 965200"/>
              <a:gd name="connsiteY37" fmla="*/ 177848 h 800642"/>
              <a:gd name="connsiteX38" fmla="*/ 596900 w 965200"/>
              <a:gd name="connsiteY38" fmla="*/ 101648 h 800642"/>
              <a:gd name="connsiteX39" fmla="*/ 596900 w 965200"/>
              <a:gd name="connsiteY39" fmla="*/ 38148 h 800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965200" h="800642">
                <a:moveTo>
                  <a:pt x="596900" y="38148"/>
                </a:moveTo>
                <a:cubicBezTo>
                  <a:pt x="584200" y="25448"/>
                  <a:pt x="545364" y="32847"/>
                  <a:pt x="520700" y="25448"/>
                </a:cubicBezTo>
                <a:cubicBezTo>
                  <a:pt x="502566" y="20008"/>
                  <a:pt x="488716" y="2139"/>
                  <a:pt x="469900" y="48"/>
                </a:cubicBezTo>
                <a:cubicBezTo>
                  <a:pt x="458738" y="-1192"/>
                  <a:pt x="371181" y="21553"/>
                  <a:pt x="355600" y="25448"/>
                </a:cubicBezTo>
                <a:cubicBezTo>
                  <a:pt x="351367" y="42381"/>
                  <a:pt x="354074" y="62839"/>
                  <a:pt x="342900" y="76248"/>
                </a:cubicBezTo>
                <a:cubicBezTo>
                  <a:pt x="304855" y="121902"/>
                  <a:pt x="232858" y="94999"/>
                  <a:pt x="190500" y="88948"/>
                </a:cubicBezTo>
                <a:cubicBezTo>
                  <a:pt x="112271" y="77772"/>
                  <a:pt x="132919" y="82454"/>
                  <a:pt x="76200" y="63548"/>
                </a:cubicBezTo>
                <a:cubicBezTo>
                  <a:pt x="63500" y="72015"/>
                  <a:pt x="41802" y="74140"/>
                  <a:pt x="38100" y="88948"/>
                </a:cubicBezTo>
                <a:cubicBezTo>
                  <a:pt x="24329" y="144031"/>
                  <a:pt x="73849" y="158562"/>
                  <a:pt x="38100" y="203248"/>
                </a:cubicBezTo>
                <a:cubicBezTo>
                  <a:pt x="28565" y="215167"/>
                  <a:pt x="12700" y="220181"/>
                  <a:pt x="0" y="228648"/>
                </a:cubicBezTo>
                <a:cubicBezTo>
                  <a:pt x="8467" y="287915"/>
                  <a:pt x="6468" y="349652"/>
                  <a:pt x="25400" y="406448"/>
                </a:cubicBezTo>
                <a:cubicBezTo>
                  <a:pt x="29633" y="419148"/>
                  <a:pt x="53047" y="410785"/>
                  <a:pt x="63500" y="419148"/>
                </a:cubicBezTo>
                <a:cubicBezTo>
                  <a:pt x="75419" y="428683"/>
                  <a:pt x="80433" y="444548"/>
                  <a:pt x="88900" y="457248"/>
                </a:cubicBezTo>
                <a:cubicBezTo>
                  <a:pt x="93133" y="491115"/>
                  <a:pt x="78925" y="533339"/>
                  <a:pt x="101600" y="558848"/>
                </a:cubicBezTo>
                <a:cubicBezTo>
                  <a:pt x="121487" y="581221"/>
                  <a:pt x="162368" y="561318"/>
                  <a:pt x="190500" y="571548"/>
                </a:cubicBezTo>
                <a:cubicBezTo>
                  <a:pt x="210392" y="578782"/>
                  <a:pt x="224367" y="596948"/>
                  <a:pt x="241300" y="609648"/>
                </a:cubicBezTo>
                <a:cubicBezTo>
                  <a:pt x="283633" y="605415"/>
                  <a:pt x="330247" y="615974"/>
                  <a:pt x="368300" y="596948"/>
                </a:cubicBezTo>
                <a:cubicBezTo>
                  <a:pt x="381952" y="590122"/>
                  <a:pt x="345059" y="573958"/>
                  <a:pt x="342900" y="558848"/>
                </a:cubicBezTo>
                <a:cubicBezTo>
                  <a:pt x="340432" y="541569"/>
                  <a:pt x="351367" y="524981"/>
                  <a:pt x="355600" y="508048"/>
                </a:cubicBezTo>
                <a:cubicBezTo>
                  <a:pt x="414867" y="512281"/>
                  <a:pt x="475397" y="507858"/>
                  <a:pt x="533400" y="520748"/>
                </a:cubicBezTo>
                <a:cubicBezTo>
                  <a:pt x="554472" y="525431"/>
                  <a:pt x="488642" y="522738"/>
                  <a:pt x="469900" y="533448"/>
                </a:cubicBezTo>
                <a:cubicBezTo>
                  <a:pt x="437619" y="551894"/>
                  <a:pt x="448849" y="584074"/>
                  <a:pt x="431800" y="609648"/>
                </a:cubicBezTo>
                <a:cubicBezTo>
                  <a:pt x="421837" y="624592"/>
                  <a:pt x="406400" y="635048"/>
                  <a:pt x="393700" y="647748"/>
                </a:cubicBezTo>
                <a:cubicBezTo>
                  <a:pt x="402167" y="660448"/>
                  <a:pt x="406680" y="676976"/>
                  <a:pt x="419100" y="685848"/>
                </a:cubicBezTo>
                <a:cubicBezTo>
                  <a:pt x="443664" y="703394"/>
                  <a:pt x="552001" y="731077"/>
                  <a:pt x="571500" y="736648"/>
                </a:cubicBezTo>
                <a:cubicBezTo>
                  <a:pt x="577662" y="755135"/>
                  <a:pt x="586019" y="806195"/>
                  <a:pt x="622300" y="800148"/>
                </a:cubicBezTo>
                <a:cubicBezTo>
                  <a:pt x="640016" y="797195"/>
                  <a:pt x="642648" y="764779"/>
                  <a:pt x="660400" y="762048"/>
                </a:cubicBezTo>
                <a:cubicBezTo>
                  <a:pt x="756725" y="747229"/>
                  <a:pt x="855133" y="753581"/>
                  <a:pt x="952500" y="749348"/>
                </a:cubicBezTo>
                <a:cubicBezTo>
                  <a:pt x="956733" y="736648"/>
                  <a:pt x="965200" y="724635"/>
                  <a:pt x="965200" y="711248"/>
                </a:cubicBezTo>
                <a:cubicBezTo>
                  <a:pt x="965200" y="682142"/>
                  <a:pt x="939942" y="657522"/>
                  <a:pt x="927100" y="635048"/>
                </a:cubicBezTo>
                <a:cubicBezTo>
                  <a:pt x="904515" y="595524"/>
                  <a:pt x="904429" y="579902"/>
                  <a:pt x="876300" y="546148"/>
                </a:cubicBezTo>
                <a:cubicBezTo>
                  <a:pt x="864802" y="532350"/>
                  <a:pt x="849698" y="521846"/>
                  <a:pt x="838200" y="508048"/>
                </a:cubicBezTo>
                <a:cubicBezTo>
                  <a:pt x="828429" y="496322"/>
                  <a:pt x="822941" y="481356"/>
                  <a:pt x="812800" y="469948"/>
                </a:cubicBezTo>
                <a:cubicBezTo>
                  <a:pt x="788935" y="443100"/>
                  <a:pt x="736600" y="393748"/>
                  <a:pt x="736600" y="393748"/>
                </a:cubicBezTo>
                <a:cubicBezTo>
                  <a:pt x="732367" y="381048"/>
                  <a:pt x="732263" y="366101"/>
                  <a:pt x="723900" y="355648"/>
                </a:cubicBezTo>
                <a:cubicBezTo>
                  <a:pt x="714365" y="343729"/>
                  <a:pt x="696593" y="341041"/>
                  <a:pt x="685800" y="330248"/>
                </a:cubicBezTo>
                <a:cubicBezTo>
                  <a:pt x="675007" y="319455"/>
                  <a:pt x="668867" y="304848"/>
                  <a:pt x="660400" y="292148"/>
                </a:cubicBezTo>
                <a:cubicBezTo>
                  <a:pt x="631801" y="120554"/>
                  <a:pt x="669920" y="284994"/>
                  <a:pt x="622300" y="177848"/>
                </a:cubicBezTo>
                <a:cubicBezTo>
                  <a:pt x="611426" y="153382"/>
                  <a:pt x="596900" y="101648"/>
                  <a:pt x="596900" y="101648"/>
                </a:cubicBezTo>
                <a:cubicBezTo>
                  <a:pt x="627980" y="39489"/>
                  <a:pt x="609600" y="50848"/>
                  <a:pt x="596900" y="38148"/>
                </a:cubicBez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solidFill>
                  <a:srgbClr val="44546A"/>
                </a:solidFill>
                <a:latin typeface="TH SarabunPSK" pitchFamily="34" charset="-34"/>
                <a:cs typeface="TH SarabunPSK" pitchFamily="34" charset="-34"/>
              </a:rPr>
              <a:t>ตรัง</a:t>
            </a:r>
          </a:p>
        </p:txBody>
      </p:sp>
      <p:sp>
        <p:nvSpPr>
          <p:cNvPr id="12" name="รูปแบบอิสระ 11"/>
          <p:cNvSpPr/>
          <p:nvPr/>
        </p:nvSpPr>
        <p:spPr>
          <a:xfrm>
            <a:off x="6235566" y="1265487"/>
            <a:ext cx="969677" cy="723900"/>
          </a:xfrm>
          <a:custGeom>
            <a:avLst/>
            <a:gdLst>
              <a:gd name="connsiteX0" fmla="*/ 0 w 969677"/>
              <a:gd name="connsiteY0" fmla="*/ 0 h 723900"/>
              <a:gd name="connsiteX1" fmla="*/ 177800 w 969677"/>
              <a:gd name="connsiteY1" fmla="*/ 12700 h 723900"/>
              <a:gd name="connsiteX2" fmla="*/ 266700 w 969677"/>
              <a:gd name="connsiteY2" fmla="*/ 25400 h 723900"/>
              <a:gd name="connsiteX3" fmla="*/ 698500 w 969677"/>
              <a:gd name="connsiteY3" fmla="*/ 38100 h 723900"/>
              <a:gd name="connsiteX4" fmla="*/ 723900 w 969677"/>
              <a:gd name="connsiteY4" fmla="*/ 76200 h 723900"/>
              <a:gd name="connsiteX5" fmla="*/ 762000 w 969677"/>
              <a:gd name="connsiteY5" fmla="*/ 114300 h 723900"/>
              <a:gd name="connsiteX6" fmla="*/ 787400 w 969677"/>
              <a:gd name="connsiteY6" fmla="*/ 177800 h 723900"/>
              <a:gd name="connsiteX7" fmla="*/ 876300 w 969677"/>
              <a:gd name="connsiteY7" fmla="*/ 292100 h 723900"/>
              <a:gd name="connsiteX8" fmla="*/ 889000 w 969677"/>
              <a:gd name="connsiteY8" fmla="*/ 330200 h 723900"/>
              <a:gd name="connsiteX9" fmla="*/ 952500 w 969677"/>
              <a:gd name="connsiteY9" fmla="*/ 406400 h 723900"/>
              <a:gd name="connsiteX10" fmla="*/ 952500 w 969677"/>
              <a:gd name="connsiteY10" fmla="*/ 533400 h 723900"/>
              <a:gd name="connsiteX11" fmla="*/ 914400 w 969677"/>
              <a:gd name="connsiteY11" fmla="*/ 546100 h 723900"/>
              <a:gd name="connsiteX12" fmla="*/ 838200 w 969677"/>
              <a:gd name="connsiteY12" fmla="*/ 533400 h 723900"/>
              <a:gd name="connsiteX13" fmla="*/ 774700 w 969677"/>
              <a:gd name="connsiteY13" fmla="*/ 457200 h 723900"/>
              <a:gd name="connsiteX14" fmla="*/ 660400 w 969677"/>
              <a:gd name="connsiteY14" fmla="*/ 393700 h 723900"/>
              <a:gd name="connsiteX15" fmla="*/ 635000 w 969677"/>
              <a:gd name="connsiteY15" fmla="*/ 342900 h 723900"/>
              <a:gd name="connsiteX16" fmla="*/ 596900 w 969677"/>
              <a:gd name="connsiteY16" fmla="*/ 292100 h 723900"/>
              <a:gd name="connsiteX17" fmla="*/ 558800 w 969677"/>
              <a:gd name="connsiteY17" fmla="*/ 203200 h 723900"/>
              <a:gd name="connsiteX18" fmla="*/ 469900 w 969677"/>
              <a:gd name="connsiteY18" fmla="*/ 165100 h 723900"/>
              <a:gd name="connsiteX19" fmla="*/ 431800 w 969677"/>
              <a:gd name="connsiteY19" fmla="*/ 177800 h 723900"/>
              <a:gd name="connsiteX20" fmla="*/ 482600 w 969677"/>
              <a:gd name="connsiteY20" fmla="*/ 215900 h 723900"/>
              <a:gd name="connsiteX21" fmla="*/ 533400 w 969677"/>
              <a:gd name="connsiteY21" fmla="*/ 292100 h 723900"/>
              <a:gd name="connsiteX22" fmla="*/ 558800 w 969677"/>
              <a:gd name="connsiteY22" fmla="*/ 342900 h 723900"/>
              <a:gd name="connsiteX23" fmla="*/ 609600 w 969677"/>
              <a:gd name="connsiteY23" fmla="*/ 381000 h 723900"/>
              <a:gd name="connsiteX24" fmla="*/ 660400 w 969677"/>
              <a:gd name="connsiteY24" fmla="*/ 393700 h 723900"/>
              <a:gd name="connsiteX25" fmla="*/ 711200 w 969677"/>
              <a:gd name="connsiteY25" fmla="*/ 431800 h 723900"/>
              <a:gd name="connsiteX26" fmla="*/ 736600 w 969677"/>
              <a:gd name="connsiteY26" fmla="*/ 469900 h 723900"/>
              <a:gd name="connsiteX27" fmla="*/ 723900 w 969677"/>
              <a:gd name="connsiteY27" fmla="*/ 546100 h 723900"/>
              <a:gd name="connsiteX28" fmla="*/ 685800 w 969677"/>
              <a:gd name="connsiteY28" fmla="*/ 571500 h 723900"/>
              <a:gd name="connsiteX29" fmla="*/ 647700 w 969677"/>
              <a:gd name="connsiteY29" fmla="*/ 584200 h 723900"/>
              <a:gd name="connsiteX30" fmla="*/ 469900 w 969677"/>
              <a:gd name="connsiteY30" fmla="*/ 609600 h 723900"/>
              <a:gd name="connsiteX31" fmla="*/ 355600 w 969677"/>
              <a:gd name="connsiteY31" fmla="*/ 673100 h 723900"/>
              <a:gd name="connsiteX32" fmla="*/ 266700 w 969677"/>
              <a:gd name="connsiteY32" fmla="*/ 723900 h 723900"/>
              <a:gd name="connsiteX33" fmla="*/ 228600 w 969677"/>
              <a:gd name="connsiteY33" fmla="*/ 698500 h 723900"/>
              <a:gd name="connsiteX34" fmla="*/ 152400 w 969677"/>
              <a:gd name="connsiteY34" fmla="*/ 571500 h 723900"/>
              <a:gd name="connsiteX35" fmla="*/ 127000 w 969677"/>
              <a:gd name="connsiteY35" fmla="*/ 508000 h 723900"/>
              <a:gd name="connsiteX36" fmla="*/ 101600 w 969677"/>
              <a:gd name="connsiteY36" fmla="*/ 355600 h 723900"/>
              <a:gd name="connsiteX37" fmla="*/ 63500 w 969677"/>
              <a:gd name="connsiteY37" fmla="*/ 2413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69677" h="723900">
                <a:moveTo>
                  <a:pt x="0" y="0"/>
                </a:moveTo>
                <a:cubicBezTo>
                  <a:pt x="59267" y="4233"/>
                  <a:pt x="118650" y="7067"/>
                  <a:pt x="177800" y="12700"/>
                </a:cubicBezTo>
                <a:cubicBezTo>
                  <a:pt x="207599" y="15538"/>
                  <a:pt x="236801" y="23942"/>
                  <a:pt x="266700" y="25400"/>
                </a:cubicBezTo>
                <a:cubicBezTo>
                  <a:pt x="410525" y="32416"/>
                  <a:pt x="554567" y="33867"/>
                  <a:pt x="698500" y="38100"/>
                </a:cubicBezTo>
                <a:cubicBezTo>
                  <a:pt x="706967" y="50800"/>
                  <a:pt x="714129" y="64474"/>
                  <a:pt x="723900" y="76200"/>
                </a:cubicBezTo>
                <a:cubicBezTo>
                  <a:pt x="735398" y="89998"/>
                  <a:pt x="752481" y="99070"/>
                  <a:pt x="762000" y="114300"/>
                </a:cubicBezTo>
                <a:cubicBezTo>
                  <a:pt x="774082" y="133632"/>
                  <a:pt x="775318" y="158468"/>
                  <a:pt x="787400" y="177800"/>
                </a:cubicBezTo>
                <a:cubicBezTo>
                  <a:pt x="834362" y="252940"/>
                  <a:pt x="837163" y="174689"/>
                  <a:pt x="876300" y="292100"/>
                </a:cubicBezTo>
                <a:cubicBezTo>
                  <a:pt x="880533" y="304800"/>
                  <a:pt x="883013" y="318226"/>
                  <a:pt x="889000" y="330200"/>
                </a:cubicBezTo>
                <a:cubicBezTo>
                  <a:pt x="906681" y="365563"/>
                  <a:pt x="924413" y="378313"/>
                  <a:pt x="952500" y="406400"/>
                </a:cubicBezTo>
                <a:cubicBezTo>
                  <a:pt x="968140" y="453319"/>
                  <a:pt x="981686" y="475027"/>
                  <a:pt x="952500" y="533400"/>
                </a:cubicBezTo>
                <a:cubicBezTo>
                  <a:pt x="946513" y="545374"/>
                  <a:pt x="927100" y="541867"/>
                  <a:pt x="914400" y="546100"/>
                </a:cubicBezTo>
                <a:cubicBezTo>
                  <a:pt x="889000" y="541867"/>
                  <a:pt x="861731" y="543858"/>
                  <a:pt x="838200" y="533400"/>
                </a:cubicBezTo>
                <a:cubicBezTo>
                  <a:pt x="791991" y="512863"/>
                  <a:pt x="807781" y="486146"/>
                  <a:pt x="774700" y="457200"/>
                </a:cubicBezTo>
                <a:cubicBezTo>
                  <a:pt x="720953" y="410172"/>
                  <a:pt x="712729" y="411143"/>
                  <a:pt x="660400" y="393700"/>
                </a:cubicBezTo>
                <a:cubicBezTo>
                  <a:pt x="651933" y="376767"/>
                  <a:pt x="645034" y="358954"/>
                  <a:pt x="635000" y="342900"/>
                </a:cubicBezTo>
                <a:cubicBezTo>
                  <a:pt x="623782" y="324951"/>
                  <a:pt x="607402" y="310478"/>
                  <a:pt x="596900" y="292100"/>
                </a:cubicBezTo>
                <a:cubicBezTo>
                  <a:pt x="568025" y="241569"/>
                  <a:pt x="604595" y="258154"/>
                  <a:pt x="558800" y="203200"/>
                </a:cubicBezTo>
                <a:cubicBezTo>
                  <a:pt x="535720" y="175504"/>
                  <a:pt x="501724" y="173056"/>
                  <a:pt x="469900" y="165100"/>
                </a:cubicBezTo>
                <a:cubicBezTo>
                  <a:pt x="457200" y="169333"/>
                  <a:pt x="428553" y="164813"/>
                  <a:pt x="431800" y="177800"/>
                </a:cubicBezTo>
                <a:cubicBezTo>
                  <a:pt x="436934" y="198335"/>
                  <a:pt x="468538" y="200080"/>
                  <a:pt x="482600" y="215900"/>
                </a:cubicBezTo>
                <a:cubicBezTo>
                  <a:pt x="502881" y="238716"/>
                  <a:pt x="519748" y="264796"/>
                  <a:pt x="533400" y="292100"/>
                </a:cubicBezTo>
                <a:cubicBezTo>
                  <a:pt x="541867" y="309033"/>
                  <a:pt x="546479" y="328526"/>
                  <a:pt x="558800" y="342900"/>
                </a:cubicBezTo>
                <a:cubicBezTo>
                  <a:pt x="572575" y="358971"/>
                  <a:pt x="590668" y="371534"/>
                  <a:pt x="609600" y="381000"/>
                </a:cubicBezTo>
                <a:cubicBezTo>
                  <a:pt x="625212" y="388806"/>
                  <a:pt x="643467" y="389467"/>
                  <a:pt x="660400" y="393700"/>
                </a:cubicBezTo>
                <a:cubicBezTo>
                  <a:pt x="677333" y="406400"/>
                  <a:pt x="696233" y="416833"/>
                  <a:pt x="711200" y="431800"/>
                </a:cubicBezTo>
                <a:cubicBezTo>
                  <a:pt x="721993" y="442593"/>
                  <a:pt x="734914" y="454730"/>
                  <a:pt x="736600" y="469900"/>
                </a:cubicBezTo>
                <a:cubicBezTo>
                  <a:pt x="739444" y="495493"/>
                  <a:pt x="735416" y="523068"/>
                  <a:pt x="723900" y="546100"/>
                </a:cubicBezTo>
                <a:cubicBezTo>
                  <a:pt x="717074" y="559752"/>
                  <a:pt x="699452" y="564674"/>
                  <a:pt x="685800" y="571500"/>
                </a:cubicBezTo>
                <a:cubicBezTo>
                  <a:pt x="673826" y="577487"/>
                  <a:pt x="660572" y="580522"/>
                  <a:pt x="647700" y="584200"/>
                </a:cubicBezTo>
                <a:cubicBezTo>
                  <a:pt x="573332" y="605448"/>
                  <a:pt x="571109" y="599479"/>
                  <a:pt x="469900" y="609600"/>
                </a:cubicBezTo>
                <a:cubicBezTo>
                  <a:pt x="364539" y="644720"/>
                  <a:pt x="530277" y="585761"/>
                  <a:pt x="355600" y="673100"/>
                </a:cubicBezTo>
                <a:cubicBezTo>
                  <a:pt x="291148" y="705326"/>
                  <a:pt x="320552" y="687998"/>
                  <a:pt x="266700" y="723900"/>
                </a:cubicBezTo>
                <a:cubicBezTo>
                  <a:pt x="254000" y="715433"/>
                  <a:pt x="238651" y="709987"/>
                  <a:pt x="228600" y="698500"/>
                </a:cubicBezTo>
                <a:cubicBezTo>
                  <a:pt x="201292" y="667291"/>
                  <a:pt x="170370" y="611933"/>
                  <a:pt x="152400" y="571500"/>
                </a:cubicBezTo>
                <a:cubicBezTo>
                  <a:pt x="143141" y="550668"/>
                  <a:pt x="135467" y="529167"/>
                  <a:pt x="127000" y="508000"/>
                </a:cubicBezTo>
                <a:cubicBezTo>
                  <a:pt x="125808" y="498466"/>
                  <a:pt x="115585" y="383570"/>
                  <a:pt x="101600" y="355600"/>
                </a:cubicBezTo>
                <a:cubicBezTo>
                  <a:pt x="50800" y="254000"/>
                  <a:pt x="63500" y="359833"/>
                  <a:pt x="63500" y="241300"/>
                </a:cubicBezTo>
              </a:path>
            </a:pathLst>
          </a:custGeom>
          <a:solidFill>
            <a:srgbClr val="FFFF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solidFill>
                  <a:srgbClr val="44546A"/>
                </a:solidFill>
                <a:latin typeface="TH SarabunPSK" pitchFamily="34" charset="-34"/>
                <a:cs typeface="TH SarabunPSK" pitchFamily="34" charset="-34"/>
              </a:rPr>
              <a:t>พัทลุง</a:t>
            </a:r>
          </a:p>
        </p:txBody>
      </p:sp>
      <p:sp>
        <p:nvSpPr>
          <p:cNvPr id="13" name="รูปแบบอิสระ 12"/>
          <p:cNvSpPr/>
          <p:nvPr/>
        </p:nvSpPr>
        <p:spPr>
          <a:xfrm>
            <a:off x="6119062" y="1866883"/>
            <a:ext cx="806781" cy="676394"/>
          </a:xfrm>
          <a:custGeom>
            <a:avLst/>
            <a:gdLst>
              <a:gd name="connsiteX0" fmla="*/ 396038 w 806781"/>
              <a:gd name="connsiteY0" fmla="*/ 50817 h 623533"/>
              <a:gd name="connsiteX1" fmla="*/ 294438 w 806781"/>
              <a:gd name="connsiteY1" fmla="*/ 38117 h 623533"/>
              <a:gd name="connsiteX2" fmla="*/ 256338 w 806781"/>
              <a:gd name="connsiteY2" fmla="*/ 25417 h 623533"/>
              <a:gd name="connsiteX3" fmla="*/ 192838 w 806781"/>
              <a:gd name="connsiteY3" fmla="*/ 38117 h 623533"/>
              <a:gd name="connsiteX4" fmla="*/ 116638 w 806781"/>
              <a:gd name="connsiteY4" fmla="*/ 63517 h 623533"/>
              <a:gd name="connsiteX5" fmla="*/ 78538 w 806781"/>
              <a:gd name="connsiteY5" fmla="*/ 76217 h 623533"/>
              <a:gd name="connsiteX6" fmla="*/ 27738 w 806781"/>
              <a:gd name="connsiteY6" fmla="*/ 88917 h 623533"/>
              <a:gd name="connsiteX7" fmla="*/ 2338 w 806781"/>
              <a:gd name="connsiteY7" fmla="*/ 127017 h 623533"/>
              <a:gd name="connsiteX8" fmla="*/ 40438 w 806781"/>
              <a:gd name="connsiteY8" fmla="*/ 279417 h 623533"/>
              <a:gd name="connsiteX9" fmla="*/ 53138 w 806781"/>
              <a:gd name="connsiteY9" fmla="*/ 330217 h 623533"/>
              <a:gd name="connsiteX10" fmla="*/ 103938 w 806781"/>
              <a:gd name="connsiteY10" fmla="*/ 381017 h 623533"/>
              <a:gd name="connsiteX11" fmla="*/ 357938 w 806781"/>
              <a:gd name="connsiteY11" fmla="*/ 393717 h 623533"/>
              <a:gd name="connsiteX12" fmla="*/ 408738 w 806781"/>
              <a:gd name="connsiteY12" fmla="*/ 431817 h 623533"/>
              <a:gd name="connsiteX13" fmla="*/ 446838 w 806781"/>
              <a:gd name="connsiteY13" fmla="*/ 444517 h 623533"/>
              <a:gd name="connsiteX14" fmla="*/ 484938 w 806781"/>
              <a:gd name="connsiteY14" fmla="*/ 482617 h 623533"/>
              <a:gd name="connsiteX15" fmla="*/ 510338 w 806781"/>
              <a:gd name="connsiteY15" fmla="*/ 520717 h 623533"/>
              <a:gd name="connsiteX16" fmla="*/ 548438 w 806781"/>
              <a:gd name="connsiteY16" fmla="*/ 533417 h 623533"/>
              <a:gd name="connsiteX17" fmla="*/ 586538 w 806781"/>
              <a:gd name="connsiteY17" fmla="*/ 571517 h 623533"/>
              <a:gd name="connsiteX18" fmla="*/ 675438 w 806781"/>
              <a:gd name="connsiteY18" fmla="*/ 596917 h 623533"/>
              <a:gd name="connsiteX19" fmla="*/ 713538 w 806781"/>
              <a:gd name="connsiteY19" fmla="*/ 622317 h 623533"/>
              <a:gd name="connsiteX20" fmla="*/ 726238 w 806781"/>
              <a:gd name="connsiteY20" fmla="*/ 571517 h 623533"/>
              <a:gd name="connsiteX21" fmla="*/ 751638 w 806781"/>
              <a:gd name="connsiteY21" fmla="*/ 520717 h 623533"/>
              <a:gd name="connsiteX22" fmla="*/ 713538 w 806781"/>
              <a:gd name="connsiteY22" fmla="*/ 457217 h 623533"/>
              <a:gd name="connsiteX23" fmla="*/ 764338 w 806781"/>
              <a:gd name="connsiteY23" fmla="*/ 444517 h 623533"/>
              <a:gd name="connsiteX24" fmla="*/ 802438 w 806781"/>
              <a:gd name="connsiteY24" fmla="*/ 419117 h 623533"/>
              <a:gd name="connsiteX25" fmla="*/ 751638 w 806781"/>
              <a:gd name="connsiteY25" fmla="*/ 355617 h 623533"/>
              <a:gd name="connsiteX26" fmla="*/ 738938 w 806781"/>
              <a:gd name="connsiteY26" fmla="*/ 317517 h 623533"/>
              <a:gd name="connsiteX27" fmla="*/ 726238 w 806781"/>
              <a:gd name="connsiteY27" fmla="*/ 215917 h 623533"/>
              <a:gd name="connsiteX28" fmla="*/ 688138 w 806781"/>
              <a:gd name="connsiteY28" fmla="*/ 203217 h 623533"/>
              <a:gd name="connsiteX29" fmla="*/ 637338 w 806781"/>
              <a:gd name="connsiteY29" fmla="*/ 177817 h 623533"/>
              <a:gd name="connsiteX30" fmla="*/ 548438 w 806781"/>
              <a:gd name="connsiteY30" fmla="*/ 114317 h 623533"/>
              <a:gd name="connsiteX31" fmla="*/ 535738 w 806781"/>
              <a:gd name="connsiteY31" fmla="*/ 63517 h 623533"/>
              <a:gd name="connsiteX32" fmla="*/ 497638 w 806781"/>
              <a:gd name="connsiteY32" fmla="*/ 50817 h 623533"/>
              <a:gd name="connsiteX33" fmla="*/ 408738 w 806781"/>
              <a:gd name="connsiteY33" fmla="*/ 25417 h 623533"/>
              <a:gd name="connsiteX34" fmla="*/ 332538 w 806781"/>
              <a:gd name="connsiteY34" fmla="*/ 17 h 623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06781" h="623533">
                <a:moveTo>
                  <a:pt x="396038" y="50817"/>
                </a:moveTo>
                <a:cubicBezTo>
                  <a:pt x="362171" y="46584"/>
                  <a:pt x="328018" y="44222"/>
                  <a:pt x="294438" y="38117"/>
                </a:cubicBezTo>
                <a:cubicBezTo>
                  <a:pt x="281267" y="35722"/>
                  <a:pt x="269725" y="25417"/>
                  <a:pt x="256338" y="25417"/>
                </a:cubicBezTo>
                <a:cubicBezTo>
                  <a:pt x="234752" y="25417"/>
                  <a:pt x="213663" y="32437"/>
                  <a:pt x="192838" y="38117"/>
                </a:cubicBezTo>
                <a:cubicBezTo>
                  <a:pt x="167007" y="45162"/>
                  <a:pt x="142038" y="55050"/>
                  <a:pt x="116638" y="63517"/>
                </a:cubicBezTo>
                <a:cubicBezTo>
                  <a:pt x="103938" y="67750"/>
                  <a:pt x="91525" y="72970"/>
                  <a:pt x="78538" y="76217"/>
                </a:cubicBezTo>
                <a:lnTo>
                  <a:pt x="27738" y="88917"/>
                </a:lnTo>
                <a:cubicBezTo>
                  <a:pt x="19271" y="101617"/>
                  <a:pt x="3720" y="111816"/>
                  <a:pt x="2338" y="127017"/>
                </a:cubicBezTo>
                <a:cubicBezTo>
                  <a:pt x="-7110" y="230950"/>
                  <a:pt x="13363" y="207216"/>
                  <a:pt x="40438" y="279417"/>
                </a:cubicBezTo>
                <a:cubicBezTo>
                  <a:pt x="46567" y="295760"/>
                  <a:pt x="43887" y="315416"/>
                  <a:pt x="53138" y="330217"/>
                </a:cubicBezTo>
                <a:cubicBezTo>
                  <a:pt x="65830" y="350524"/>
                  <a:pt x="80494" y="376133"/>
                  <a:pt x="103938" y="381017"/>
                </a:cubicBezTo>
                <a:cubicBezTo>
                  <a:pt x="186929" y="398307"/>
                  <a:pt x="273271" y="389484"/>
                  <a:pt x="357938" y="393717"/>
                </a:cubicBezTo>
                <a:cubicBezTo>
                  <a:pt x="374871" y="406417"/>
                  <a:pt x="390360" y="421315"/>
                  <a:pt x="408738" y="431817"/>
                </a:cubicBezTo>
                <a:cubicBezTo>
                  <a:pt x="420361" y="438459"/>
                  <a:pt x="435699" y="437091"/>
                  <a:pt x="446838" y="444517"/>
                </a:cubicBezTo>
                <a:cubicBezTo>
                  <a:pt x="461782" y="454480"/>
                  <a:pt x="473440" y="468819"/>
                  <a:pt x="484938" y="482617"/>
                </a:cubicBezTo>
                <a:cubicBezTo>
                  <a:pt x="494709" y="494343"/>
                  <a:pt x="498419" y="511182"/>
                  <a:pt x="510338" y="520717"/>
                </a:cubicBezTo>
                <a:cubicBezTo>
                  <a:pt x="520791" y="529080"/>
                  <a:pt x="535738" y="529184"/>
                  <a:pt x="548438" y="533417"/>
                </a:cubicBezTo>
                <a:cubicBezTo>
                  <a:pt x="561138" y="546117"/>
                  <a:pt x="571594" y="561554"/>
                  <a:pt x="586538" y="571517"/>
                </a:cubicBezTo>
                <a:cubicBezTo>
                  <a:pt x="597470" y="578805"/>
                  <a:pt x="668664" y="595223"/>
                  <a:pt x="675438" y="596917"/>
                </a:cubicBezTo>
                <a:cubicBezTo>
                  <a:pt x="688138" y="605384"/>
                  <a:pt x="699886" y="629143"/>
                  <a:pt x="713538" y="622317"/>
                </a:cubicBezTo>
                <a:cubicBezTo>
                  <a:pt x="729150" y="614511"/>
                  <a:pt x="720109" y="587860"/>
                  <a:pt x="726238" y="571517"/>
                </a:cubicBezTo>
                <a:cubicBezTo>
                  <a:pt x="732885" y="553790"/>
                  <a:pt x="743171" y="537650"/>
                  <a:pt x="751638" y="520717"/>
                </a:cubicBezTo>
                <a:cubicBezTo>
                  <a:pt x="671945" y="467589"/>
                  <a:pt x="643125" y="477335"/>
                  <a:pt x="713538" y="457217"/>
                </a:cubicBezTo>
                <a:cubicBezTo>
                  <a:pt x="730321" y="452422"/>
                  <a:pt x="747405" y="448750"/>
                  <a:pt x="764338" y="444517"/>
                </a:cubicBezTo>
                <a:cubicBezTo>
                  <a:pt x="777038" y="436050"/>
                  <a:pt x="797611" y="433597"/>
                  <a:pt x="802438" y="419117"/>
                </a:cubicBezTo>
                <a:cubicBezTo>
                  <a:pt x="819980" y="366492"/>
                  <a:pt x="780612" y="365275"/>
                  <a:pt x="751638" y="355617"/>
                </a:cubicBezTo>
                <a:cubicBezTo>
                  <a:pt x="747405" y="342917"/>
                  <a:pt x="741333" y="330688"/>
                  <a:pt x="738938" y="317517"/>
                </a:cubicBezTo>
                <a:cubicBezTo>
                  <a:pt x="732833" y="283937"/>
                  <a:pt x="740100" y="247106"/>
                  <a:pt x="726238" y="215917"/>
                </a:cubicBezTo>
                <a:cubicBezTo>
                  <a:pt x="720801" y="203684"/>
                  <a:pt x="700443" y="208490"/>
                  <a:pt x="688138" y="203217"/>
                </a:cubicBezTo>
                <a:cubicBezTo>
                  <a:pt x="670737" y="195759"/>
                  <a:pt x="653776" y="187210"/>
                  <a:pt x="637338" y="177817"/>
                </a:cubicBezTo>
                <a:cubicBezTo>
                  <a:pt x="611339" y="162961"/>
                  <a:pt x="570244" y="130672"/>
                  <a:pt x="548438" y="114317"/>
                </a:cubicBezTo>
                <a:cubicBezTo>
                  <a:pt x="544205" y="97384"/>
                  <a:pt x="546642" y="77147"/>
                  <a:pt x="535738" y="63517"/>
                </a:cubicBezTo>
                <a:cubicBezTo>
                  <a:pt x="527375" y="53064"/>
                  <a:pt x="510510" y="54495"/>
                  <a:pt x="497638" y="50817"/>
                </a:cubicBezTo>
                <a:cubicBezTo>
                  <a:pt x="441593" y="34804"/>
                  <a:pt x="457458" y="43687"/>
                  <a:pt x="408738" y="25417"/>
                </a:cubicBezTo>
                <a:cubicBezTo>
                  <a:pt x="336812" y="-1555"/>
                  <a:pt x="368870" y="17"/>
                  <a:pt x="332538" y="17"/>
                </a:cubicBezTo>
              </a:path>
            </a:pathLst>
          </a:custGeom>
          <a:solidFill>
            <a:srgbClr val="FFFF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th-TH" sz="18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สตูล</a:t>
            </a:r>
          </a:p>
        </p:txBody>
      </p:sp>
      <p:sp>
        <p:nvSpPr>
          <p:cNvPr id="15" name="รูปแบบอิสระ 14"/>
          <p:cNvSpPr/>
          <p:nvPr/>
        </p:nvSpPr>
        <p:spPr>
          <a:xfrm>
            <a:off x="6578599" y="1827713"/>
            <a:ext cx="1364579" cy="766364"/>
          </a:xfrm>
          <a:custGeom>
            <a:avLst/>
            <a:gdLst>
              <a:gd name="connsiteX0" fmla="*/ 0 w 1320800"/>
              <a:gd name="connsiteY0" fmla="*/ 140787 h 766364"/>
              <a:gd name="connsiteX1" fmla="*/ 63500 w 1320800"/>
              <a:gd name="connsiteY1" fmla="*/ 115387 h 766364"/>
              <a:gd name="connsiteX2" fmla="*/ 101600 w 1320800"/>
              <a:gd name="connsiteY2" fmla="*/ 89987 h 766364"/>
              <a:gd name="connsiteX3" fmla="*/ 368300 w 1320800"/>
              <a:gd name="connsiteY3" fmla="*/ 77287 h 766364"/>
              <a:gd name="connsiteX4" fmla="*/ 457200 w 1320800"/>
              <a:gd name="connsiteY4" fmla="*/ 13787 h 766364"/>
              <a:gd name="connsiteX5" fmla="*/ 495300 w 1320800"/>
              <a:gd name="connsiteY5" fmla="*/ 26487 h 766364"/>
              <a:gd name="connsiteX6" fmla="*/ 558800 w 1320800"/>
              <a:gd name="connsiteY6" fmla="*/ 102687 h 766364"/>
              <a:gd name="connsiteX7" fmla="*/ 635000 w 1320800"/>
              <a:gd name="connsiteY7" fmla="*/ 128087 h 766364"/>
              <a:gd name="connsiteX8" fmla="*/ 673100 w 1320800"/>
              <a:gd name="connsiteY8" fmla="*/ 115387 h 766364"/>
              <a:gd name="connsiteX9" fmla="*/ 787400 w 1320800"/>
              <a:gd name="connsiteY9" fmla="*/ 153487 h 766364"/>
              <a:gd name="connsiteX10" fmla="*/ 838200 w 1320800"/>
              <a:gd name="connsiteY10" fmla="*/ 178887 h 766364"/>
              <a:gd name="connsiteX11" fmla="*/ 927100 w 1320800"/>
              <a:gd name="connsiteY11" fmla="*/ 242387 h 766364"/>
              <a:gd name="connsiteX12" fmla="*/ 1054100 w 1320800"/>
              <a:gd name="connsiteY12" fmla="*/ 280487 h 766364"/>
              <a:gd name="connsiteX13" fmla="*/ 1092200 w 1320800"/>
              <a:gd name="connsiteY13" fmla="*/ 318587 h 766364"/>
              <a:gd name="connsiteX14" fmla="*/ 1168400 w 1320800"/>
              <a:gd name="connsiteY14" fmla="*/ 369387 h 766364"/>
              <a:gd name="connsiteX15" fmla="*/ 1181100 w 1320800"/>
              <a:gd name="connsiteY15" fmla="*/ 407487 h 766364"/>
              <a:gd name="connsiteX16" fmla="*/ 1257300 w 1320800"/>
              <a:gd name="connsiteY16" fmla="*/ 432887 h 766364"/>
              <a:gd name="connsiteX17" fmla="*/ 1295400 w 1320800"/>
              <a:gd name="connsiteY17" fmla="*/ 458287 h 766364"/>
              <a:gd name="connsiteX18" fmla="*/ 1320800 w 1320800"/>
              <a:gd name="connsiteY18" fmla="*/ 509087 h 766364"/>
              <a:gd name="connsiteX19" fmla="*/ 1257300 w 1320800"/>
              <a:gd name="connsiteY19" fmla="*/ 572587 h 766364"/>
              <a:gd name="connsiteX20" fmla="*/ 1193800 w 1320800"/>
              <a:gd name="connsiteY20" fmla="*/ 585287 h 766364"/>
              <a:gd name="connsiteX21" fmla="*/ 1143000 w 1320800"/>
              <a:gd name="connsiteY21" fmla="*/ 597987 h 766364"/>
              <a:gd name="connsiteX22" fmla="*/ 1079500 w 1320800"/>
              <a:gd name="connsiteY22" fmla="*/ 674187 h 766364"/>
              <a:gd name="connsiteX23" fmla="*/ 1092200 w 1320800"/>
              <a:gd name="connsiteY23" fmla="*/ 724987 h 766364"/>
              <a:gd name="connsiteX24" fmla="*/ 1079500 w 1320800"/>
              <a:gd name="connsiteY24" fmla="*/ 763087 h 766364"/>
              <a:gd name="connsiteX25" fmla="*/ 914400 w 1320800"/>
              <a:gd name="connsiteY25" fmla="*/ 674187 h 766364"/>
              <a:gd name="connsiteX26" fmla="*/ 889000 w 1320800"/>
              <a:gd name="connsiteY26" fmla="*/ 623387 h 766364"/>
              <a:gd name="connsiteX27" fmla="*/ 558800 w 1320800"/>
              <a:gd name="connsiteY27" fmla="*/ 610687 h 766364"/>
              <a:gd name="connsiteX28" fmla="*/ 444500 w 1320800"/>
              <a:gd name="connsiteY28" fmla="*/ 559887 h 766364"/>
              <a:gd name="connsiteX29" fmla="*/ 381000 w 1320800"/>
              <a:gd name="connsiteY29" fmla="*/ 534487 h 766364"/>
              <a:gd name="connsiteX30" fmla="*/ 279400 w 1320800"/>
              <a:gd name="connsiteY30" fmla="*/ 483687 h 766364"/>
              <a:gd name="connsiteX31" fmla="*/ 228600 w 1320800"/>
              <a:gd name="connsiteY31" fmla="*/ 420187 h 766364"/>
              <a:gd name="connsiteX32" fmla="*/ 215900 w 1320800"/>
              <a:gd name="connsiteY32" fmla="*/ 382087 h 766364"/>
              <a:gd name="connsiteX33" fmla="*/ 177800 w 1320800"/>
              <a:gd name="connsiteY33" fmla="*/ 331287 h 766364"/>
              <a:gd name="connsiteX34" fmla="*/ 88900 w 1320800"/>
              <a:gd name="connsiteY34" fmla="*/ 191587 h 766364"/>
              <a:gd name="connsiteX35" fmla="*/ 63500 w 1320800"/>
              <a:gd name="connsiteY35" fmla="*/ 191587 h 76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320800" h="766364">
                <a:moveTo>
                  <a:pt x="0" y="140787"/>
                </a:moveTo>
                <a:cubicBezTo>
                  <a:pt x="21167" y="132320"/>
                  <a:pt x="43110" y="125582"/>
                  <a:pt x="63500" y="115387"/>
                </a:cubicBezTo>
                <a:cubicBezTo>
                  <a:pt x="77152" y="108561"/>
                  <a:pt x="86454" y="91880"/>
                  <a:pt x="101600" y="89987"/>
                </a:cubicBezTo>
                <a:cubicBezTo>
                  <a:pt x="189913" y="78948"/>
                  <a:pt x="279400" y="81520"/>
                  <a:pt x="368300" y="77287"/>
                </a:cubicBezTo>
                <a:cubicBezTo>
                  <a:pt x="398813" y="-14253"/>
                  <a:pt x="368827" y="-8306"/>
                  <a:pt x="457200" y="13787"/>
                </a:cubicBezTo>
                <a:cubicBezTo>
                  <a:pt x="470187" y="17034"/>
                  <a:pt x="482600" y="22254"/>
                  <a:pt x="495300" y="26487"/>
                </a:cubicBezTo>
                <a:cubicBezTo>
                  <a:pt x="511109" y="50201"/>
                  <a:pt x="532916" y="88307"/>
                  <a:pt x="558800" y="102687"/>
                </a:cubicBezTo>
                <a:cubicBezTo>
                  <a:pt x="582205" y="115690"/>
                  <a:pt x="635000" y="128087"/>
                  <a:pt x="635000" y="128087"/>
                </a:cubicBezTo>
                <a:cubicBezTo>
                  <a:pt x="647700" y="123854"/>
                  <a:pt x="659713" y="115387"/>
                  <a:pt x="673100" y="115387"/>
                </a:cubicBezTo>
                <a:cubicBezTo>
                  <a:pt x="754477" y="115387"/>
                  <a:pt x="733730" y="122819"/>
                  <a:pt x="787400" y="153487"/>
                </a:cubicBezTo>
                <a:cubicBezTo>
                  <a:pt x="803838" y="162880"/>
                  <a:pt x="822146" y="168853"/>
                  <a:pt x="838200" y="178887"/>
                </a:cubicBezTo>
                <a:cubicBezTo>
                  <a:pt x="849747" y="186104"/>
                  <a:pt x="908500" y="234120"/>
                  <a:pt x="927100" y="242387"/>
                </a:cubicBezTo>
                <a:cubicBezTo>
                  <a:pt x="966854" y="260055"/>
                  <a:pt x="1011880" y="269932"/>
                  <a:pt x="1054100" y="280487"/>
                </a:cubicBezTo>
                <a:cubicBezTo>
                  <a:pt x="1066800" y="293187"/>
                  <a:pt x="1077256" y="308624"/>
                  <a:pt x="1092200" y="318587"/>
                </a:cubicBezTo>
                <a:cubicBezTo>
                  <a:pt x="1202478" y="392105"/>
                  <a:pt x="1046857" y="247844"/>
                  <a:pt x="1168400" y="369387"/>
                </a:cubicBezTo>
                <a:cubicBezTo>
                  <a:pt x="1172633" y="382087"/>
                  <a:pt x="1170207" y="399706"/>
                  <a:pt x="1181100" y="407487"/>
                </a:cubicBezTo>
                <a:cubicBezTo>
                  <a:pt x="1202887" y="423049"/>
                  <a:pt x="1235023" y="418035"/>
                  <a:pt x="1257300" y="432887"/>
                </a:cubicBezTo>
                <a:lnTo>
                  <a:pt x="1295400" y="458287"/>
                </a:lnTo>
                <a:cubicBezTo>
                  <a:pt x="1303867" y="475220"/>
                  <a:pt x="1320800" y="490155"/>
                  <a:pt x="1320800" y="509087"/>
                </a:cubicBezTo>
                <a:cubicBezTo>
                  <a:pt x="1320800" y="557407"/>
                  <a:pt x="1291167" y="564120"/>
                  <a:pt x="1257300" y="572587"/>
                </a:cubicBezTo>
                <a:cubicBezTo>
                  <a:pt x="1236359" y="577822"/>
                  <a:pt x="1214872" y="580604"/>
                  <a:pt x="1193800" y="585287"/>
                </a:cubicBezTo>
                <a:cubicBezTo>
                  <a:pt x="1176761" y="589073"/>
                  <a:pt x="1159933" y="593754"/>
                  <a:pt x="1143000" y="597987"/>
                </a:cubicBezTo>
                <a:cubicBezTo>
                  <a:pt x="1110405" y="619717"/>
                  <a:pt x="1085359" y="627313"/>
                  <a:pt x="1079500" y="674187"/>
                </a:cubicBezTo>
                <a:cubicBezTo>
                  <a:pt x="1077335" y="691507"/>
                  <a:pt x="1087967" y="708054"/>
                  <a:pt x="1092200" y="724987"/>
                </a:cubicBezTo>
                <a:cubicBezTo>
                  <a:pt x="1087967" y="737687"/>
                  <a:pt x="1092487" y="759840"/>
                  <a:pt x="1079500" y="763087"/>
                </a:cubicBezTo>
                <a:cubicBezTo>
                  <a:pt x="1012833" y="779754"/>
                  <a:pt x="942415" y="730218"/>
                  <a:pt x="914400" y="674187"/>
                </a:cubicBezTo>
                <a:cubicBezTo>
                  <a:pt x="905933" y="657254"/>
                  <a:pt x="907637" y="626715"/>
                  <a:pt x="889000" y="623387"/>
                </a:cubicBezTo>
                <a:cubicBezTo>
                  <a:pt x="780567" y="604024"/>
                  <a:pt x="668867" y="614920"/>
                  <a:pt x="558800" y="610687"/>
                </a:cubicBezTo>
                <a:cubicBezTo>
                  <a:pt x="362211" y="545157"/>
                  <a:pt x="565255" y="620264"/>
                  <a:pt x="444500" y="559887"/>
                </a:cubicBezTo>
                <a:cubicBezTo>
                  <a:pt x="424110" y="549692"/>
                  <a:pt x="401699" y="544040"/>
                  <a:pt x="381000" y="534487"/>
                </a:cubicBezTo>
                <a:cubicBezTo>
                  <a:pt x="346621" y="518620"/>
                  <a:pt x="279400" y="483687"/>
                  <a:pt x="279400" y="483687"/>
                </a:cubicBezTo>
                <a:cubicBezTo>
                  <a:pt x="247478" y="387922"/>
                  <a:pt x="294252" y="502251"/>
                  <a:pt x="228600" y="420187"/>
                </a:cubicBezTo>
                <a:cubicBezTo>
                  <a:pt x="220237" y="409734"/>
                  <a:pt x="222542" y="393710"/>
                  <a:pt x="215900" y="382087"/>
                </a:cubicBezTo>
                <a:cubicBezTo>
                  <a:pt x="205398" y="363709"/>
                  <a:pt x="188465" y="349570"/>
                  <a:pt x="177800" y="331287"/>
                </a:cubicBezTo>
                <a:cubicBezTo>
                  <a:pt x="152978" y="288735"/>
                  <a:pt x="137641" y="220832"/>
                  <a:pt x="88900" y="191587"/>
                </a:cubicBezTo>
                <a:cubicBezTo>
                  <a:pt x="81640" y="187231"/>
                  <a:pt x="71967" y="191587"/>
                  <a:pt x="63500" y="191587"/>
                </a:cubicBezTo>
              </a:path>
            </a:pathLst>
          </a:custGeom>
          <a:solidFill>
            <a:srgbClr val="FFFF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สงขลา</a:t>
            </a:r>
          </a:p>
        </p:txBody>
      </p:sp>
      <p:sp>
        <p:nvSpPr>
          <p:cNvPr id="16" name="รูปแบบอิสระ 15"/>
          <p:cNvSpPr/>
          <p:nvPr/>
        </p:nvSpPr>
        <p:spPr>
          <a:xfrm>
            <a:off x="7759718" y="1955800"/>
            <a:ext cx="905886" cy="320186"/>
          </a:xfrm>
          <a:custGeom>
            <a:avLst/>
            <a:gdLst>
              <a:gd name="connsiteX0" fmla="*/ 12682 w 905886"/>
              <a:gd name="connsiteY0" fmla="*/ 114300 h 320186"/>
              <a:gd name="connsiteX1" fmla="*/ 253982 w 905886"/>
              <a:gd name="connsiteY1" fmla="*/ 101600 h 320186"/>
              <a:gd name="connsiteX2" fmla="*/ 304782 w 905886"/>
              <a:gd name="connsiteY2" fmla="*/ 25400 h 320186"/>
              <a:gd name="connsiteX3" fmla="*/ 342882 w 905886"/>
              <a:gd name="connsiteY3" fmla="*/ 0 h 320186"/>
              <a:gd name="connsiteX4" fmla="*/ 507982 w 905886"/>
              <a:gd name="connsiteY4" fmla="*/ 38100 h 320186"/>
              <a:gd name="connsiteX5" fmla="*/ 558782 w 905886"/>
              <a:gd name="connsiteY5" fmla="*/ 50800 h 320186"/>
              <a:gd name="connsiteX6" fmla="*/ 609582 w 905886"/>
              <a:gd name="connsiteY6" fmla="*/ 76200 h 320186"/>
              <a:gd name="connsiteX7" fmla="*/ 698482 w 905886"/>
              <a:gd name="connsiteY7" fmla="*/ 101600 h 320186"/>
              <a:gd name="connsiteX8" fmla="*/ 736582 w 905886"/>
              <a:gd name="connsiteY8" fmla="*/ 127000 h 320186"/>
              <a:gd name="connsiteX9" fmla="*/ 787382 w 905886"/>
              <a:gd name="connsiteY9" fmla="*/ 165100 h 320186"/>
              <a:gd name="connsiteX10" fmla="*/ 863582 w 905886"/>
              <a:gd name="connsiteY10" fmla="*/ 228600 h 320186"/>
              <a:gd name="connsiteX11" fmla="*/ 888982 w 905886"/>
              <a:gd name="connsiteY11" fmla="*/ 279400 h 320186"/>
              <a:gd name="connsiteX12" fmla="*/ 901682 w 905886"/>
              <a:gd name="connsiteY12" fmla="*/ 317500 h 320186"/>
              <a:gd name="connsiteX13" fmla="*/ 800082 w 905886"/>
              <a:gd name="connsiteY13" fmla="*/ 304800 h 320186"/>
              <a:gd name="connsiteX14" fmla="*/ 761982 w 905886"/>
              <a:gd name="connsiteY14" fmla="*/ 292100 h 320186"/>
              <a:gd name="connsiteX15" fmla="*/ 685782 w 905886"/>
              <a:gd name="connsiteY15" fmla="*/ 317500 h 320186"/>
              <a:gd name="connsiteX16" fmla="*/ 469882 w 905886"/>
              <a:gd name="connsiteY16" fmla="*/ 304800 h 320186"/>
              <a:gd name="connsiteX17" fmla="*/ 419082 w 905886"/>
              <a:gd name="connsiteY17" fmla="*/ 292100 h 320186"/>
              <a:gd name="connsiteX18" fmla="*/ 368282 w 905886"/>
              <a:gd name="connsiteY18" fmla="*/ 254000 h 320186"/>
              <a:gd name="connsiteX19" fmla="*/ 317482 w 905886"/>
              <a:gd name="connsiteY19" fmla="*/ 266700 h 320186"/>
              <a:gd name="connsiteX20" fmla="*/ 241282 w 905886"/>
              <a:gd name="connsiteY20" fmla="*/ 317500 h 320186"/>
              <a:gd name="connsiteX21" fmla="*/ 190482 w 905886"/>
              <a:gd name="connsiteY21" fmla="*/ 304800 h 320186"/>
              <a:gd name="connsiteX22" fmla="*/ 139682 w 905886"/>
              <a:gd name="connsiteY22" fmla="*/ 228600 h 320186"/>
              <a:gd name="connsiteX23" fmla="*/ 50782 w 905886"/>
              <a:gd name="connsiteY23" fmla="*/ 177800 h 320186"/>
              <a:gd name="connsiteX24" fmla="*/ 12682 w 905886"/>
              <a:gd name="connsiteY24" fmla="*/ 114300 h 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05886" h="320186">
                <a:moveTo>
                  <a:pt x="12682" y="114300"/>
                </a:moveTo>
                <a:cubicBezTo>
                  <a:pt x="46549" y="101600"/>
                  <a:pt x="176927" y="125052"/>
                  <a:pt x="253982" y="101600"/>
                </a:cubicBezTo>
                <a:cubicBezTo>
                  <a:pt x="283186" y="92712"/>
                  <a:pt x="279382" y="42333"/>
                  <a:pt x="304782" y="25400"/>
                </a:cubicBezTo>
                <a:lnTo>
                  <a:pt x="342882" y="0"/>
                </a:lnTo>
                <a:cubicBezTo>
                  <a:pt x="549243" y="29480"/>
                  <a:pt x="322030" y="-8388"/>
                  <a:pt x="507982" y="38100"/>
                </a:cubicBezTo>
                <a:cubicBezTo>
                  <a:pt x="524915" y="42333"/>
                  <a:pt x="542439" y="44671"/>
                  <a:pt x="558782" y="50800"/>
                </a:cubicBezTo>
                <a:cubicBezTo>
                  <a:pt x="576509" y="57447"/>
                  <a:pt x="591855" y="69553"/>
                  <a:pt x="609582" y="76200"/>
                </a:cubicBezTo>
                <a:cubicBezTo>
                  <a:pt x="642135" y="88407"/>
                  <a:pt x="667779" y="86248"/>
                  <a:pt x="698482" y="101600"/>
                </a:cubicBezTo>
                <a:cubicBezTo>
                  <a:pt x="712134" y="108426"/>
                  <a:pt x="724162" y="118128"/>
                  <a:pt x="736582" y="127000"/>
                </a:cubicBezTo>
                <a:cubicBezTo>
                  <a:pt x="753806" y="139303"/>
                  <a:pt x="770158" y="152797"/>
                  <a:pt x="787382" y="165100"/>
                </a:cubicBezTo>
                <a:cubicBezTo>
                  <a:pt x="819872" y="188307"/>
                  <a:pt x="838875" y="194011"/>
                  <a:pt x="863582" y="228600"/>
                </a:cubicBezTo>
                <a:cubicBezTo>
                  <a:pt x="874586" y="244006"/>
                  <a:pt x="881524" y="261999"/>
                  <a:pt x="888982" y="279400"/>
                </a:cubicBezTo>
                <a:cubicBezTo>
                  <a:pt x="894255" y="291705"/>
                  <a:pt x="914554" y="313822"/>
                  <a:pt x="901682" y="317500"/>
                </a:cubicBezTo>
                <a:cubicBezTo>
                  <a:pt x="868865" y="326876"/>
                  <a:pt x="833949" y="309033"/>
                  <a:pt x="800082" y="304800"/>
                </a:cubicBezTo>
                <a:cubicBezTo>
                  <a:pt x="787382" y="300567"/>
                  <a:pt x="775287" y="290622"/>
                  <a:pt x="761982" y="292100"/>
                </a:cubicBezTo>
                <a:cubicBezTo>
                  <a:pt x="735372" y="295057"/>
                  <a:pt x="685782" y="317500"/>
                  <a:pt x="685782" y="317500"/>
                </a:cubicBezTo>
                <a:cubicBezTo>
                  <a:pt x="613815" y="313267"/>
                  <a:pt x="541648" y="311635"/>
                  <a:pt x="469882" y="304800"/>
                </a:cubicBezTo>
                <a:cubicBezTo>
                  <a:pt x="452506" y="303145"/>
                  <a:pt x="434694" y="299906"/>
                  <a:pt x="419082" y="292100"/>
                </a:cubicBezTo>
                <a:cubicBezTo>
                  <a:pt x="400150" y="282634"/>
                  <a:pt x="385215" y="266700"/>
                  <a:pt x="368282" y="254000"/>
                </a:cubicBezTo>
                <a:cubicBezTo>
                  <a:pt x="351349" y="258233"/>
                  <a:pt x="332637" y="258040"/>
                  <a:pt x="317482" y="266700"/>
                </a:cubicBezTo>
                <a:cubicBezTo>
                  <a:pt x="184297" y="342806"/>
                  <a:pt x="360237" y="277848"/>
                  <a:pt x="241282" y="317500"/>
                </a:cubicBezTo>
                <a:cubicBezTo>
                  <a:pt x="224349" y="313267"/>
                  <a:pt x="203618" y="316294"/>
                  <a:pt x="190482" y="304800"/>
                </a:cubicBezTo>
                <a:cubicBezTo>
                  <a:pt x="167508" y="284698"/>
                  <a:pt x="166986" y="242252"/>
                  <a:pt x="139682" y="228600"/>
                </a:cubicBezTo>
                <a:cubicBezTo>
                  <a:pt x="75230" y="196374"/>
                  <a:pt x="104634" y="213702"/>
                  <a:pt x="50782" y="177800"/>
                </a:cubicBezTo>
                <a:cubicBezTo>
                  <a:pt x="20131" y="131824"/>
                  <a:pt x="-21185" y="127000"/>
                  <a:pt x="12682" y="114300"/>
                </a:cubicBezTo>
                <a:close/>
              </a:path>
            </a:pathLst>
          </a:cu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solidFill>
                  <a:srgbClr val="44546A"/>
                </a:solidFill>
                <a:latin typeface="TH SarabunPSK" pitchFamily="34" charset="-34"/>
                <a:cs typeface="TH SarabunPSK" pitchFamily="34" charset="-34"/>
              </a:rPr>
              <a:t>ปัตตานี</a:t>
            </a:r>
          </a:p>
        </p:txBody>
      </p:sp>
      <p:sp>
        <p:nvSpPr>
          <p:cNvPr id="18" name="รูปแบบอิสระ 17"/>
          <p:cNvSpPr/>
          <p:nvPr/>
        </p:nvSpPr>
        <p:spPr>
          <a:xfrm>
            <a:off x="7658090" y="2184400"/>
            <a:ext cx="838210" cy="965200"/>
          </a:xfrm>
          <a:custGeom>
            <a:avLst/>
            <a:gdLst>
              <a:gd name="connsiteX0" fmla="*/ 12710 w 838210"/>
              <a:gd name="connsiteY0" fmla="*/ 393700 h 901700"/>
              <a:gd name="connsiteX1" fmla="*/ 228610 w 838210"/>
              <a:gd name="connsiteY1" fmla="*/ 406400 h 901700"/>
              <a:gd name="connsiteX2" fmla="*/ 254010 w 838210"/>
              <a:gd name="connsiteY2" fmla="*/ 444500 h 901700"/>
              <a:gd name="connsiteX3" fmla="*/ 266710 w 838210"/>
              <a:gd name="connsiteY3" fmla="*/ 609600 h 901700"/>
              <a:gd name="connsiteX4" fmla="*/ 165110 w 838210"/>
              <a:gd name="connsiteY4" fmla="*/ 660400 h 901700"/>
              <a:gd name="connsiteX5" fmla="*/ 139710 w 838210"/>
              <a:gd name="connsiteY5" fmla="*/ 698500 h 901700"/>
              <a:gd name="connsiteX6" fmla="*/ 152410 w 838210"/>
              <a:gd name="connsiteY6" fmla="*/ 762000 h 901700"/>
              <a:gd name="connsiteX7" fmla="*/ 228610 w 838210"/>
              <a:gd name="connsiteY7" fmla="*/ 812800 h 901700"/>
              <a:gd name="connsiteX8" fmla="*/ 317510 w 838210"/>
              <a:gd name="connsiteY8" fmla="*/ 850900 h 901700"/>
              <a:gd name="connsiteX9" fmla="*/ 406410 w 838210"/>
              <a:gd name="connsiteY9" fmla="*/ 901700 h 901700"/>
              <a:gd name="connsiteX10" fmla="*/ 520710 w 838210"/>
              <a:gd name="connsiteY10" fmla="*/ 889000 h 901700"/>
              <a:gd name="connsiteX11" fmla="*/ 546110 w 838210"/>
              <a:gd name="connsiteY11" fmla="*/ 850900 h 901700"/>
              <a:gd name="connsiteX12" fmla="*/ 584210 w 838210"/>
              <a:gd name="connsiteY12" fmla="*/ 800100 h 901700"/>
              <a:gd name="connsiteX13" fmla="*/ 647710 w 838210"/>
              <a:gd name="connsiteY13" fmla="*/ 787400 h 901700"/>
              <a:gd name="connsiteX14" fmla="*/ 698510 w 838210"/>
              <a:gd name="connsiteY14" fmla="*/ 774700 h 901700"/>
              <a:gd name="connsiteX15" fmla="*/ 736610 w 838210"/>
              <a:gd name="connsiteY15" fmla="*/ 749300 h 901700"/>
              <a:gd name="connsiteX16" fmla="*/ 762010 w 838210"/>
              <a:gd name="connsiteY16" fmla="*/ 711200 h 901700"/>
              <a:gd name="connsiteX17" fmla="*/ 800110 w 838210"/>
              <a:gd name="connsiteY17" fmla="*/ 609600 h 901700"/>
              <a:gd name="connsiteX18" fmla="*/ 774710 w 838210"/>
              <a:gd name="connsiteY18" fmla="*/ 571500 h 901700"/>
              <a:gd name="connsiteX19" fmla="*/ 762010 w 838210"/>
              <a:gd name="connsiteY19" fmla="*/ 533400 h 901700"/>
              <a:gd name="connsiteX20" fmla="*/ 736610 w 838210"/>
              <a:gd name="connsiteY20" fmla="*/ 482600 h 901700"/>
              <a:gd name="connsiteX21" fmla="*/ 711210 w 838210"/>
              <a:gd name="connsiteY21" fmla="*/ 444500 h 901700"/>
              <a:gd name="connsiteX22" fmla="*/ 673110 w 838210"/>
              <a:gd name="connsiteY22" fmla="*/ 431800 h 901700"/>
              <a:gd name="connsiteX23" fmla="*/ 660410 w 838210"/>
              <a:gd name="connsiteY23" fmla="*/ 304800 h 901700"/>
              <a:gd name="connsiteX24" fmla="*/ 711210 w 838210"/>
              <a:gd name="connsiteY24" fmla="*/ 266700 h 901700"/>
              <a:gd name="connsiteX25" fmla="*/ 762010 w 838210"/>
              <a:gd name="connsiteY25" fmla="*/ 241300 h 901700"/>
              <a:gd name="connsiteX26" fmla="*/ 800110 w 838210"/>
              <a:gd name="connsiteY26" fmla="*/ 165100 h 901700"/>
              <a:gd name="connsiteX27" fmla="*/ 838210 w 838210"/>
              <a:gd name="connsiteY27" fmla="*/ 139700 h 901700"/>
              <a:gd name="connsiteX28" fmla="*/ 812810 w 838210"/>
              <a:gd name="connsiteY28" fmla="*/ 88900 h 901700"/>
              <a:gd name="connsiteX29" fmla="*/ 774710 w 838210"/>
              <a:gd name="connsiteY29" fmla="*/ 76200 h 901700"/>
              <a:gd name="connsiteX30" fmla="*/ 622310 w 838210"/>
              <a:gd name="connsiteY30" fmla="*/ 50800 h 901700"/>
              <a:gd name="connsiteX31" fmla="*/ 584210 w 838210"/>
              <a:gd name="connsiteY31" fmla="*/ 25400 h 901700"/>
              <a:gd name="connsiteX32" fmla="*/ 482610 w 838210"/>
              <a:gd name="connsiteY32" fmla="*/ 0 h 901700"/>
              <a:gd name="connsiteX33" fmla="*/ 368310 w 838210"/>
              <a:gd name="connsiteY33" fmla="*/ 12700 h 901700"/>
              <a:gd name="connsiteX34" fmla="*/ 330210 w 838210"/>
              <a:gd name="connsiteY34" fmla="*/ 25400 h 901700"/>
              <a:gd name="connsiteX35" fmla="*/ 304810 w 838210"/>
              <a:gd name="connsiteY35" fmla="*/ 63500 h 901700"/>
              <a:gd name="connsiteX36" fmla="*/ 266710 w 838210"/>
              <a:gd name="connsiteY36" fmla="*/ 88900 h 901700"/>
              <a:gd name="connsiteX37" fmla="*/ 165110 w 838210"/>
              <a:gd name="connsiteY37" fmla="*/ 177800 h 901700"/>
              <a:gd name="connsiteX38" fmla="*/ 127010 w 838210"/>
              <a:gd name="connsiteY38" fmla="*/ 203200 h 901700"/>
              <a:gd name="connsiteX39" fmla="*/ 38110 w 838210"/>
              <a:gd name="connsiteY39" fmla="*/ 228600 h 901700"/>
              <a:gd name="connsiteX40" fmla="*/ 12710 w 838210"/>
              <a:gd name="connsiteY40" fmla="*/ 393700 h 90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38210" h="901700">
                <a:moveTo>
                  <a:pt x="12710" y="393700"/>
                </a:moveTo>
                <a:cubicBezTo>
                  <a:pt x="44460" y="423333"/>
                  <a:pt x="158065" y="391548"/>
                  <a:pt x="228610" y="406400"/>
                </a:cubicBezTo>
                <a:cubicBezTo>
                  <a:pt x="243546" y="409544"/>
                  <a:pt x="251197" y="429498"/>
                  <a:pt x="254010" y="444500"/>
                </a:cubicBezTo>
                <a:cubicBezTo>
                  <a:pt x="264182" y="498751"/>
                  <a:pt x="262477" y="554567"/>
                  <a:pt x="266710" y="609600"/>
                </a:cubicBezTo>
                <a:cubicBezTo>
                  <a:pt x="239153" y="692272"/>
                  <a:pt x="279318" y="609641"/>
                  <a:pt x="165110" y="660400"/>
                </a:cubicBezTo>
                <a:cubicBezTo>
                  <a:pt x="151162" y="666599"/>
                  <a:pt x="148177" y="685800"/>
                  <a:pt x="139710" y="698500"/>
                </a:cubicBezTo>
                <a:cubicBezTo>
                  <a:pt x="143943" y="719667"/>
                  <a:pt x="139158" y="744961"/>
                  <a:pt x="152410" y="762000"/>
                </a:cubicBezTo>
                <a:cubicBezTo>
                  <a:pt x="171152" y="786097"/>
                  <a:pt x="203210" y="795867"/>
                  <a:pt x="228610" y="812800"/>
                </a:cubicBezTo>
                <a:cubicBezTo>
                  <a:pt x="305821" y="864274"/>
                  <a:pt x="223785" y="815753"/>
                  <a:pt x="317510" y="850900"/>
                </a:cubicBezTo>
                <a:cubicBezTo>
                  <a:pt x="354340" y="864711"/>
                  <a:pt x="374827" y="880645"/>
                  <a:pt x="406410" y="901700"/>
                </a:cubicBezTo>
                <a:cubicBezTo>
                  <a:pt x="444510" y="897467"/>
                  <a:pt x="484684" y="902101"/>
                  <a:pt x="520710" y="889000"/>
                </a:cubicBezTo>
                <a:cubicBezTo>
                  <a:pt x="535055" y="883784"/>
                  <a:pt x="537238" y="863320"/>
                  <a:pt x="546110" y="850900"/>
                </a:cubicBezTo>
                <a:cubicBezTo>
                  <a:pt x="558413" y="833676"/>
                  <a:pt x="566261" y="811318"/>
                  <a:pt x="584210" y="800100"/>
                </a:cubicBezTo>
                <a:cubicBezTo>
                  <a:pt x="602515" y="788660"/>
                  <a:pt x="626638" y="792083"/>
                  <a:pt x="647710" y="787400"/>
                </a:cubicBezTo>
                <a:cubicBezTo>
                  <a:pt x="664749" y="783614"/>
                  <a:pt x="681577" y="778933"/>
                  <a:pt x="698510" y="774700"/>
                </a:cubicBezTo>
                <a:cubicBezTo>
                  <a:pt x="711210" y="766233"/>
                  <a:pt x="725817" y="760093"/>
                  <a:pt x="736610" y="749300"/>
                </a:cubicBezTo>
                <a:cubicBezTo>
                  <a:pt x="747403" y="738507"/>
                  <a:pt x="754437" y="724452"/>
                  <a:pt x="762010" y="711200"/>
                </a:cubicBezTo>
                <a:cubicBezTo>
                  <a:pt x="791526" y="659546"/>
                  <a:pt x="786220" y="665160"/>
                  <a:pt x="800110" y="609600"/>
                </a:cubicBezTo>
                <a:cubicBezTo>
                  <a:pt x="791643" y="596900"/>
                  <a:pt x="781536" y="585152"/>
                  <a:pt x="774710" y="571500"/>
                </a:cubicBezTo>
                <a:cubicBezTo>
                  <a:pt x="768723" y="559526"/>
                  <a:pt x="767283" y="545705"/>
                  <a:pt x="762010" y="533400"/>
                </a:cubicBezTo>
                <a:cubicBezTo>
                  <a:pt x="754552" y="515999"/>
                  <a:pt x="746003" y="499038"/>
                  <a:pt x="736610" y="482600"/>
                </a:cubicBezTo>
                <a:cubicBezTo>
                  <a:pt x="729037" y="469348"/>
                  <a:pt x="723129" y="454035"/>
                  <a:pt x="711210" y="444500"/>
                </a:cubicBezTo>
                <a:cubicBezTo>
                  <a:pt x="700757" y="436137"/>
                  <a:pt x="685810" y="436033"/>
                  <a:pt x="673110" y="431800"/>
                </a:cubicBezTo>
                <a:cubicBezTo>
                  <a:pt x="659588" y="391233"/>
                  <a:pt x="629875" y="347549"/>
                  <a:pt x="660410" y="304800"/>
                </a:cubicBezTo>
                <a:cubicBezTo>
                  <a:pt x="672713" y="287576"/>
                  <a:pt x="693261" y="277918"/>
                  <a:pt x="711210" y="266700"/>
                </a:cubicBezTo>
                <a:cubicBezTo>
                  <a:pt x="727264" y="256666"/>
                  <a:pt x="745077" y="249767"/>
                  <a:pt x="762010" y="241300"/>
                </a:cubicBezTo>
                <a:cubicBezTo>
                  <a:pt x="772339" y="210312"/>
                  <a:pt x="775491" y="189719"/>
                  <a:pt x="800110" y="165100"/>
                </a:cubicBezTo>
                <a:cubicBezTo>
                  <a:pt x="810903" y="154307"/>
                  <a:pt x="825510" y="148167"/>
                  <a:pt x="838210" y="139700"/>
                </a:cubicBezTo>
                <a:cubicBezTo>
                  <a:pt x="829743" y="122767"/>
                  <a:pt x="826197" y="102287"/>
                  <a:pt x="812810" y="88900"/>
                </a:cubicBezTo>
                <a:cubicBezTo>
                  <a:pt x="803344" y="79434"/>
                  <a:pt x="787881" y="78595"/>
                  <a:pt x="774710" y="76200"/>
                </a:cubicBezTo>
                <a:cubicBezTo>
                  <a:pt x="556691" y="36560"/>
                  <a:pt x="756902" y="84448"/>
                  <a:pt x="622310" y="50800"/>
                </a:cubicBezTo>
                <a:cubicBezTo>
                  <a:pt x="609610" y="42333"/>
                  <a:pt x="598555" y="30616"/>
                  <a:pt x="584210" y="25400"/>
                </a:cubicBezTo>
                <a:cubicBezTo>
                  <a:pt x="551403" y="13470"/>
                  <a:pt x="482610" y="0"/>
                  <a:pt x="482610" y="0"/>
                </a:cubicBezTo>
                <a:cubicBezTo>
                  <a:pt x="444510" y="4233"/>
                  <a:pt x="406123" y="6398"/>
                  <a:pt x="368310" y="12700"/>
                </a:cubicBezTo>
                <a:cubicBezTo>
                  <a:pt x="355105" y="14901"/>
                  <a:pt x="340663" y="17037"/>
                  <a:pt x="330210" y="25400"/>
                </a:cubicBezTo>
                <a:cubicBezTo>
                  <a:pt x="318291" y="34935"/>
                  <a:pt x="315603" y="52707"/>
                  <a:pt x="304810" y="63500"/>
                </a:cubicBezTo>
                <a:cubicBezTo>
                  <a:pt x="294017" y="74293"/>
                  <a:pt x="279410" y="80433"/>
                  <a:pt x="266710" y="88900"/>
                </a:cubicBezTo>
                <a:cubicBezTo>
                  <a:pt x="233167" y="189529"/>
                  <a:pt x="267720" y="160698"/>
                  <a:pt x="165110" y="177800"/>
                </a:cubicBezTo>
                <a:cubicBezTo>
                  <a:pt x="152410" y="186267"/>
                  <a:pt x="140662" y="196374"/>
                  <a:pt x="127010" y="203200"/>
                </a:cubicBezTo>
                <a:cubicBezTo>
                  <a:pt x="108790" y="212310"/>
                  <a:pt x="54386" y="224531"/>
                  <a:pt x="38110" y="228600"/>
                </a:cubicBezTo>
                <a:cubicBezTo>
                  <a:pt x="16039" y="294813"/>
                  <a:pt x="-19040" y="364067"/>
                  <a:pt x="12710" y="393700"/>
                </a:cubicBez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solidFill>
                  <a:srgbClr val="44546A"/>
                </a:solidFill>
                <a:latin typeface="TH SarabunPSK" pitchFamily="34" charset="-34"/>
                <a:cs typeface="TH SarabunPSK" pitchFamily="34" charset="-34"/>
              </a:rPr>
              <a:t>ยะลา</a:t>
            </a:r>
          </a:p>
        </p:txBody>
      </p:sp>
      <p:sp>
        <p:nvSpPr>
          <p:cNvPr id="19" name="รูปแบบอิสระ 18"/>
          <p:cNvSpPr/>
          <p:nvPr/>
        </p:nvSpPr>
        <p:spPr>
          <a:xfrm>
            <a:off x="8288600" y="2239979"/>
            <a:ext cx="863702" cy="744521"/>
          </a:xfrm>
          <a:custGeom>
            <a:avLst/>
            <a:gdLst>
              <a:gd name="connsiteX0" fmla="*/ 139700 w 833802"/>
              <a:gd name="connsiteY0" fmla="*/ 20621 h 744521"/>
              <a:gd name="connsiteX1" fmla="*/ 508000 w 833802"/>
              <a:gd name="connsiteY1" fmla="*/ 96821 h 744521"/>
              <a:gd name="connsiteX2" fmla="*/ 533400 w 833802"/>
              <a:gd name="connsiteY2" fmla="*/ 147621 h 744521"/>
              <a:gd name="connsiteX3" fmla="*/ 571500 w 833802"/>
              <a:gd name="connsiteY3" fmla="*/ 173021 h 744521"/>
              <a:gd name="connsiteX4" fmla="*/ 660400 w 833802"/>
              <a:gd name="connsiteY4" fmla="*/ 211121 h 744521"/>
              <a:gd name="connsiteX5" fmla="*/ 711200 w 833802"/>
              <a:gd name="connsiteY5" fmla="*/ 236521 h 744521"/>
              <a:gd name="connsiteX6" fmla="*/ 787400 w 833802"/>
              <a:gd name="connsiteY6" fmla="*/ 261921 h 744521"/>
              <a:gd name="connsiteX7" fmla="*/ 825500 w 833802"/>
              <a:gd name="connsiteY7" fmla="*/ 300021 h 744521"/>
              <a:gd name="connsiteX8" fmla="*/ 774700 w 833802"/>
              <a:gd name="connsiteY8" fmla="*/ 465121 h 744521"/>
              <a:gd name="connsiteX9" fmla="*/ 736600 w 833802"/>
              <a:gd name="connsiteY9" fmla="*/ 477821 h 744521"/>
              <a:gd name="connsiteX10" fmla="*/ 711200 w 833802"/>
              <a:gd name="connsiteY10" fmla="*/ 515921 h 744521"/>
              <a:gd name="connsiteX11" fmla="*/ 685800 w 833802"/>
              <a:gd name="connsiteY11" fmla="*/ 566721 h 744521"/>
              <a:gd name="connsiteX12" fmla="*/ 647700 w 833802"/>
              <a:gd name="connsiteY12" fmla="*/ 592121 h 744521"/>
              <a:gd name="connsiteX13" fmla="*/ 584200 w 833802"/>
              <a:gd name="connsiteY13" fmla="*/ 706421 h 744521"/>
              <a:gd name="connsiteX14" fmla="*/ 520700 w 833802"/>
              <a:gd name="connsiteY14" fmla="*/ 731821 h 744521"/>
              <a:gd name="connsiteX15" fmla="*/ 482600 w 833802"/>
              <a:gd name="connsiteY15" fmla="*/ 744521 h 744521"/>
              <a:gd name="connsiteX16" fmla="*/ 330200 w 833802"/>
              <a:gd name="connsiteY16" fmla="*/ 731821 h 744521"/>
              <a:gd name="connsiteX17" fmla="*/ 292100 w 833802"/>
              <a:gd name="connsiteY17" fmla="*/ 719121 h 744521"/>
              <a:gd name="connsiteX18" fmla="*/ 228600 w 833802"/>
              <a:gd name="connsiteY18" fmla="*/ 642921 h 744521"/>
              <a:gd name="connsiteX19" fmla="*/ 152400 w 833802"/>
              <a:gd name="connsiteY19" fmla="*/ 604821 h 744521"/>
              <a:gd name="connsiteX20" fmla="*/ 88900 w 833802"/>
              <a:gd name="connsiteY20" fmla="*/ 477821 h 744521"/>
              <a:gd name="connsiteX21" fmla="*/ 38100 w 833802"/>
              <a:gd name="connsiteY21" fmla="*/ 312721 h 744521"/>
              <a:gd name="connsiteX22" fmla="*/ 0 w 833802"/>
              <a:gd name="connsiteY22" fmla="*/ 287321 h 744521"/>
              <a:gd name="connsiteX23" fmla="*/ 12700 w 833802"/>
              <a:gd name="connsiteY23" fmla="*/ 249221 h 744521"/>
              <a:gd name="connsiteX24" fmla="*/ 63500 w 833802"/>
              <a:gd name="connsiteY24" fmla="*/ 236521 h 744521"/>
              <a:gd name="connsiteX25" fmla="*/ 101600 w 833802"/>
              <a:gd name="connsiteY25" fmla="*/ 198421 h 744521"/>
              <a:gd name="connsiteX26" fmla="*/ 139700 w 833802"/>
              <a:gd name="connsiteY26" fmla="*/ 147621 h 744521"/>
              <a:gd name="connsiteX27" fmla="*/ 228600 w 833802"/>
              <a:gd name="connsiteY27" fmla="*/ 46021 h 744521"/>
              <a:gd name="connsiteX28" fmla="*/ 266700 w 833802"/>
              <a:gd name="connsiteY28" fmla="*/ 46021 h 74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33802" h="744521">
                <a:moveTo>
                  <a:pt x="139700" y="20621"/>
                </a:moveTo>
                <a:cubicBezTo>
                  <a:pt x="543855" y="35590"/>
                  <a:pt x="432453" y="-73161"/>
                  <a:pt x="508000" y="96821"/>
                </a:cubicBezTo>
                <a:cubicBezTo>
                  <a:pt x="515689" y="114121"/>
                  <a:pt x="521280" y="133077"/>
                  <a:pt x="533400" y="147621"/>
                </a:cubicBezTo>
                <a:cubicBezTo>
                  <a:pt x="543171" y="159347"/>
                  <a:pt x="558248" y="165448"/>
                  <a:pt x="571500" y="173021"/>
                </a:cubicBezTo>
                <a:cubicBezTo>
                  <a:pt x="655741" y="221159"/>
                  <a:pt x="589160" y="180589"/>
                  <a:pt x="660400" y="211121"/>
                </a:cubicBezTo>
                <a:cubicBezTo>
                  <a:pt x="677801" y="218579"/>
                  <a:pt x="693622" y="229490"/>
                  <a:pt x="711200" y="236521"/>
                </a:cubicBezTo>
                <a:cubicBezTo>
                  <a:pt x="736059" y="246465"/>
                  <a:pt x="787400" y="261921"/>
                  <a:pt x="787400" y="261921"/>
                </a:cubicBezTo>
                <a:cubicBezTo>
                  <a:pt x="800100" y="274621"/>
                  <a:pt x="822960" y="282241"/>
                  <a:pt x="825500" y="300021"/>
                </a:cubicBezTo>
                <a:cubicBezTo>
                  <a:pt x="839972" y="401328"/>
                  <a:pt x="842385" y="431279"/>
                  <a:pt x="774700" y="465121"/>
                </a:cubicBezTo>
                <a:cubicBezTo>
                  <a:pt x="762726" y="471108"/>
                  <a:pt x="749300" y="473588"/>
                  <a:pt x="736600" y="477821"/>
                </a:cubicBezTo>
                <a:cubicBezTo>
                  <a:pt x="728133" y="490521"/>
                  <a:pt x="718773" y="502669"/>
                  <a:pt x="711200" y="515921"/>
                </a:cubicBezTo>
                <a:cubicBezTo>
                  <a:pt x="701807" y="532359"/>
                  <a:pt x="697920" y="552177"/>
                  <a:pt x="685800" y="566721"/>
                </a:cubicBezTo>
                <a:cubicBezTo>
                  <a:pt x="676029" y="578447"/>
                  <a:pt x="660400" y="583654"/>
                  <a:pt x="647700" y="592121"/>
                </a:cubicBezTo>
                <a:cubicBezTo>
                  <a:pt x="616919" y="715247"/>
                  <a:pt x="656236" y="679407"/>
                  <a:pt x="584200" y="706421"/>
                </a:cubicBezTo>
                <a:cubicBezTo>
                  <a:pt x="562854" y="714426"/>
                  <a:pt x="542046" y="723816"/>
                  <a:pt x="520700" y="731821"/>
                </a:cubicBezTo>
                <a:cubicBezTo>
                  <a:pt x="508165" y="736521"/>
                  <a:pt x="495300" y="740288"/>
                  <a:pt x="482600" y="744521"/>
                </a:cubicBezTo>
                <a:cubicBezTo>
                  <a:pt x="431800" y="740288"/>
                  <a:pt x="380729" y="738558"/>
                  <a:pt x="330200" y="731821"/>
                </a:cubicBezTo>
                <a:cubicBezTo>
                  <a:pt x="316930" y="730052"/>
                  <a:pt x="303239" y="726547"/>
                  <a:pt x="292100" y="719121"/>
                </a:cubicBezTo>
                <a:cubicBezTo>
                  <a:pt x="229683" y="677510"/>
                  <a:pt x="275456" y="689777"/>
                  <a:pt x="228600" y="642921"/>
                </a:cubicBezTo>
                <a:cubicBezTo>
                  <a:pt x="203981" y="618302"/>
                  <a:pt x="183388" y="615150"/>
                  <a:pt x="152400" y="604821"/>
                </a:cubicBezTo>
                <a:cubicBezTo>
                  <a:pt x="112075" y="551054"/>
                  <a:pt x="103488" y="550761"/>
                  <a:pt x="88900" y="477821"/>
                </a:cubicBezTo>
                <a:cubicBezTo>
                  <a:pt x="77954" y="423089"/>
                  <a:pt x="81279" y="355900"/>
                  <a:pt x="38100" y="312721"/>
                </a:cubicBezTo>
                <a:cubicBezTo>
                  <a:pt x="27307" y="301928"/>
                  <a:pt x="12700" y="295788"/>
                  <a:pt x="0" y="287321"/>
                </a:cubicBezTo>
                <a:cubicBezTo>
                  <a:pt x="4233" y="274621"/>
                  <a:pt x="2247" y="257584"/>
                  <a:pt x="12700" y="249221"/>
                </a:cubicBezTo>
                <a:cubicBezTo>
                  <a:pt x="26330" y="238317"/>
                  <a:pt x="48345" y="245181"/>
                  <a:pt x="63500" y="236521"/>
                </a:cubicBezTo>
                <a:cubicBezTo>
                  <a:pt x="79094" y="227610"/>
                  <a:pt x="89911" y="212058"/>
                  <a:pt x="101600" y="198421"/>
                </a:cubicBezTo>
                <a:cubicBezTo>
                  <a:pt x="115375" y="182350"/>
                  <a:pt x="127562" y="164961"/>
                  <a:pt x="139700" y="147621"/>
                </a:cubicBezTo>
                <a:cubicBezTo>
                  <a:pt x="164180" y="112650"/>
                  <a:pt x="182493" y="61390"/>
                  <a:pt x="228600" y="46021"/>
                </a:cubicBezTo>
                <a:cubicBezTo>
                  <a:pt x="240648" y="42005"/>
                  <a:pt x="254000" y="46021"/>
                  <a:pt x="266700" y="46021"/>
                </a:cubicBezTo>
              </a:path>
            </a:pathLst>
          </a:custGeom>
          <a:solidFill>
            <a:srgbClr val="FFFF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นราธิวาส</a:t>
            </a:r>
          </a:p>
        </p:txBody>
      </p:sp>
      <p:grpSp>
        <p:nvGrpSpPr>
          <p:cNvPr id="20" name="กลุ่ม 19"/>
          <p:cNvGrpSpPr/>
          <p:nvPr/>
        </p:nvGrpSpPr>
        <p:grpSpPr>
          <a:xfrm>
            <a:off x="3509199" y="5151"/>
            <a:ext cx="2561401" cy="863904"/>
            <a:chOff x="2919897" y="263064"/>
            <a:chExt cx="3475627" cy="1212065"/>
          </a:xfrm>
        </p:grpSpPr>
        <p:pic>
          <p:nvPicPr>
            <p:cNvPr id="21" name="Picture 2" descr="à¸à¸¥à¸à¸²à¸£à¸à¹à¸à¸«à¸²à¸£à¸¹à¸à¸ à¸²à¸à¸ªà¸³à¸«à¸£à¸±à¸ à¸à¸¥à¹à¸­à¸à¸à¹à¸­à¸à¸§à¸²à¸¡à¸ªà¸§à¸¢à¹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919897" y="289791"/>
              <a:ext cx="3475627" cy="1185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สี่เหลี่ยมผืนผ้า 21"/>
            <p:cNvSpPr/>
            <p:nvPr/>
          </p:nvSpPr>
          <p:spPr>
            <a:xfrm>
              <a:off x="3469438" y="263064"/>
              <a:ext cx="2038553" cy="9068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th-TH" sz="3600" b="1" dirty="0" smtClean="0">
                  <a:solidFill>
                    <a:schemeClr val="bg1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สุขภาพจิต</a:t>
              </a:r>
              <a:endParaRPr lang="th-TH" sz="3600" b="1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573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0" y="590551"/>
            <a:ext cx="9144000" cy="679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400" b="1" dirty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ชื่อตัวชี้วัด </a:t>
            </a:r>
            <a:r>
              <a:rPr lang="en-US" sz="2400" b="1" dirty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Mo 8 </a:t>
            </a:r>
            <a:r>
              <a:rPr lang="th-TH" sz="2400" b="1" dirty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ร้อยละของผู้ป่วยโรคซึมเศร้าเข้าถึงบริการ</a:t>
            </a:r>
            <a:r>
              <a:rPr lang="th-TH" sz="2400" b="1" dirty="0" smtClean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สุขภาพจิต </a:t>
            </a:r>
            <a:r>
              <a:rPr lang="en-US" sz="2400" b="1" dirty="0" smtClean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67.23 </a:t>
            </a:r>
            <a:r>
              <a:rPr lang="th-TH" sz="2400" b="1" dirty="0" smtClean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400" b="1" dirty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≥ ร้อยละ 55 )</a:t>
            </a: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/>
          </p:nvPr>
        </p:nvGraphicFramePr>
        <p:xfrm>
          <a:off x="220979" y="1224281"/>
          <a:ext cx="2591473" cy="402540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829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82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02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47267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จังหวัด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อัตรา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7267"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นราธิวาส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10,306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77.88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7267"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ยะลา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4,713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54.04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7267"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ปัตตานี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7,469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63.01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7267"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สงขลา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13,944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54.96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7267"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สตูล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3,110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56.35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7267"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พัทลุง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7,782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79.48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7267"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ตรัง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10,633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90.61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7267"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เขต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12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59,957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67.23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7" name="ตาราง 6"/>
          <p:cNvGraphicFramePr>
            <a:graphicFrameLocks noGrp="1"/>
          </p:cNvGraphicFramePr>
          <p:nvPr>
            <p:extLst/>
          </p:nvPr>
        </p:nvGraphicFramePr>
        <p:xfrm>
          <a:off x="2973697" y="1270001"/>
          <a:ext cx="2418080" cy="176208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18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15598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สถานการณ์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rgbClr val="FFFF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46483">
                <a:tc>
                  <a:txBody>
                    <a:bodyPr/>
                    <a:lstStyle/>
                    <a:p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ปัจจุบัน การเข้าถึงบริการของผู้ป่วยโรคซึมเศร้ามากกว่า ร้อยละ 55 ทุกจังหวัดแล้ว</a:t>
                      </a:r>
                    </a:p>
                  </a:txBody>
                  <a:tcPr>
                    <a:solidFill>
                      <a:srgbClr val="FFFF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8" name="ตาราง 7"/>
          <p:cNvGraphicFramePr>
            <a:graphicFrameLocks noGrp="1"/>
          </p:cNvGraphicFramePr>
          <p:nvPr>
            <p:extLst/>
          </p:nvPr>
        </p:nvGraphicFramePr>
        <p:xfrm>
          <a:off x="2914841" y="3070747"/>
          <a:ext cx="6203442" cy="136048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2034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46083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ปัจจัยความสำเร็จ/ผลงานเด่น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6974">
                <a:tc>
                  <a:txBody>
                    <a:bodyPr/>
                    <a:lstStyle/>
                    <a:p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ทีมสหวีชาชีพมีความตั้งใจดูแล</a:t>
                      </a:r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ผู้ป่วย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</a:t>
                      </a:r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เครือข่ายสุขภาพจิตให้บริการ</a:t>
                      </a:r>
                      <a:r>
                        <a:rPr lang="th-TH" sz="1800" b="1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ส่งเสริมและป้องกันทั้งเชิงรุกและเชิงรับ โดยบูรณาการกับคลินิกโรคเรื้อรังทางกาย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endParaRPr lang="th-TH" sz="18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9" name="ตาราง 8"/>
          <p:cNvGraphicFramePr>
            <a:graphicFrameLocks noGrp="1"/>
          </p:cNvGraphicFramePr>
          <p:nvPr>
            <p:extLst/>
          </p:nvPr>
        </p:nvGraphicFramePr>
        <p:xfrm>
          <a:off x="2891131" y="4549009"/>
          <a:ext cx="6157336" cy="213839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47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102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33863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ปัญหา/ข้อจำกัด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ข้อเสนอแนะ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1451">
                <a:tc>
                  <a:txBody>
                    <a:bodyPr/>
                    <a:lstStyle/>
                    <a:p>
                      <a:pPr algn="l"/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ฐานข้อมูลHDCกับพระศรีมหาโพธิ์ยังแตกต่างกัน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ปรับฐานข้อมูลประชากรกลางปีเป็นปีเดียวกันและสะสมข้อมูลต่อเนื่อง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3080">
                <a:tc>
                  <a:txBody>
                    <a:bodyPr/>
                    <a:lstStyle/>
                    <a:p>
                      <a:pPr algn="l"/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ระบบการยืนยันการวินิจฉัยซึมเศร้าและการติดตามการรักษา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Audit chart โดยทีมเวชระเบียน เพื่อยืนยันการวินิจฉัยและวางแผนการรักษา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xmlns="" id="{97AD2C4D-D80A-1941-B708-57A4EEA6EB72}"/>
                  </a:ext>
                </a:extLst>
              </p14:cNvPr>
              <p14:cNvContentPartPr/>
              <p14:nvPr/>
            </p14:nvContentPartPr>
            <p14:xfrm>
              <a:off x="10850880" y="4549009"/>
              <a:ext cx="360" cy="248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97AD2C4D-D80A-1941-B708-57A4EEA6EB7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05880" y="4459009"/>
                <a:ext cx="9036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xmlns="" id="{1E3ED158-D98B-3B43-8948-74F91D6C1CE5}"/>
                  </a:ext>
                </a:extLst>
              </p14:cNvPr>
              <p14:cNvContentPartPr/>
              <p14:nvPr/>
            </p14:nvContentPartPr>
            <p14:xfrm>
              <a:off x="11039374" y="4642864"/>
              <a:ext cx="360" cy="126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1E3ED158-D98B-3B43-8948-74F91D6C1CE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994374" y="4552864"/>
                <a:ext cx="9036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xmlns="" id="{FCBE95B8-BDC1-CC41-B231-F7E292C345F0}"/>
                  </a:ext>
                </a:extLst>
              </p14:cNvPr>
              <p14:cNvContentPartPr/>
              <p14:nvPr/>
            </p14:nvContentPartPr>
            <p14:xfrm>
              <a:off x="11192646" y="4881109"/>
              <a:ext cx="6480" cy="3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FCBE95B8-BDC1-CC41-B231-F7E292C345F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147646" y="4791109"/>
                <a:ext cx="96480" cy="180360"/>
              </a:xfrm>
              <a:prstGeom prst="rect">
                <a:avLst/>
              </a:prstGeom>
            </p:spPr>
          </p:pic>
        </mc:Fallback>
      </mc:AlternateContent>
      <p:sp>
        <p:nvSpPr>
          <p:cNvPr id="43" name="รูปแบบอิสระ 42"/>
          <p:cNvSpPr/>
          <p:nvPr/>
        </p:nvSpPr>
        <p:spPr>
          <a:xfrm>
            <a:off x="8288600" y="2616200"/>
            <a:ext cx="186884" cy="105833"/>
          </a:xfrm>
          <a:custGeom>
            <a:avLst/>
            <a:gdLst>
              <a:gd name="connsiteX0" fmla="*/ 38367 w 186884"/>
              <a:gd name="connsiteY0" fmla="*/ 8467 h 105833"/>
              <a:gd name="connsiteX1" fmla="*/ 63767 w 186884"/>
              <a:gd name="connsiteY1" fmla="*/ 0 h 105833"/>
              <a:gd name="connsiteX2" fmla="*/ 118800 w 186884"/>
              <a:gd name="connsiteY2" fmla="*/ 8467 h 105833"/>
              <a:gd name="connsiteX3" fmla="*/ 152667 w 186884"/>
              <a:gd name="connsiteY3" fmla="*/ 21167 h 105833"/>
              <a:gd name="connsiteX4" fmla="*/ 169600 w 186884"/>
              <a:gd name="connsiteY4" fmla="*/ 25400 h 105833"/>
              <a:gd name="connsiteX5" fmla="*/ 182300 w 186884"/>
              <a:gd name="connsiteY5" fmla="*/ 33867 h 105833"/>
              <a:gd name="connsiteX6" fmla="*/ 182300 w 186884"/>
              <a:gd name="connsiteY6" fmla="*/ 84667 h 105833"/>
              <a:gd name="connsiteX7" fmla="*/ 165367 w 186884"/>
              <a:gd name="connsiteY7" fmla="*/ 93133 h 105833"/>
              <a:gd name="connsiteX8" fmla="*/ 148433 w 186884"/>
              <a:gd name="connsiteY8" fmla="*/ 97367 h 105833"/>
              <a:gd name="connsiteX9" fmla="*/ 118800 w 186884"/>
              <a:gd name="connsiteY9" fmla="*/ 105833 h 105833"/>
              <a:gd name="connsiteX10" fmla="*/ 38367 w 186884"/>
              <a:gd name="connsiteY10" fmla="*/ 101600 h 105833"/>
              <a:gd name="connsiteX11" fmla="*/ 25667 w 186884"/>
              <a:gd name="connsiteY11" fmla="*/ 88900 h 105833"/>
              <a:gd name="connsiteX12" fmla="*/ 8733 w 186884"/>
              <a:gd name="connsiteY12" fmla="*/ 76200 h 105833"/>
              <a:gd name="connsiteX13" fmla="*/ 267 w 186884"/>
              <a:gd name="connsiteY13" fmla="*/ 63500 h 105833"/>
              <a:gd name="connsiteX14" fmla="*/ 21433 w 186884"/>
              <a:gd name="connsiteY14" fmla="*/ 25400 h 105833"/>
              <a:gd name="connsiteX15" fmla="*/ 46833 w 186884"/>
              <a:gd name="connsiteY15" fmla="*/ 16933 h 105833"/>
              <a:gd name="connsiteX16" fmla="*/ 38367 w 186884"/>
              <a:gd name="connsiteY16" fmla="*/ 8467 h 105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6884" h="105833">
                <a:moveTo>
                  <a:pt x="38367" y="8467"/>
                </a:moveTo>
                <a:cubicBezTo>
                  <a:pt x="46834" y="5645"/>
                  <a:pt x="54842" y="0"/>
                  <a:pt x="63767" y="0"/>
                </a:cubicBezTo>
                <a:cubicBezTo>
                  <a:pt x="82327" y="0"/>
                  <a:pt x="100558" y="5047"/>
                  <a:pt x="118800" y="8467"/>
                </a:cubicBezTo>
                <a:cubicBezTo>
                  <a:pt x="125599" y="9742"/>
                  <a:pt x="149684" y="20173"/>
                  <a:pt x="152667" y="21167"/>
                </a:cubicBezTo>
                <a:cubicBezTo>
                  <a:pt x="158186" y="23007"/>
                  <a:pt x="163956" y="23989"/>
                  <a:pt x="169600" y="25400"/>
                </a:cubicBezTo>
                <a:cubicBezTo>
                  <a:pt x="173833" y="28222"/>
                  <a:pt x="179122" y="29894"/>
                  <a:pt x="182300" y="33867"/>
                </a:cubicBezTo>
                <a:cubicBezTo>
                  <a:pt x="191518" y="45389"/>
                  <a:pt x="184322" y="80218"/>
                  <a:pt x="182300" y="84667"/>
                </a:cubicBezTo>
                <a:cubicBezTo>
                  <a:pt x="179689" y="90412"/>
                  <a:pt x="171276" y="90917"/>
                  <a:pt x="165367" y="93133"/>
                </a:cubicBezTo>
                <a:cubicBezTo>
                  <a:pt x="159919" y="95176"/>
                  <a:pt x="154028" y="95769"/>
                  <a:pt x="148433" y="97367"/>
                </a:cubicBezTo>
                <a:cubicBezTo>
                  <a:pt x="105950" y="109505"/>
                  <a:pt x="171697" y="92609"/>
                  <a:pt x="118800" y="105833"/>
                </a:cubicBezTo>
                <a:cubicBezTo>
                  <a:pt x="91989" y="104422"/>
                  <a:pt x="64782" y="106403"/>
                  <a:pt x="38367" y="101600"/>
                </a:cubicBezTo>
                <a:cubicBezTo>
                  <a:pt x="32477" y="100529"/>
                  <a:pt x="30213" y="92796"/>
                  <a:pt x="25667" y="88900"/>
                </a:cubicBezTo>
                <a:cubicBezTo>
                  <a:pt x="20310" y="84308"/>
                  <a:pt x="14378" y="80433"/>
                  <a:pt x="8733" y="76200"/>
                </a:cubicBezTo>
                <a:cubicBezTo>
                  <a:pt x="5911" y="71967"/>
                  <a:pt x="898" y="68548"/>
                  <a:pt x="267" y="63500"/>
                </a:cubicBezTo>
                <a:cubicBezTo>
                  <a:pt x="-1776" y="47151"/>
                  <a:pt x="8112" y="33393"/>
                  <a:pt x="21433" y="25400"/>
                </a:cubicBezTo>
                <a:cubicBezTo>
                  <a:pt x="29086" y="20808"/>
                  <a:pt x="37908" y="16933"/>
                  <a:pt x="46833" y="16933"/>
                </a:cubicBezTo>
                <a:lnTo>
                  <a:pt x="38367" y="84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1032" name="Picture 8" descr="C:\Users\S\Desktop\รูป 7 จังหวัดภาคใต้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0" y="1155700"/>
            <a:ext cx="3644900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รูปแบบอิสระ 12"/>
          <p:cNvSpPr/>
          <p:nvPr/>
        </p:nvSpPr>
        <p:spPr>
          <a:xfrm>
            <a:off x="5562600" y="1130300"/>
            <a:ext cx="965200" cy="825994"/>
          </a:xfrm>
          <a:custGeom>
            <a:avLst/>
            <a:gdLst>
              <a:gd name="connsiteX0" fmla="*/ 596900 w 965200"/>
              <a:gd name="connsiteY0" fmla="*/ 38148 h 800642"/>
              <a:gd name="connsiteX1" fmla="*/ 520700 w 965200"/>
              <a:gd name="connsiteY1" fmla="*/ 25448 h 800642"/>
              <a:gd name="connsiteX2" fmla="*/ 469900 w 965200"/>
              <a:gd name="connsiteY2" fmla="*/ 48 h 800642"/>
              <a:gd name="connsiteX3" fmla="*/ 355600 w 965200"/>
              <a:gd name="connsiteY3" fmla="*/ 25448 h 800642"/>
              <a:gd name="connsiteX4" fmla="*/ 342900 w 965200"/>
              <a:gd name="connsiteY4" fmla="*/ 76248 h 800642"/>
              <a:gd name="connsiteX5" fmla="*/ 190500 w 965200"/>
              <a:gd name="connsiteY5" fmla="*/ 88948 h 800642"/>
              <a:gd name="connsiteX6" fmla="*/ 76200 w 965200"/>
              <a:gd name="connsiteY6" fmla="*/ 63548 h 800642"/>
              <a:gd name="connsiteX7" fmla="*/ 38100 w 965200"/>
              <a:gd name="connsiteY7" fmla="*/ 88948 h 800642"/>
              <a:gd name="connsiteX8" fmla="*/ 38100 w 965200"/>
              <a:gd name="connsiteY8" fmla="*/ 203248 h 800642"/>
              <a:gd name="connsiteX9" fmla="*/ 0 w 965200"/>
              <a:gd name="connsiteY9" fmla="*/ 228648 h 800642"/>
              <a:gd name="connsiteX10" fmla="*/ 25400 w 965200"/>
              <a:gd name="connsiteY10" fmla="*/ 406448 h 800642"/>
              <a:gd name="connsiteX11" fmla="*/ 63500 w 965200"/>
              <a:gd name="connsiteY11" fmla="*/ 419148 h 800642"/>
              <a:gd name="connsiteX12" fmla="*/ 88900 w 965200"/>
              <a:gd name="connsiteY12" fmla="*/ 457248 h 800642"/>
              <a:gd name="connsiteX13" fmla="*/ 101600 w 965200"/>
              <a:gd name="connsiteY13" fmla="*/ 558848 h 800642"/>
              <a:gd name="connsiteX14" fmla="*/ 190500 w 965200"/>
              <a:gd name="connsiteY14" fmla="*/ 571548 h 800642"/>
              <a:gd name="connsiteX15" fmla="*/ 241300 w 965200"/>
              <a:gd name="connsiteY15" fmla="*/ 609648 h 800642"/>
              <a:gd name="connsiteX16" fmla="*/ 368300 w 965200"/>
              <a:gd name="connsiteY16" fmla="*/ 596948 h 800642"/>
              <a:gd name="connsiteX17" fmla="*/ 342900 w 965200"/>
              <a:gd name="connsiteY17" fmla="*/ 558848 h 800642"/>
              <a:gd name="connsiteX18" fmla="*/ 355600 w 965200"/>
              <a:gd name="connsiteY18" fmla="*/ 508048 h 800642"/>
              <a:gd name="connsiteX19" fmla="*/ 533400 w 965200"/>
              <a:gd name="connsiteY19" fmla="*/ 520748 h 800642"/>
              <a:gd name="connsiteX20" fmla="*/ 469900 w 965200"/>
              <a:gd name="connsiteY20" fmla="*/ 533448 h 800642"/>
              <a:gd name="connsiteX21" fmla="*/ 431800 w 965200"/>
              <a:gd name="connsiteY21" fmla="*/ 609648 h 800642"/>
              <a:gd name="connsiteX22" fmla="*/ 393700 w 965200"/>
              <a:gd name="connsiteY22" fmla="*/ 647748 h 800642"/>
              <a:gd name="connsiteX23" fmla="*/ 419100 w 965200"/>
              <a:gd name="connsiteY23" fmla="*/ 685848 h 800642"/>
              <a:gd name="connsiteX24" fmla="*/ 571500 w 965200"/>
              <a:gd name="connsiteY24" fmla="*/ 736648 h 800642"/>
              <a:gd name="connsiteX25" fmla="*/ 622300 w 965200"/>
              <a:gd name="connsiteY25" fmla="*/ 800148 h 800642"/>
              <a:gd name="connsiteX26" fmla="*/ 660400 w 965200"/>
              <a:gd name="connsiteY26" fmla="*/ 762048 h 800642"/>
              <a:gd name="connsiteX27" fmla="*/ 952500 w 965200"/>
              <a:gd name="connsiteY27" fmla="*/ 749348 h 800642"/>
              <a:gd name="connsiteX28" fmla="*/ 965200 w 965200"/>
              <a:gd name="connsiteY28" fmla="*/ 711248 h 800642"/>
              <a:gd name="connsiteX29" fmla="*/ 927100 w 965200"/>
              <a:gd name="connsiteY29" fmla="*/ 635048 h 800642"/>
              <a:gd name="connsiteX30" fmla="*/ 876300 w 965200"/>
              <a:gd name="connsiteY30" fmla="*/ 546148 h 800642"/>
              <a:gd name="connsiteX31" fmla="*/ 838200 w 965200"/>
              <a:gd name="connsiteY31" fmla="*/ 508048 h 800642"/>
              <a:gd name="connsiteX32" fmla="*/ 812800 w 965200"/>
              <a:gd name="connsiteY32" fmla="*/ 469948 h 800642"/>
              <a:gd name="connsiteX33" fmla="*/ 736600 w 965200"/>
              <a:gd name="connsiteY33" fmla="*/ 393748 h 800642"/>
              <a:gd name="connsiteX34" fmla="*/ 723900 w 965200"/>
              <a:gd name="connsiteY34" fmla="*/ 355648 h 800642"/>
              <a:gd name="connsiteX35" fmla="*/ 685800 w 965200"/>
              <a:gd name="connsiteY35" fmla="*/ 330248 h 800642"/>
              <a:gd name="connsiteX36" fmla="*/ 660400 w 965200"/>
              <a:gd name="connsiteY36" fmla="*/ 292148 h 800642"/>
              <a:gd name="connsiteX37" fmla="*/ 622300 w 965200"/>
              <a:gd name="connsiteY37" fmla="*/ 177848 h 800642"/>
              <a:gd name="connsiteX38" fmla="*/ 596900 w 965200"/>
              <a:gd name="connsiteY38" fmla="*/ 101648 h 800642"/>
              <a:gd name="connsiteX39" fmla="*/ 596900 w 965200"/>
              <a:gd name="connsiteY39" fmla="*/ 38148 h 800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965200" h="800642">
                <a:moveTo>
                  <a:pt x="596900" y="38148"/>
                </a:moveTo>
                <a:cubicBezTo>
                  <a:pt x="584200" y="25448"/>
                  <a:pt x="545364" y="32847"/>
                  <a:pt x="520700" y="25448"/>
                </a:cubicBezTo>
                <a:cubicBezTo>
                  <a:pt x="502566" y="20008"/>
                  <a:pt x="488716" y="2139"/>
                  <a:pt x="469900" y="48"/>
                </a:cubicBezTo>
                <a:cubicBezTo>
                  <a:pt x="458738" y="-1192"/>
                  <a:pt x="371181" y="21553"/>
                  <a:pt x="355600" y="25448"/>
                </a:cubicBezTo>
                <a:cubicBezTo>
                  <a:pt x="351367" y="42381"/>
                  <a:pt x="354074" y="62839"/>
                  <a:pt x="342900" y="76248"/>
                </a:cubicBezTo>
                <a:cubicBezTo>
                  <a:pt x="304855" y="121902"/>
                  <a:pt x="232858" y="94999"/>
                  <a:pt x="190500" y="88948"/>
                </a:cubicBezTo>
                <a:cubicBezTo>
                  <a:pt x="112271" y="77772"/>
                  <a:pt x="132919" y="82454"/>
                  <a:pt x="76200" y="63548"/>
                </a:cubicBezTo>
                <a:cubicBezTo>
                  <a:pt x="63500" y="72015"/>
                  <a:pt x="41802" y="74140"/>
                  <a:pt x="38100" y="88948"/>
                </a:cubicBezTo>
                <a:cubicBezTo>
                  <a:pt x="24329" y="144031"/>
                  <a:pt x="73849" y="158562"/>
                  <a:pt x="38100" y="203248"/>
                </a:cubicBezTo>
                <a:cubicBezTo>
                  <a:pt x="28565" y="215167"/>
                  <a:pt x="12700" y="220181"/>
                  <a:pt x="0" y="228648"/>
                </a:cubicBezTo>
                <a:cubicBezTo>
                  <a:pt x="8467" y="287915"/>
                  <a:pt x="6468" y="349652"/>
                  <a:pt x="25400" y="406448"/>
                </a:cubicBezTo>
                <a:cubicBezTo>
                  <a:pt x="29633" y="419148"/>
                  <a:pt x="53047" y="410785"/>
                  <a:pt x="63500" y="419148"/>
                </a:cubicBezTo>
                <a:cubicBezTo>
                  <a:pt x="75419" y="428683"/>
                  <a:pt x="80433" y="444548"/>
                  <a:pt x="88900" y="457248"/>
                </a:cubicBezTo>
                <a:cubicBezTo>
                  <a:pt x="93133" y="491115"/>
                  <a:pt x="78925" y="533339"/>
                  <a:pt x="101600" y="558848"/>
                </a:cubicBezTo>
                <a:cubicBezTo>
                  <a:pt x="121487" y="581221"/>
                  <a:pt x="162368" y="561318"/>
                  <a:pt x="190500" y="571548"/>
                </a:cubicBezTo>
                <a:cubicBezTo>
                  <a:pt x="210392" y="578782"/>
                  <a:pt x="224367" y="596948"/>
                  <a:pt x="241300" y="609648"/>
                </a:cubicBezTo>
                <a:cubicBezTo>
                  <a:pt x="283633" y="605415"/>
                  <a:pt x="330247" y="615974"/>
                  <a:pt x="368300" y="596948"/>
                </a:cubicBezTo>
                <a:cubicBezTo>
                  <a:pt x="381952" y="590122"/>
                  <a:pt x="345059" y="573958"/>
                  <a:pt x="342900" y="558848"/>
                </a:cubicBezTo>
                <a:cubicBezTo>
                  <a:pt x="340432" y="541569"/>
                  <a:pt x="351367" y="524981"/>
                  <a:pt x="355600" y="508048"/>
                </a:cubicBezTo>
                <a:cubicBezTo>
                  <a:pt x="414867" y="512281"/>
                  <a:pt x="475397" y="507858"/>
                  <a:pt x="533400" y="520748"/>
                </a:cubicBezTo>
                <a:cubicBezTo>
                  <a:pt x="554472" y="525431"/>
                  <a:pt x="488642" y="522738"/>
                  <a:pt x="469900" y="533448"/>
                </a:cubicBezTo>
                <a:cubicBezTo>
                  <a:pt x="437619" y="551894"/>
                  <a:pt x="448849" y="584074"/>
                  <a:pt x="431800" y="609648"/>
                </a:cubicBezTo>
                <a:cubicBezTo>
                  <a:pt x="421837" y="624592"/>
                  <a:pt x="406400" y="635048"/>
                  <a:pt x="393700" y="647748"/>
                </a:cubicBezTo>
                <a:cubicBezTo>
                  <a:pt x="402167" y="660448"/>
                  <a:pt x="406680" y="676976"/>
                  <a:pt x="419100" y="685848"/>
                </a:cubicBezTo>
                <a:cubicBezTo>
                  <a:pt x="443664" y="703394"/>
                  <a:pt x="552001" y="731077"/>
                  <a:pt x="571500" y="736648"/>
                </a:cubicBezTo>
                <a:cubicBezTo>
                  <a:pt x="577662" y="755135"/>
                  <a:pt x="586019" y="806195"/>
                  <a:pt x="622300" y="800148"/>
                </a:cubicBezTo>
                <a:cubicBezTo>
                  <a:pt x="640016" y="797195"/>
                  <a:pt x="642648" y="764779"/>
                  <a:pt x="660400" y="762048"/>
                </a:cubicBezTo>
                <a:cubicBezTo>
                  <a:pt x="756725" y="747229"/>
                  <a:pt x="855133" y="753581"/>
                  <a:pt x="952500" y="749348"/>
                </a:cubicBezTo>
                <a:cubicBezTo>
                  <a:pt x="956733" y="736648"/>
                  <a:pt x="965200" y="724635"/>
                  <a:pt x="965200" y="711248"/>
                </a:cubicBezTo>
                <a:cubicBezTo>
                  <a:pt x="965200" y="682142"/>
                  <a:pt x="939942" y="657522"/>
                  <a:pt x="927100" y="635048"/>
                </a:cubicBezTo>
                <a:cubicBezTo>
                  <a:pt x="904515" y="595524"/>
                  <a:pt x="904429" y="579902"/>
                  <a:pt x="876300" y="546148"/>
                </a:cubicBezTo>
                <a:cubicBezTo>
                  <a:pt x="864802" y="532350"/>
                  <a:pt x="849698" y="521846"/>
                  <a:pt x="838200" y="508048"/>
                </a:cubicBezTo>
                <a:cubicBezTo>
                  <a:pt x="828429" y="496322"/>
                  <a:pt x="822941" y="481356"/>
                  <a:pt x="812800" y="469948"/>
                </a:cubicBezTo>
                <a:cubicBezTo>
                  <a:pt x="788935" y="443100"/>
                  <a:pt x="736600" y="393748"/>
                  <a:pt x="736600" y="393748"/>
                </a:cubicBezTo>
                <a:cubicBezTo>
                  <a:pt x="732367" y="381048"/>
                  <a:pt x="732263" y="366101"/>
                  <a:pt x="723900" y="355648"/>
                </a:cubicBezTo>
                <a:cubicBezTo>
                  <a:pt x="714365" y="343729"/>
                  <a:pt x="696593" y="341041"/>
                  <a:pt x="685800" y="330248"/>
                </a:cubicBezTo>
                <a:cubicBezTo>
                  <a:pt x="675007" y="319455"/>
                  <a:pt x="668867" y="304848"/>
                  <a:pt x="660400" y="292148"/>
                </a:cubicBezTo>
                <a:cubicBezTo>
                  <a:pt x="631801" y="120554"/>
                  <a:pt x="669920" y="284994"/>
                  <a:pt x="622300" y="177848"/>
                </a:cubicBezTo>
                <a:cubicBezTo>
                  <a:pt x="611426" y="153382"/>
                  <a:pt x="596900" y="101648"/>
                  <a:pt x="596900" y="101648"/>
                </a:cubicBezTo>
                <a:cubicBezTo>
                  <a:pt x="627980" y="39489"/>
                  <a:pt x="609600" y="50848"/>
                  <a:pt x="596900" y="38148"/>
                </a:cubicBez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solidFill>
                  <a:srgbClr val="44546A"/>
                </a:solidFill>
                <a:latin typeface="TH SarabunPSK" pitchFamily="34" charset="-34"/>
                <a:cs typeface="TH SarabunPSK" pitchFamily="34" charset="-34"/>
              </a:rPr>
              <a:t>ตรัง</a:t>
            </a:r>
          </a:p>
        </p:txBody>
      </p:sp>
      <p:sp>
        <p:nvSpPr>
          <p:cNvPr id="15" name="รูปแบบอิสระ 14"/>
          <p:cNvSpPr/>
          <p:nvPr/>
        </p:nvSpPr>
        <p:spPr>
          <a:xfrm>
            <a:off x="6248400" y="1219694"/>
            <a:ext cx="969677" cy="723900"/>
          </a:xfrm>
          <a:custGeom>
            <a:avLst/>
            <a:gdLst>
              <a:gd name="connsiteX0" fmla="*/ 0 w 969677"/>
              <a:gd name="connsiteY0" fmla="*/ 0 h 723900"/>
              <a:gd name="connsiteX1" fmla="*/ 177800 w 969677"/>
              <a:gd name="connsiteY1" fmla="*/ 12700 h 723900"/>
              <a:gd name="connsiteX2" fmla="*/ 266700 w 969677"/>
              <a:gd name="connsiteY2" fmla="*/ 25400 h 723900"/>
              <a:gd name="connsiteX3" fmla="*/ 698500 w 969677"/>
              <a:gd name="connsiteY3" fmla="*/ 38100 h 723900"/>
              <a:gd name="connsiteX4" fmla="*/ 723900 w 969677"/>
              <a:gd name="connsiteY4" fmla="*/ 76200 h 723900"/>
              <a:gd name="connsiteX5" fmla="*/ 762000 w 969677"/>
              <a:gd name="connsiteY5" fmla="*/ 114300 h 723900"/>
              <a:gd name="connsiteX6" fmla="*/ 787400 w 969677"/>
              <a:gd name="connsiteY6" fmla="*/ 177800 h 723900"/>
              <a:gd name="connsiteX7" fmla="*/ 876300 w 969677"/>
              <a:gd name="connsiteY7" fmla="*/ 292100 h 723900"/>
              <a:gd name="connsiteX8" fmla="*/ 889000 w 969677"/>
              <a:gd name="connsiteY8" fmla="*/ 330200 h 723900"/>
              <a:gd name="connsiteX9" fmla="*/ 952500 w 969677"/>
              <a:gd name="connsiteY9" fmla="*/ 406400 h 723900"/>
              <a:gd name="connsiteX10" fmla="*/ 952500 w 969677"/>
              <a:gd name="connsiteY10" fmla="*/ 533400 h 723900"/>
              <a:gd name="connsiteX11" fmla="*/ 914400 w 969677"/>
              <a:gd name="connsiteY11" fmla="*/ 546100 h 723900"/>
              <a:gd name="connsiteX12" fmla="*/ 838200 w 969677"/>
              <a:gd name="connsiteY12" fmla="*/ 533400 h 723900"/>
              <a:gd name="connsiteX13" fmla="*/ 774700 w 969677"/>
              <a:gd name="connsiteY13" fmla="*/ 457200 h 723900"/>
              <a:gd name="connsiteX14" fmla="*/ 660400 w 969677"/>
              <a:gd name="connsiteY14" fmla="*/ 393700 h 723900"/>
              <a:gd name="connsiteX15" fmla="*/ 635000 w 969677"/>
              <a:gd name="connsiteY15" fmla="*/ 342900 h 723900"/>
              <a:gd name="connsiteX16" fmla="*/ 596900 w 969677"/>
              <a:gd name="connsiteY16" fmla="*/ 292100 h 723900"/>
              <a:gd name="connsiteX17" fmla="*/ 558800 w 969677"/>
              <a:gd name="connsiteY17" fmla="*/ 203200 h 723900"/>
              <a:gd name="connsiteX18" fmla="*/ 469900 w 969677"/>
              <a:gd name="connsiteY18" fmla="*/ 165100 h 723900"/>
              <a:gd name="connsiteX19" fmla="*/ 431800 w 969677"/>
              <a:gd name="connsiteY19" fmla="*/ 177800 h 723900"/>
              <a:gd name="connsiteX20" fmla="*/ 482600 w 969677"/>
              <a:gd name="connsiteY20" fmla="*/ 215900 h 723900"/>
              <a:gd name="connsiteX21" fmla="*/ 533400 w 969677"/>
              <a:gd name="connsiteY21" fmla="*/ 292100 h 723900"/>
              <a:gd name="connsiteX22" fmla="*/ 558800 w 969677"/>
              <a:gd name="connsiteY22" fmla="*/ 342900 h 723900"/>
              <a:gd name="connsiteX23" fmla="*/ 609600 w 969677"/>
              <a:gd name="connsiteY23" fmla="*/ 381000 h 723900"/>
              <a:gd name="connsiteX24" fmla="*/ 660400 w 969677"/>
              <a:gd name="connsiteY24" fmla="*/ 393700 h 723900"/>
              <a:gd name="connsiteX25" fmla="*/ 711200 w 969677"/>
              <a:gd name="connsiteY25" fmla="*/ 431800 h 723900"/>
              <a:gd name="connsiteX26" fmla="*/ 736600 w 969677"/>
              <a:gd name="connsiteY26" fmla="*/ 469900 h 723900"/>
              <a:gd name="connsiteX27" fmla="*/ 723900 w 969677"/>
              <a:gd name="connsiteY27" fmla="*/ 546100 h 723900"/>
              <a:gd name="connsiteX28" fmla="*/ 685800 w 969677"/>
              <a:gd name="connsiteY28" fmla="*/ 571500 h 723900"/>
              <a:gd name="connsiteX29" fmla="*/ 647700 w 969677"/>
              <a:gd name="connsiteY29" fmla="*/ 584200 h 723900"/>
              <a:gd name="connsiteX30" fmla="*/ 469900 w 969677"/>
              <a:gd name="connsiteY30" fmla="*/ 609600 h 723900"/>
              <a:gd name="connsiteX31" fmla="*/ 355600 w 969677"/>
              <a:gd name="connsiteY31" fmla="*/ 673100 h 723900"/>
              <a:gd name="connsiteX32" fmla="*/ 266700 w 969677"/>
              <a:gd name="connsiteY32" fmla="*/ 723900 h 723900"/>
              <a:gd name="connsiteX33" fmla="*/ 228600 w 969677"/>
              <a:gd name="connsiteY33" fmla="*/ 698500 h 723900"/>
              <a:gd name="connsiteX34" fmla="*/ 152400 w 969677"/>
              <a:gd name="connsiteY34" fmla="*/ 571500 h 723900"/>
              <a:gd name="connsiteX35" fmla="*/ 127000 w 969677"/>
              <a:gd name="connsiteY35" fmla="*/ 508000 h 723900"/>
              <a:gd name="connsiteX36" fmla="*/ 101600 w 969677"/>
              <a:gd name="connsiteY36" fmla="*/ 355600 h 723900"/>
              <a:gd name="connsiteX37" fmla="*/ 63500 w 969677"/>
              <a:gd name="connsiteY37" fmla="*/ 2413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69677" h="723900">
                <a:moveTo>
                  <a:pt x="0" y="0"/>
                </a:moveTo>
                <a:cubicBezTo>
                  <a:pt x="59267" y="4233"/>
                  <a:pt x="118650" y="7067"/>
                  <a:pt x="177800" y="12700"/>
                </a:cubicBezTo>
                <a:cubicBezTo>
                  <a:pt x="207599" y="15538"/>
                  <a:pt x="236801" y="23942"/>
                  <a:pt x="266700" y="25400"/>
                </a:cubicBezTo>
                <a:cubicBezTo>
                  <a:pt x="410525" y="32416"/>
                  <a:pt x="554567" y="33867"/>
                  <a:pt x="698500" y="38100"/>
                </a:cubicBezTo>
                <a:cubicBezTo>
                  <a:pt x="706967" y="50800"/>
                  <a:pt x="714129" y="64474"/>
                  <a:pt x="723900" y="76200"/>
                </a:cubicBezTo>
                <a:cubicBezTo>
                  <a:pt x="735398" y="89998"/>
                  <a:pt x="752481" y="99070"/>
                  <a:pt x="762000" y="114300"/>
                </a:cubicBezTo>
                <a:cubicBezTo>
                  <a:pt x="774082" y="133632"/>
                  <a:pt x="775318" y="158468"/>
                  <a:pt x="787400" y="177800"/>
                </a:cubicBezTo>
                <a:cubicBezTo>
                  <a:pt x="834362" y="252940"/>
                  <a:pt x="837163" y="174689"/>
                  <a:pt x="876300" y="292100"/>
                </a:cubicBezTo>
                <a:cubicBezTo>
                  <a:pt x="880533" y="304800"/>
                  <a:pt x="883013" y="318226"/>
                  <a:pt x="889000" y="330200"/>
                </a:cubicBezTo>
                <a:cubicBezTo>
                  <a:pt x="906681" y="365563"/>
                  <a:pt x="924413" y="378313"/>
                  <a:pt x="952500" y="406400"/>
                </a:cubicBezTo>
                <a:cubicBezTo>
                  <a:pt x="968140" y="453319"/>
                  <a:pt x="981686" y="475027"/>
                  <a:pt x="952500" y="533400"/>
                </a:cubicBezTo>
                <a:cubicBezTo>
                  <a:pt x="946513" y="545374"/>
                  <a:pt x="927100" y="541867"/>
                  <a:pt x="914400" y="546100"/>
                </a:cubicBezTo>
                <a:cubicBezTo>
                  <a:pt x="889000" y="541867"/>
                  <a:pt x="861731" y="543858"/>
                  <a:pt x="838200" y="533400"/>
                </a:cubicBezTo>
                <a:cubicBezTo>
                  <a:pt x="791991" y="512863"/>
                  <a:pt x="807781" y="486146"/>
                  <a:pt x="774700" y="457200"/>
                </a:cubicBezTo>
                <a:cubicBezTo>
                  <a:pt x="720953" y="410172"/>
                  <a:pt x="712729" y="411143"/>
                  <a:pt x="660400" y="393700"/>
                </a:cubicBezTo>
                <a:cubicBezTo>
                  <a:pt x="651933" y="376767"/>
                  <a:pt x="645034" y="358954"/>
                  <a:pt x="635000" y="342900"/>
                </a:cubicBezTo>
                <a:cubicBezTo>
                  <a:pt x="623782" y="324951"/>
                  <a:pt x="607402" y="310478"/>
                  <a:pt x="596900" y="292100"/>
                </a:cubicBezTo>
                <a:cubicBezTo>
                  <a:pt x="568025" y="241569"/>
                  <a:pt x="604595" y="258154"/>
                  <a:pt x="558800" y="203200"/>
                </a:cubicBezTo>
                <a:cubicBezTo>
                  <a:pt x="535720" y="175504"/>
                  <a:pt x="501724" y="173056"/>
                  <a:pt x="469900" y="165100"/>
                </a:cubicBezTo>
                <a:cubicBezTo>
                  <a:pt x="457200" y="169333"/>
                  <a:pt x="428553" y="164813"/>
                  <a:pt x="431800" y="177800"/>
                </a:cubicBezTo>
                <a:cubicBezTo>
                  <a:pt x="436934" y="198335"/>
                  <a:pt x="468538" y="200080"/>
                  <a:pt x="482600" y="215900"/>
                </a:cubicBezTo>
                <a:cubicBezTo>
                  <a:pt x="502881" y="238716"/>
                  <a:pt x="519748" y="264796"/>
                  <a:pt x="533400" y="292100"/>
                </a:cubicBezTo>
                <a:cubicBezTo>
                  <a:pt x="541867" y="309033"/>
                  <a:pt x="546479" y="328526"/>
                  <a:pt x="558800" y="342900"/>
                </a:cubicBezTo>
                <a:cubicBezTo>
                  <a:pt x="572575" y="358971"/>
                  <a:pt x="590668" y="371534"/>
                  <a:pt x="609600" y="381000"/>
                </a:cubicBezTo>
                <a:cubicBezTo>
                  <a:pt x="625212" y="388806"/>
                  <a:pt x="643467" y="389467"/>
                  <a:pt x="660400" y="393700"/>
                </a:cubicBezTo>
                <a:cubicBezTo>
                  <a:pt x="677333" y="406400"/>
                  <a:pt x="696233" y="416833"/>
                  <a:pt x="711200" y="431800"/>
                </a:cubicBezTo>
                <a:cubicBezTo>
                  <a:pt x="721993" y="442593"/>
                  <a:pt x="734914" y="454730"/>
                  <a:pt x="736600" y="469900"/>
                </a:cubicBezTo>
                <a:cubicBezTo>
                  <a:pt x="739444" y="495493"/>
                  <a:pt x="735416" y="523068"/>
                  <a:pt x="723900" y="546100"/>
                </a:cubicBezTo>
                <a:cubicBezTo>
                  <a:pt x="717074" y="559752"/>
                  <a:pt x="699452" y="564674"/>
                  <a:pt x="685800" y="571500"/>
                </a:cubicBezTo>
                <a:cubicBezTo>
                  <a:pt x="673826" y="577487"/>
                  <a:pt x="660572" y="580522"/>
                  <a:pt x="647700" y="584200"/>
                </a:cubicBezTo>
                <a:cubicBezTo>
                  <a:pt x="573332" y="605448"/>
                  <a:pt x="571109" y="599479"/>
                  <a:pt x="469900" y="609600"/>
                </a:cubicBezTo>
                <a:cubicBezTo>
                  <a:pt x="364539" y="644720"/>
                  <a:pt x="530277" y="585761"/>
                  <a:pt x="355600" y="673100"/>
                </a:cubicBezTo>
                <a:cubicBezTo>
                  <a:pt x="291148" y="705326"/>
                  <a:pt x="320552" y="687998"/>
                  <a:pt x="266700" y="723900"/>
                </a:cubicBezTo>
                <a:cubicBezTo>
                  <a:pt x="254000" y="715433"/>
                  <a:pt x="238651" y="709987"/>
                  <a:pt x="228600" y="698500"/>
                </a:cubicBezTo>
                <a:cubicBezTo>
                  <a:pt x="201292" y="667291"/>
                  <a:pt x="170370" y="611933"/>
                  <a:pt x="152400" y="571500"/>
                </a:cubicBezTo>
                <a:cubicBezTo>
                  <a:pt x="143141" y="550668"/>
                  <a:pt x="135467" y="529167"/>
                  <a:pt x="127000" y="508000"/>
                </a:cubicBezTo>
                <a:cubicBezTo>
                  <a:pt x="125808" y="498466"/>
                  <a:pt x="115585" y="383570"/>
                  <a:pt x="101600" y="355600"/>
                </a:cubicBezTo>
                <a:cubicBezTo>
                  <a:pt x="50800" y="254000"/>
                  <a:pt x="63500" y="359833"/>
                  <a:pt x="63500" y="241300"/>
                </a:cubicBezTo>
              </a:path>
            </a:pathLst>
          </a:cu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solidFill>
                  <a:srgbClr val="44546A"/>
                </a:solidFill>
                <a:latin typeface="TH SarabunPSK" pitchFamily="34" charset="-34"/>
                <a:cs typeface="TH SarabunPSK" pitchFamily="34" charset="-34"/>
              </a:rPr>
              <a:t>พัทลุง</a:t>
            </a:r>
          </a:p>
        </p:txBody>
      </p:sp>
      <p:sp>
        <p:nvSpPr>
          <p:cNvPr id="16" name="รูปแบบอิสระ 15"/>
          <p:cNvSpPr/>
          <p:nvPr/>
        </p:nvSpPr>
        <p:spPr>
          <a:xfrm>
            <a:off x="6119062" y="1866883"/>
            <a:ext cx="806781" cy="676394"/>
          </a:xfrm>
          <a:custGeom>
            <a:avLst/>
            <a:gdLst>
              <a:gd name="connsiteX0" fmla="*/ 396038 w 806781"/>
              <a:gd name="connsiteY0" fmla="*/ 50817 h 623533"/>
              <a:gd name="connsiteX1" fmla="*/ 294438 w 806781"/>
              <a:gd name="connsiteY1" fmla="*/ 38117 h 623533"/>
              <a:gd name="connsiteX2" fmla="*/ 256338 w 806781"/>
              <a:gd name="connsiteY2" fmla="*/ 25417 h 623533"/>
              <a:gd name="connsiteX3" fmla="*/ 192838 w 806781"/>
              <a:gd name="connsiteY3" fmla="*/ 38117 h 623533"/>
              <a:gd name="connsiteX4" fmla="*/ 116638 w 806781"/>
              <a:gd name="connsiteY4" fmla="*/ 63517 h 623533"/>
              <a:gd name="connsiteX5" fmla="*/ 78538 w 806781"/>
              <a:gd name="connsiteY5" fmla="*/ 76217 h 623533"/>
              <a:gd name="connsiteX6" fmla="*/ 27738 w 806781"/>
              <a:gd name="connsiteY6" fmla="*/ 88917 h 623533"/>
              <a:gd name="connsiteX7" fmla="*/ 2338 w 806781"/>
              <a:gd name="connsiteY7" fmla="*/ 127017 h 623533"/>
              <a:gd name="connsiteX8" fmla="*/ 40438 w 806781"/>
              <a:gd name="connsiteY8" fmla="*/ 279417 h 623533"/>
              <a:gd name="connsiteX9" fmla="*/ 53138 w 806781"/>
              <a:gd name="connsiteY9" fmla="*/ 330217 h 623533"/>
              <a:gd name="connsiteX10" fmla="*/ 103938 w 806781"/>
              <a:gd name="connsiteY10" fmla="*/ 381017 h 623533"/>
              <a:gd name="connsiteX11" fmla="*/ 357938 w 806781"/>
              <a:gd name="connsiteY11" fmla="*/ 393717 h 623533"/>
              <a:gd name="connsiteX12" fmla="*/ 408738 w 806781"/>
              <a:gd name="connsiteY12" fmla="*/ 431817 h 623533"/>
              <a:gd name="connsiteX13" fmla="*/ 446838 w 806781"/>
              <a:gd name="connsiteY13" fmla="*/ 444517 h 623533"/>
              <a:gd name="connsiteX14" fmla="*/ 484938 w 806781"/>
              <a:gd name="connsiteY14" fmla="*/ 482617 h 623533"/>
              <a:gd name="connsiteX15" fmla="*/ 510338 w 806781"/>
              <a:gd name="connsiteY15" fmla="*/ 520717 h 623533"/>
              <a:gd name="connsiteX16" fmla="*/ 548438 w 806781"/>
              <a:gd name="connsiteY16" fmla="*/ 533417 h 623533"/>
              <a:gd name="connsiteX17" fmla="*/ 586538 w 806781"/>
              <a:gd name="connsiteY17" fmla="*/ 571517 h 623533"/>
              <a:gd name="connsiteX18" fmla="*/ 675438 w 806781"/>
              <a:gd name="connsiteY18" fmla="*/ 596917 h 623533"/>
              <a:gd name="connsiteX19" fmla="*/ 713538 w 806781"/>
              <a:gd name="connsiteY19" fmla="*/ 622317 h 623533"/>
              <a:gd name="connsiteX20" fmla="*/ 726238 w 806781"/>
              <a:gd name="connsiteY20" fmla="*/ 571517 h 623533"/>
              <a:gd name="connsiteX21" fmla="*/ 751638 w 806781"/>
              <a:gd name="connsiteY21" fmla="*/ 520717 h 623533"/>
              <a:gd name="connsiteX22" fmla="*/ 713538 w 806781"/>
              <a:gd name="connsiteY22" fmla="*/ 457217 h 623533"/>
              <a:gd name="connsiteX23" fmla="*/ 764338 w 806781"/>
              <a:gd name="connsiteY23" fmla="*/ 444517 h 623533"/>
              <a:gd name="connsiteX24" fmla="*/ 802438 w 806781"/>
              <a:gd name="connsiteY24" fmla="*/ 419117 h 623533"/>
              <a:gd name="connsiteX25" fmla="*/ 751638 w 806781"/>
              <a:gd name="connsiteY25" fmla="*/ 355617 h 623533"/>
              <a:gd name="connsiteX26" fmla="*/ 738938 w 806781"/>
              <a:gd name="connsiteY26" fmla="*/ 317517 h 623533"/>
              <a:gd name="connsiteX27" fmla="*/ 726238 w 806781"/>
              <a:gd name="connsiteY27" fmla="*/ 215917 h 623533"/>
              <a:gd name="connsiteX28" fmla="*/ 688138 w 806781"/>
              <a:gd name="connsiteY28" fmla="*/ 203217 h 623533"/>
              <a:gd name="connsiteX29" fmla="*/ 637338 w 806781"/>
              <a:gd name="connsiteY29" fmla="*/ 177817 h 623533"/>
              <a:gd name="connsiteX30" fmla="*/ 548438 w 806781"/>
              <a:gd name="connsiteY30" fmla="*/ 114317 h 623533"/>
              <a:gd name="connsiteX31" fmla="*/ 535738 w 806781"/>
              <a:gd name="connsiteY31" fmla="*/ 63517 h 623533"/>
              <a:gd name="connsiteX32" fmla="*/ 497638 w 806781"/>
              <a:gd name="connsiteY32" fmla="*/ 50817 h 623533"/>
              <a:gd name="connsiteX33" fmla="*/ 408738 w 806781"/>
              <a:gd name="connsiteY33" fmla="*/ 25417 h 623533"/>
              <a:gd name="connsiteX34" fmla="*/ 332538 w 806781"/>
              <a:gd name="connsiteY34" fmla="*/ 17 h 623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06781" h="623533">
                <a:moveTo>
                  <a:pt x="396038" y="50817"/>
                </a:moveTo>
                <a:cubicBezTo>
                  <a:pt x="362171" y="46584"/>
                  <a:pt x="328018" y="44222"/>
                  <a:pt x="294438" y="38117"/>
                </a:cubicBezTo>
                <a:cubicBezTo>
                  <a:pt x="281267" y="35722"/>
                  <a:pt x="269725" y="25417"/>
                  <a:pt x="256338" y="25417"/>
                </a:cubicBezTo>
                <a:cubicBezTo>
                  <a:pt x="234752" y="25417"/>
                  <a:pt x="213663" y="32437"/>
                  <a:pt x="192838" y="38117"/>
                </a:cubicBezTo>
                <a:cubicBezTo>
                  <a:pt x="167007" y="45162"/>
                  <a:pt x="142038" y="55050"/>
                  <a:pt x="116638" y="63517"/>
                </a:cubicBezTo>
                <a:cubicBezTo>
                  <a:pt x="103938" y="67750"/>
                  <a:pt x="91525" y="72970"/>
                  <a:pt x="78538" y="76217"/>
                </a:cubicBezTo>
                <a:lnTo>
                  <a:pt x="27738" y="88917"/>
                </a:lnTo>
                <a:cubicBezTo>
                  <a:pt x="19271" y="101617"/>
                  <a:pt x="3720" y="111816"/>
                  <a:pt x="2338" y="127017"/>
                </a:cubicBezTo>
                <a:cubicBezTo>
                  <a:pt x="-7110" y="230950"/>
                  <a:pt x="13363" y="207216"/>
                  <a:pt x="40438" y="279417"/>
                </a:cubicBezTo>
                <a:cubicBezTo>
                  <a:pt x="46567" y="295760"/>
                  <a:pt x="43887" y="315416"/>
                  <a:pt x="53138" y="330217"/>
                </a:cubicBezTo>
                <a:cubicBezTo>
                  <a:pt x="65830" y="350524"/>
                  <a:pt x="80494" y="376133"/>
                  <a:pt x="103938" y="381017"/>
                </a:cubicBezTo>
                <a:cubicBezTo>
                  <a:pt x="186929" y="398307"/>
                  <a:pt x="273271" y="389484"/>
                  <a:pt x="357938" y="393717"/>
                </a:cubicBezTo>
                <a:cubicBezTo>
                  <a:pt x="374871" y="406417"/>
                  <a:pt x="390360" y="421315"/>
                  <a:pt x="408738" y="431817"/>
                </a:cubicBezTo>
                <a:cubicBezTo>
                  <a:pt x="420361" y="438459"/>
                  <a:pt x="435699" y="437091"/>
                  <a:pt x="446838" y="444517"/>
                </a:cubicBezTo>
                <a:cubicBezTo>
                  <a:pt x="461782" y="454480"/>
                  <a:pt x="473440" y="468819"/>
                  <a:pt x="484938" y="482617"/>
                </a:cubicBezTo>
                <a:cubicBezTo>
                  <a:pt x="494709" y="494343"/>
                  <a:pt x="498419" y="511182"/>
                  <a:pt x="510338" y="520717"/>
                </a:cubicBezTo>
                <a:cubicBezTo>
                  <a:pt x="520791" y="529080"/>
                  <a:pt x="535738" y="529184"/>
                  <a:pt x="548438" y="533417"/>
                </a:cubicBezTo>
                <a:cubicBezTo>
                  <a:pt x="561138" y="546117"/>
                  <a:pt x="571594" y="561554"/>
                  <a:pt x="586538" y="571517"/>
                </a:cubicBezTo>
                <a:cubicBezTo>
                  <a:pt x="597470" y="578805"/>
                  <a:pt x="668664" y="595223"/>
                  <a:pt x="675438" y="596917"/>
                </a:cubicBezTo>
                <a:cubicBezTo>
                  <a:pt x="688138" y="605384"/>
                  <a:pt x="699886" y="629143"/>
                  <a:pt x="713538" y="622317"/>
                </a:cubicBezTo>
                <a:cubicBezTo>
                  <a:pt x="729150" y="614511"/>
                  <a:pt x="720109" y="587860"/>
                  <a:pt x="726238" y="571517"/>
                </a:cubicBezTo>
                <a:cubicBezTo>
                  <a:pt x="732885" y="553790"/>
                  <a:pt x="743171" y="537650"/>
                  <a:pt x="751638" y="520717"/>
                </a:cubicBezTo>
                <a:cubicBezTo>
                  <a:pt x="671945" y="467589"/>
                  <a:pt x="643125" y="477335"/>
                  <a:pt x="713538" y="457217"/>
                </a:cubicBezTo>
                <a:cubicBezTo>
                  <a:pt x="730321" y="452422"/>
                  <a:pt x="747405" y="448750"/>
                  <a:pt x="764338" y="444517"/>
                </a:cubicBezTo>
                <a:cubicBezTo>
                  <a:pt x="777038" y="436050"/>
                  <a:pt x="797611" y="433597"/>
                  <a:pt x="802438" y="419117"/>
                </a:cubicBezTo>
                <a:cubicBezTo>
                  <a:pt x="819980" y="366492"/>
                  <a:pt x="780612" y="365275"/>
                  <a:pt x="751638" y="355617"/>
                </a:cubicBezTo>
                <a:cubicBezTo>
                  <a:pt x="747405" y="342917"/>
                  <a:pt x="741333" y="330688"/>
                  <a:pt x="738938" y="317517"/>
                </a:cubicBezTo>
                <a:cubicBezTo>
                  <a:pt x="732833" y="283937"/>
                  <a:pt x="740100" y="247106"/>
                  <a:pt x="726238" y="215917"/>
                </a:cubicBezTo>
                <a:cubicBezTo>
                  <a:pt x="720801" y="203684"/>
                  <a:pt x="700443" y="208490"/>
                  <a:pt x="688138" y="203217"/>
                </a:cubicBezTo>
                <a:cubicBezTo>
                  <a:pt x="670737" y="195759"/>
                  <a:pt x="653776" y="187210"/>
                  <a:pt x="637338" y="177817"/>
                </a:cubicBezTo>
                <a:cubicBezTo>
                  <a:pt x="611339" y="162961"/>
                  <a:pt x="570244" y="130672"/>
                  <a:pt x="548438" y="114317"/>
                </a:cubicBezTo>
                <a:cubicBezTo>
                  <a:pt x="544205" y="97384"/>
                  <a:pt x="546642" y="77147"/>
                  <a:pt x="535738" y="63517"/>
                </a:cubicBezTo>
                <a:cubicBezTo>
                  <a:pt x="527375" y="53064"/>
                  <a:pt x="510510" y="54495"/>
                  <a:pt x="497638" y="50817"/>
                </a:cubicBezTo>
                <a:cubicBezTo>
                  <a:pt x="441593" y="34804"/>
                  <a:pt x="457458" y="43687"/>
                  <a:pt x="408738" y="25417"/>
                </a:cubicBezTo>
                <a:cubicBezTo>
                  <a:pt x="336812" y="-1555"/>
                  <a:pt x="368870" y="17"/>
                  <a:pt x="332538" y="17"/>
                </a:cubicBezTo>
              </a:path>
            </a:pathLst>
          </a:cu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th-TH" sz="18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สตูล</a:t>
            </a:r>
          </a:p>
        </p:txBody>
      </p:sp>
      <p:sp>
        <p:nvSpPr>
          <p:cNvPr id="17" name="รูปแบบอิสระ 16"/>
          <p:cNvSpPr/>
          <p:nvPr/>
        </p:nvSpPr>
        <p:spPr>
          <a:xfrm>
            <a:off x="6578599" y="1738813"/>
            <a:ext cx="1364579" cy="804464"/>
          </a:xfrm>
          <a:custGeom>
            <a:avLst/>
            <a:gdLst>
              <a:gd name="connsiteX0" fmla="*/ 0 w 1320800"/>
              <a:gd name="connsiteY0" fmla="*/ 140787 h 766364"/>
              <a:gd name="connsiteX1" fmla="*/ 63500 w 1320800"/>
              <a:gd name="connsiteY1" fmla="*/ 115387 h 766364"/>
              <a:gd name="connsiteX2" fmla="*/ 101600 w 1320800"/>
              <a:gd name="connsiteY2" fmla="*/ 89987 h 766364"/>
              <a:gd name="connsiteX3" fmla="*/ 368300 w 1320800"/>
              <a:gd name="connsiteY3" fmla="*/ 77287 h 766364"/>
              <a:gd name="connsiteX4" fmla="*/ 457200 w 1320800"/>
              <a:gd name="connsiteY4" fmla="*/ 13787 h 766364"/>
              <a:gd name="connsiteX5" fmla="*/ 495300 w 1320800"/>
              <a:gd name="connsiteY5" fmla="*/ 26487 h 766364"/>
              <a:gd name="connsiteX6" fmla="*/ 558800 w 1320800"/>
              <a:gd name="connsiteY6" fmla="*/ 102687 h 766364"/>
              <a:gd name="connsiteX7" fmla="*/ 635000 w 1320800"/>
              <a:gd name="connsiteY7" fmla="*/ 128087 h 766364"/>
              <a:gd name="connsiteX8" fmla="*/ 673100 w 1320800"/>
              <a:gd name="connsiteY8" fmla="*/ 115387 h 766364"/>
              <a:gd name="connsiteX9" fmla="*/ 787400 w 1320800"/>
              <a:gd name="connsiteY9" fmla="*/ 153487 h 766364"/>
              <a:gd name="connsiteX10" fmla="*/ 838200 w 1320800"/>
              <a:gd name="connsiteY10" fmla="*/ 178887 h 766364"/>
              <a:gd name="connsiteX11" fmla="*/ 927100 w 1320800"/>
              <a:gd name="connsiteY11" fmla="*/ 242387 h 766364"/>
              <a:gd name="connsiteX12" fmla="*/ 1054100 w 1320800"/>
              <a:gd name="connsiteY12" fmla="*/ 280487 h 766364"/>
              <a:gd name="connsiteX13" fmla="*/ 1092200 w 1320800"/>
              <a:gd name="connsiteY13" fmla="*/ 318587 h 766364"/>
              <a:gd name="connsiteX14" fmla="*/ 1168400 w 1320800"/>
              <a:gd name="connsiteY14" fmla="*/ 369387 h 766364"/>
              <a:gd name="connsiteX15" fmla="*/ 1181100 w 1320800"/>
              <a:gd name="connsiteY15" fmla="*/ 407487 h 766364"/>
              <a:gd name="connsiteX16" fmla="*/ 1257300 w 1320800"/>
              <a:gd name="connsiteY16" fmla="*/ 432887 h 766364"/>
              <a:gd name="connsiteX17" fmla="*/ 1295400 w 1320800"/>
              <a:gd name="connsiteY17" fmla="*/ 458287 h 766364"/>
              <a:gd name="connsiteX18" fmla="*/ 1320800 w 1320800"/>
              <a:gd name="connsiteY18" fmla="*/ 509087 h 766364"/>
              <a:gd name="connsiteX19" fmla="*/ 1257300 w 1320800"/>
              <a:gd name="connsiteY19" fmla="*/ 572587 h 766364"/>
              <a:gd name="connsiteX20" fmla="*/ 1193800 w 1320800"/>
              <a:gd name="connsiteY20" fmla="*/ 585287 h 766364"/>
              <a:gd name="connsiteX21" fmla="*/ 1143000 w 1320800"/>
              <a:gd name="connsiteY21" fmla="*/ 597987 h 766364"/>
              <a:gd name="connsiteX22" fmla="*/ 1079500 w 1320800"/>
              <a:gd name="connsiteY22" fmla="*/ 674187 h 766364"/>
              <a:gd name="connsiteX23" fmla="*/ 1092200 w 1320800"/>
              <a:gd name="connsiteY23" fmla="*/ 724987 h 766364"/>
              <a:gd name="connsiteX24" fmla="*/ 1079500 w 1320800"/>
              <a:gd name="connsiteY24" fmla="*/ 763087 h 766364"/>
              <a:gd name="connsiteX25" fmla="*/ 914400 w 1320800"/>
              <a:gd name="connsiteY25" fmla="*/ 674187 h 766364"/>
              <a:gd name="connsiteX26" fmla="*/ 889000 w 1320800"/>
              <a:gd name="connsiteY26" fmla="*/ 623387 h 766364"/>
              <a:gd name="connsiteX27" fmla="*/ 558800 w 1320800"/>
              <a:gd name="connsiteY27" fmla="*/ 610687 h 766364"/>
              <a:gd name="connsiteX28" fmla="*/ 444500 w 1320800"/>
              <a:gd name="connsiteY28" fmla="*/ 559887 h 766364"/>
              <a:gd name="connsiteX29" fmla="*/ 381000 w 1320800"/>
              <a:gd name="connsiteY29" fmla="*/ 534487 h 766364"/>
              <a:gd name="connsiteX30" fmla="*/ 279400 w 1320800"/>
              <a:gd name="connsiteY30" fmla="*/ 483687 h 766364"/>
              <a:gd name="connsiteX31" fmla="*/ 228600 w 1320800"/>
              <a:gd name="connsiteY31" fmla="*/ 420187 h 766364"/>
              <a:gd name="connsiteX32" fmla="*/ 215900 w 1320800"/>
              <a:gd name="connsiteY32" fmla="*/ 382087 h 766364"/>
              <a:gd name="connsiteX33" fmla="*/ 177800 w 1320800"/>
              <a:gd name="connsiteY33" fmla="*/ 331287 h 766364"/>
              <a:gd name="connsiteX34" fmla="*/ 88900 w 1320800"/>
              <a:gd name="connsiteY34" fmla="*/ 191587 h 766364"/>
              <a:gd name="connsiteX35" fmla="*/ 63500 w 1320800"/>
              <a:gd name="connsiteY35" fmla="*/ 191587 h 76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320800" h="766364">
                <a:moveTo>
                  <a:pt x="0" y="140787"/>
                </a:moveTo>
                <a:cubicBezTo>
                  <a:pt x="21167" y="132320"/>
                  <a:pt x="43110" y="125582"/>
                  <a:pt x="63500" y="115387"/>
                </a:cubicBezTo>
                <a:cubicBezTo>
                  <a:pt x="77152" y="108561"/>
                  <a:pt x="86454" y="91880"/>
                  <a:pt x="101600" y="89987"/>
                </a:cubicBezTo>
                <a:cubicBezTo>
                  <a:pt x="189913" y="78948"/>
                  <a:pt x="279400" y="81520"/>
                  <a:pt x="368300" y="77287"/>
                </a:cubicBezTo>
                <a:cubicBezTo>
                  <a:pt x="398813" y="-14253"/>
                  <a:pt x="368827" y="-8306"/>
                  <a:pt x="457200" y="13787"/>
                </a:cubicBezTo>
                <a:cubicBezTo>
                  <a:pt x="470187" y="17034"/>
                  <a:pt x="482600" y="22254"/>
                  <a:pt x="495300" y="26487"/>
                </a:cubicBezTo>
                <a:cubicBezTo>
                  <a:pt x="511109" y="50201"/>
                  <a:pt x="532916" y="88307"/>
                  <a:pt x="558800" y="102687"/>
                </a:cubicBezTo>
                <a:cubicBezTo>
                  <a:pt x="582205" y="115690"/>
                  <a:pt x="635000" y="128087"/>
                  <a:pt x="635000" y="128087"/>
                </a:cubicBezTo>
                <a:cubicBezTo>
                  <a:pt x="647700" y="123854"/>
                  <a:pt x="659713" y="115387"/>
                  <a:pt x="673100" y="115387"/>
                </a:cubicBezTo>
                <a:cubicBezTo>
                  <a:pt x="754477" y="115387"/>
                  <a:pt x="733730" y="122819"/>
                  <a:pt x="787400" y="153487"/>
                </a:cubicBezTo>
                <a:cubicBezTo>
                  <a:pt x="803838" y="162880"/>
                  <a:pt x="822146" y="168853"/>
                  <a:pt x="838200" y="178887"/>
                </a:cubicBezTo>
                <a:cubicBezTo>
                  <a:pt x="849747" y="186104"/>
                  <a:pt x="908500" y="234120"/>
                  <a:pt x="927100" y="242387"/>
                </a:cubicBezTo>
                <a:cubicBezTo>
                  <a:pt x="966854" y="260055"/>
                  <a:pt x="1011880" y="269932"/>
                  <a:pt x="1054100" y="280487"/>
                </a:cubicBezTo>
                <a:cubicBezTo>
                  <a:pt x="1066800" y="293187"/>
                  <a:pt x="1077256" y="308624"/>
                  <a:pt x="1092200" y="318587"/>
                </a:cubicBezTo>
                <a:cubicBezTo>
                  <a:pt x="1202478" y="392105"/>
                  <a:pt x="1046857" y="247844"/>
                  <a:pt x="1168400" y="369387"/>
                </a:cubicBezTo>
                <a:cubicBezTo>
                  <a:pt x="1172633" y="382087"/>
                  <a:pt x="1170207" y="399706"/>
                  <a:pt x="1181100" y="407487"/>
                </a:cubicBezTo>
                <a:cubicBezTo>
                  <a:pt x="1202887" y="423049"/>
                  <a:pt x="1235023" y="418035"/>
                  <a:pt x="1257300" y="432887"/>
                </a:cubicBezTo>
                <a:lnTo>
                  <a:pt x="1295400" y="458287"/>
                </a:lnTo>
                <a:cubicBezTo>
                  <a:pt x="1303867" y="475220"/>
                  <a:pt x="1320800" y="490155"/>
                  <a:pt x="1320800" y="509087"/>
                </a:cubicBezTo>
                <a:cubicBezTo>
                  <a:pt x="1320800" y="557407"/>
                  <a:pt x="1291167" y="564120"/>
                  <a:pt x="1257300" y="572587"/>
                </a:cubicBezTo>
                <a:cubicBezTo>
                  <a:pt x="1236359" y="577822"/>
                  <a:pt x="1214872" y="580604"/>
                  <a:pt x="1193800" y="585287"/>
                </a:cubicBezTo>
                <a:cubicBezTo>
                  <a:pt x="1176761" y="589073"/>
                  <a:pt x="1159933" y="593754"/>
                  <a:pt x="1143000" y="597987"/>
                </a:cubicBezTo>
                <a:cubicBezTo>
                  <a:pt x="1110405" y="619717"/>
                  <a:pt x="1085359" y="627313"/>
                  <a:pt x="1079500" y="674187"/>
                </a:cubicBezTo>
                <a:cubicBezTo>
                  <a:pt x="1077335" y="691507"/>
                  <a:pt x="1087967" y="708054"/>
                  <a:pt x="1092200" y="724987"/>
                </a:cubicBezTo>
                <a:cubicBezTo>
                  <a:pt x="1087967" y="737687"/>
                  <a:pt x="1092487" y="759840"/>
                  <a:pt x="1079500" y="763087"/>
                </a:cubicBezTo>
                <a:cubicBezTo>
                  <a:pt x="1012833" y="779754"/>
                  <a:pt x="942415" y="730218"/>
                  <a:pt x="914400" y="674187"/>
                </a:cubicBezTo>
                <a:cubicBezTo>
                  <a:pt x="905933" y="657254"/>
                  <a:pt x="907637" y="626715"/>
                  <a:pt x="889000" y="623387"/>
                </a:cubicBezTo>
                <a:cubicBezTo>
                  <a:pt x="780567" y="604024"/>
                  <a:pt x="668867" y="614920"/>
                  <a:pt x="558800" y="610687"/>
                </a:cubicBezTo>
                <a:cubicBezTo>
                  <a:pt x="362211" y="545157"/>
                  <a:pt x="565255" y="620264"/>
                  <a:pt x="444500" y="559887"/>
                </a:cubicBezTo>
                <a:cubicBezTo>
                  <a:pt x="424110" y="549692"/>
                  <a:pt x="401699" y="544040"/>
                  <a:pt x="381000" y="534487"/>
                </a:cubicBezTo>
                <a:cubicBezTo>
                  <a:pt x="346621" y="518620"/>
                  <a:pt x="279400" y="483687"/>
                  <a:pt x="279400" y="483687"/>
                </a:cubicBezTo>
                <a:cubicBezTo>
                  <a:pt x="247478" y="387922"/>
                  <a:pt x="294252" y="502251"/>
                  <a:pt x="228600" y="420187"/>
                </a:cubicBezTo>
                <a:cubicBezTo>
                  <a:pt x="220237" y="409734"/>
                  <a:pt x="222542" y="393710"/>
                  <a:pt x="215900" y="382087"/>
                </a:cubicBezTo>
                <a:cubicBezTo>
                  <a:pt x="205398" y="363709"/>
                  <a:pt x="188465" y="349570"/>
                  <a:pt x="177800" y="331287"/>
                </a:cubicBezTo>
                <a:cubicBezTo>
                  <a:pt x="152978" y="288735"/>
                  <a:pt x="137641" y="220832"/>
                  <a:pt x="88900" y="191587"/>
                </a:cubicBezTo>
                <a:cubicBezTo>
                  <a:pt x="81640" y="187231"/>
                  <a:pt x="71967" y="191587"/>
                  <a:pt x="63500" y="191587"/>
                </a:cubicBezTo>
              </a:path>
            </a:pathLst>
          </a:custGeom>
          <a:solidFill>
            <a:srgbClr val="FFFF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สงขลา</a:t>
            </a:r>
          </a:p>
        </p:txBody>
      </p:sp>
      <p:sp>
        <p:nvSpPr>
          <p:cNvPr id="18" name="รูปแบบอิสระ 17"/>
          <p:cNvSpPr/>
          <p:nvPr/>
        </p:nvSpPr>
        <p:spPr>
          <a:xfrm>
            <a:off x="7759718" y="1955800"/>
            <a:ext cx="905886" cy="320186"/>
          </a:xfrm>
          <a:custGeom>
            <a:avLst/>
            <a:gdLst>
              <a:gd name="connsiteX0" fmla="*/ 12682 w 905886"/>
              <a:gd name="connsiteY0" fmla="*/ 114300 h 320186"/>
              <a:gd name="connsiteX1" fmla="*/ 253982 w 905886"/>
              <a:gd name="connsiteY1" fmla="*/ 101600 h 320186"/>
              <a:gd name="connsiteX2" fmla="*/ 304782 w 905886"/>
              <a:gd name="connsiteY2" fmla="*/ 25400 h 320186"/>
              <a:gd name="connsiteX3" fmla="*/ 342882 w 905886"/>
              <a:gd name="connsiteY3" fmla="*/ 0 h 320186"/>
              <a:gd name="connsiteX4" fmla="*/ 507982 w 905886"/>
              <a:gd name="connsiteY4" fmla="*/ 38100 h 320186"/>
              <a:gd name="connsiteX5" fmla="*/ 558782 w 905886"/>
              <a:gd name="connsiteY5" fmla="*/ 50800 h 320186"/>
              <a:gd name="connsiteX6" fmla="*/ 609582 w 905886"/>
              <a:gd name="connsiteY6" fmla="*/ 76200 h 320186"/>
              <a:gd name="connsiteX7" fmla="*/ 698482 w 905886"/>
              <a:gd name="connsiteY7" fmla="*/ 101600 h 320186"/>
              <a:gd name="connsiteX8" fmla="*/ 736582 w 905886"/>
              <a:gd name="connsiteY8" fmla="*/ 127000 h 320186"/>
              <a:gd name="connsiteX9" fmla="*/ 787382 w 905886"/>
              <a:gd name="connsiteY9" fmla="*/ 165100 h 320186"/>
              <a:gd name="connsiteX10" fmla="*/ 863582 w 905886"/>
              <a:gd name="connsiteY10" fmla="*/ 228600 h 320186"/>
              <a:gd name="connsiteX11" fmla="*/ 888982 w 905886"/>
              <a:gd name="connsiteY11" fmla="*/ 279400 h 320186"/>
              <a:gd name="connsiteX12" fmla="*/ 901682 w 905886"/>
              <a:gd name="connsiteY12" fmla="*/ 317500 h 320186"/>
              <a:gd name="connsiteX13" fmla="*/ 800082 w 905886"/>
              <a:gd name="connsiteY13" fmla="*/ 304800 h 320186"/>
              <a:gd name="connsiteX14" fmla="*/ 761982 w 905886"/>
              <a:gd name="connsiteY14" fmla="*/ 292100 h 320186"/>
              <a:gd name="connsiteX15" fmla="*/ 685782 w 905886"/>
              <a:gd name="connsiteY15" fmla="*/ 317500 h 320186"/>
              <a:gd name="connsiteX16" fmla="*/ 469882 w 905886"/>
              <a:gd name="connsiteY16" fmla="*/ 304800 h 320186"/>
              <a:gd name="connsiteX17" fmla="*/ 419082 w 905886"/>
              <a:gd name="connsiteY17" fmla="*/ 292100 h 320186"/>
              <a:gd name="connsiteX18" fmla="*/ 368282 w 905886"/>
              <a:gd name="connsiteY18" fmla="*/ 254000 h 320186"/>
              <a:gd name="connsiteX19" fmla="*/ 317482 w 905886"/>
              <a:gd name="connsiteY19" fmla="*/ 266700 h 320186"/>
              <a:gd name="connsiteX20" fmla="*/ 241282 w 905886"/>
              <a:gd name="connsiteY20" fmla="*/ 317500 h 320186"/>
              <a:gd name="connsiteX21" fmla="*/ 190482 w 905886"/>
              <a:gd name="connsiteY21" fmla="*/ 304800 h 320186"/>
              <a:gd name="connsiteX22" fmla="*/ 139682 w 905886"/>
              <a:gd name="connsiteY22" fmla="*/ 228600 h 320186"/>
              <a:gd name="connsiteX23" fmla="*/ 50782 w 905886"/>
              <a:gd name="connsiteY23" fmla="*/ 177800 h 320186"/>
              <a:gd name="connsiteX24" fmla="*/ 12682 w 905886"/>
              <a:gd name="connsiteY24" fmla="*/ 114300 h 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05886" h="320186">
                <a:moveTo>
                  <a:pt x="12682" y="114300"/>
                </a:moveTo>
                <a:cubicBezTo>
                  <a:pt x="46549" y="101600"/>
                  <a:pt x="176927" y="125052"/>
                  <a:pt x="253982" y="101600"/>
                </a:cubicBezTo>
                <a:cubicBezTo>
                  <a:pt x="283186" y="92712"/>
                  <a:pt x="279382" y="42333"/>
                  <a:pt x="304782" y="25400"/>
                </a:cubicBezTo>
                <a:lnTo>
                  <a:pt x="342882" y="0"/>
                </a:lnTo>
                <a:cubicBezTo>
                  <a:pt x="549243" y="29480"/>
                  <a:pt x="322030" y="-8388"/>
                  <a:pt x="507982" y="38100"/>
                </a:cubicBezTo>
                <a:cubicBezTo>
                  <a:pt x="524915" y="42333"/>
                  <a:pt x="542439" y="44671"/>
                  <a:pt x="558782" y="50800"/>
                </a:cubicBezTo>
                <a:cubicBezTo>
                  <a:pt x="576509" y="57447"/>
                  <a:pt x="591855" y="69553"/>
                  <a:pt x="609582" y="76200"/>
                </a:cubicBezTo>
                <a:cubicBezTo>
                  <a:pt x="642135" y="88407"/>
                  <a:pt x="667779" y="86248"/>
                  <a:pt x="698482" y="101600"/>
                </a:cubicBezTo>
                <a:cubicBezTo>
                  <a:pt x="712134" y="108426"/>
                  <a:pt x="724162" y="118128"/>
                  <a:pt x="736582" y="127000"/>
                </a:cubicBezTo>
                <a:cubicBezTo>
                  <a:pt x="753806" y="139303"/>
                  <a:pt x="770158" y="152797"/>
                  <a:pt x="787382" y="165100"/>
                </a:cubicBezTo>
                <a:cubicBezTo>
                  <a:pt x="819872" y="188307"/>
                  <a:pt x="838875" y="194011"/>
                  <a:pt x="863582" y="228600"/>
                </a:cubicBezTo>
                <a:cubicBezTo>
                  <a:pt x="874586" y="244006"/>
                  <a:pt x="881524" y="261999"/>
                  <a:pt x="888982" y="279400"/>
                </a:cubicBezTo>
                <a:cubicBezTo>
                  <a:pt x="894255" y="291705"/>
                  <a:pt x="914554" y="313822"/>
                  <a:pt x="901682" y="317500"/>
                </a:cubicBezTo>
                <a:cubicBezTo>
                  <a:pt x="868865" y="326876"/>
                  <a:pt x="833949" y="309033"/>
                  <a:pt x="800082" y="304800"/>
                </a:cubicBezTo>
                <a:cubicBezTo>
                  <a:pt x="787382" y="300567"/>
                  <a:pt x="775287" y="290622"/>
                  <a:pt x="761982" y="292100"/>
                </a:cubicBezTo>
                <a:cubicBezTo>
                  <a:pt x="735372" y="295057"/>
                  <a:pt x="685782" y="317500"/>
                  <a:pt x="685782" y="317500"/>
                </a:cubicBezTo>
                <a:cubicBezTo>
                  <a:pt x="613815" y="313267"/>
                  <a:pt x="541648" y="311635"/>
                  <a:pt x="469882" y="304800"/>
                </a:cubicBezTo>
                <a:cubicBezTo>
                  <a:pt x="452506" y="303145"/>
                  <a:pt x="434694" y="299906"/>
                  <a:pt x="419082" y="292100"/>
                </a:cubicBezTo>
                <a:cubicBezTo>
                  <a:pt x="400150" y="282634"/>
                  <a:pt x="385215" y="266700"/>
                  <a:pt x="368282" y="254000"/>
                </a:cubicBezTo>
                <a:cubicBezTo>
                  <a:pt x="351349" y="258233"/>
                  <a:pt x="332637" y="258040"/>
                  <a:pt x="317482" y="266700"/>
                </a:cubicBezTo>
                <a:cubicBezTo>
                  <a:pt x="184297" y="342806"/>
                  <a:pt x="360237" y="277848"/>
                  <a:pt x="241282" y="317500"/>
                </a:cubicBezTo>
                <a:cubicBezTo>
                  <a:pt x="224349" y="313267"/>
                  <a:pt x="203618" y="316294"/>
                  <a:pt x="190482" y="304800"/>
                </a:cubicBezTo>
                <a:cubicBezTo>
                  <a:pt x="167508" y="284698"/>
                  <a:pt x="166986" y="242252"/>
                  <a:pt x="139682" y="228600"/>
                </a:cubicBezTo>
                <a:cubicBezTo>
                  <a:pt x="75230" y="196374"/>
                  <a:pt x="104634" y="213702"/>
                  <a:pt x="50782" y="177800"/>
                </a:cubicBezTo>
                <a:cubicBezTo>
                  <a:pt x="20131" y="131824"/>
                  <a:pt x="-21185" y="127000"/>
                  <a:pt x="12682" y="114300"/>
                </a:cubicBez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solidFill>
                  <a:srgbClr val="44546A"/>
                </a:solidFill>
                <a:latin typeface="TH SarabunPSK" pitchFamily="34" charset="-34"/>
                <a:cs typeface="TH SarabunPSK" pitchFamily="34" charset="-34"/>
              </a:rPr>
              <a:t>ปัตตานี</a:t>
            </a:r>
          </a:p>
        </p:txBody>
      </p:sp>
      <p:sp>
        <p:nvSpPr>
          <p:cNvPr id="19" name="รูปแบบอิสระ 18"/>
          <p:cNvSpPr/>
          <p:nvPr/>
        </p:nvSpPr>
        <p:spPr>
          <a:xfrm>
            <a:off x="7658090" y="2184400"/>
            <a:ext cx="838210" cy="901700"/>
          </a:xfrm>
          <a:custGeom>
            <a:avLst/>
            <a:gdLst>
              <a:gd name="connsiteX0" fmla="*/ 12710 w 838210"/>
              <a:gd name="connsiteY0" fmla="*/ 393700 h 901700"/>
              <a:gd name="connsiteX1" fmla="*/ 228610 w 838210"/>
              <a:gd name="connsiteY1" fmla="*/ 406400 h 901700"/>
              <a:gd name="connsiteX2" fmla="*/ 254010 w 838210"/>
              <a:gd name="connsiteY2" fmla="*/ 444500 h 901700"/>
              <a:gd name="connsiteX3" fmla="*/ 266710 w 838210"/>
              <a:gd name="connsiteY3" fmla="*/ 609600 h 901700"/>
              <a:gd name="connsiteX4" fmla="*/ 165110 w 838210"/>
              <a:gd name="connsiteY4" fmla="*/ 660400 h 901700"/>
              <a:gd name="connsiteX5" fmla="*/ 139710 w 838210"/>
              <a:gd name="connsiteY5" fmla="*/ 698500 h 901700"/>
              <a:gd name="connsiteX6" fmla="*/ 152410 w 838210"/>
              <a:gd name="connsiteY6" fmla="*/ 762000 h 901700"/>
              <a:gd name="connsiteX7" fmla="*/ 228610 w 838210"/>
              <a:gd name="connsiteY7" fmla="*/ 812800 h 901700"/>
              <a:gd name="connsiteX8" fmla="*/ 317510 w 838210"/>
              <a:gd name="connsiteY8" fmla="*/ 850900 h 901700"/>
              <a:gd name="connsiteX9" fmla="*/ 406410 w 838210"/>
              <a:gd name="connsiteY9" fmla="*/ 901700 h 901700"/>
              <a:gd name="connsiteX10" fmla="*/ 520710 w 838210"/>
              <a:gd name="connsiteY10" fmla="*/ 889000 h 901700"/>
              <a:gd name="connsiteX11" fmla="*/ 546110 w 838210"/>
              <a:gd name="connsiteY11" fmla="*/ 850900 h 901700"/>
              <a:gd name="connsiteX12" fmla="*/ 584210 w 838210"/>
              <a:gd name="connsiteY12" fmla="*/ 800100 h 901700"/>
              <a:gd name="connsiteX13" fmla="*/ 647710 w 838210"/>
              <a:gd name="connsiteY13" fmla="*/ 787400 h 901700"/>
              <a:gd name="connsiteX14" fmla="*/ 698510 w 838210"/>
              <a:gd name="connsiteY14" fmla="*/ 774700 h 901700"/>
              <a:gd name="connsiteX15" fmla="*/ 736610 w 838210"/>
              <a:gd name="connsiteY15" fmla="*/ 749300 h 901700"/>
              <a:gd name="connsiteX16" fmla="*/ 762010 w 838210"/>
              <a:gd name="connsiteY16" fmla="*/ 711200 h 901700"/>
              <a:gd name="connsiteX17" fmla="*/ 800110 w 838210"/>
              <a:gd name="connsiteY17" fmla="*/ 609600 h 901700"/>
              <a:gd name="connsiteX18" fmla="*/ 774710 w 838210"/>
              <a:gd name="connsiteY18" fmla="*/ 571500 h 901700"/>
              <a:gd name="connsiteX19" fmla="*/ 762010 w 838210"/>
              <a:gd name="connsiteY19" fmla="*/ 533400 h 901700"/>
              <a:gd name="connsiteX20" fmla="*/ 736610 w 838210"/>
              <a:gd name="connsiteY20" fmla="*/ 482600 h 901700"/>
              <a:gd name="connsiteX21" fmla="*/ 711210 w 838210"/>
              <a:gd name="connsiteY21" fmla="*/ 444500 h 901700"/>
              <a:gd name="connsiteX22" fmla="*/ 673110 w 838210"/>
              <a:gd name="connsiteY22" fmla="*/ 431800 h 901700"/>
              <a:gd name="connsiteX23" fmla="*/ 660410 w 838210"/>
              <a:gd name="connsiteY23" fmla="*/ 304800 h 901700"/>
              <a:gd name="connsiteX24" fmla="*/ 711210 w 838210"/>
              <a:gd name="connsiteY24" fmla="*/ 266700 h 901700"/>
              <a:gd name="connsiteX25" fmla="*/ 762010 w 838210"/>
              <a:gd name="connsiteY25" fmla="*/ 241300 h 901700"/>
              <a:gd name="connsiteX26" fmla="*/ 800110 w 838210"/>
              <a:gd name="connsiteY26" fmla="*/ 165100 h 901700"/>
              <a:gd name="connsiteX27" fmla="*/ 838210 w 838210"/>
              <a:gd name="connsiteY27" fmla="*/ 139700 h 901700"/>
              <a:gd name="connsiteX28" fmla="*/ 812810 w 838210"/>
              <a:gd name="connsiteY28" fmla="*/ 88900 h 901700"/>
              <a:gd name="connsiteX29" fmla="*/ 774710 w 838210"/>
              <a:gd name="connsiteY29" fmla="*/ 76200 h 901700"/>
              <a:gd name="connsiteX30" fmla="*/ 622310 w 838210"/>
              <a:gd name="connsiteY30" fmla="*/ 50800 h 901700"/>
              <a:gd name="connsiteX31" fmla="*/ 584210 w 838210"/>
              <a:gd name="connsiteY31" fmla="*/ 25400 h 901700"/>
              <a:gd name="connsiteX32" fmla="*/ 482610 w 838210"/>
              <a:gd name="connsiteY32" fmla="*/ 0 h 901700"/>
              <a:gd name="connsiteX33" fmla="*/ 368310 w 838210"/>
              <a:gd name="connsiteY33" fmla="*/ 12700 h 901700"/>
              <a:gd name="connsiteX34" fmla="*/ 330210 w 838210"/>
              <a:gd name="connsiteY34" fmla="*/ 25400 h 901700"/>
              <a:gd name="connsiteX35" fmla="*/ 304810 w 838210"/>
              <a:gd name="connsiteY35" fmla="*/ 63500 h 901700"/>
              <a:gd name="connsiteX36" fmla="*/ 266710 w 838210"/>
              <a:gd name="connsiteY36" fmla="*/ 88900 h 901700"/>
              <a:gd name="connsiteX37" fmla="*/ 165110 w 838210"/>
              <a:gd name="connsiteY37" fmla="*/ 177800 h 901700"/>
              <a:gd name="connsiteX38" fmla="*/ 127010 w 838210"/>
              <a:gd name="connsiteY38" fmla="*/ 203200 h 901700"/>
              <a:gd name="connsiteX39" fmla="*/ 38110 w 838210"/>
              <a:gd name="connsiteY39" fmla="*/ 228600 h 901700"/>
              <a:gd name="connsiteX40" fmla="*/ 12710 w 838210"/>
              <a:gd name="connsiteY40" fmla="*/ 393700 h 90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38210" h="901700">
                <a:moveTo>
                  <a:pt x="12710" y="393700"/>
                </a:moveTo>
                <a:cubicBezTo>
                  <a:pt x="44460" y="423333"/>
                  <a:pt x="158065" y="391548"/>
                  <a:pt x="228610" y="406400"/>
                </a:cubicBezTo>
                <a:cubicBezTo>
                  <a:pt x="243546" y="409544"/>
                  <a:pt x="251197" y="429498"/>
                  <a:pt x="254010" y="444500"/>
                </a:cubicBezTo>
                <a:cubicBezTo>
                  <a:pt x="264182" y="498751"/>
                  <a:pt x="262477" y="554567"/>
                  <a:pt x="266710" y="609600"/>
                </a:cubicBezTo>
                <a:cubicBezTo>
                  <a:pt x="239153" y="692272"/>
                  <a:pt x="279318" y="609641"/>
                  <a:pt x="165110" y="660400"/>
                </a:cubicBezTo>
                <a:cubicBezTo>
                  <a:pt x="151162" y="666599"/>
                  <a:pt x="148177" y="685800"/>
                  <a:pt x="139710" y="698500"/>
                </a:cubicBezTo>
                <a:cubicBezTo>
                  <a:pt x="143943" y="719667"/>
                  <a:pt x="139158" y="744961"/>
                  <a:pt x="152410" y="762000"/>
                </a:cubicBezTo>
                <a:cubicBezTo>
                  <a:pt x="171152" y="786097"/>
                  <a:pt x="203210" y="795867"/>
                  <a:pt x="228610" y="812800"/>
                </a:cubicBezTo>
                <a:cubicBezTo>
                  <a:pt x="305821" y="864274"/>
                  <a:pt x="223785" y="815753"/>
                  <a:pt x="317510" y="850900"/>
                </a:cubicBezTo>
                <a:cubicBezTo>
                  <a:pt x="354340" y="864711"/>
                  <a:pt x="374827" y="880645"/>
                  <a:pt x="406410" y="901700"/>
                </a:cubicBezTo>
                <a:cubicBezTo>
                  <a:pt x="444510" y="897467"/>
                  <a:pt x="484684" y="902101"/>
                  <a:pt x="520710" y="889000"/>
                </a:cubicBezTo>
                <a:cubicBezTo>
                  <a:pt x="535055" y="883784"/>
                  <a:pt x="537238" y="863320"/>
                  <a:pt x="546110" y="850900"/>
                </a:cubicBezTo>
                <a:cubicBezTo>
                  <a:pt x="558413" y="833676"/>
                  <a:pt x="566261" y="811318"/>
                  <a:pt x="584210" y="800100"/>
                </a:cubicBezTo>
                <a:cubicBezTo>
                  <a:pt x="602515" y="788660"/>
                  <a:pt x="626638" y="792083"/>
                  <a:pt x="647710" y="787400"/>
                </a:cubicBezTo>
                <a:cubicBezTo>
                  <a:pt x="664749" y="783614"/>
                  <a:pt x="681577" y="778933"/>
                  <a:pt x="698510" y="774700"/>
                </a:cubicBezTo>
                <a:cubicBezTo>
                  <a:pt x="711210" y="766233"/>
                  <a:pt x="725817" y="760093"/>
                  <a:pt x="736610" y="749300"/>
                </a:cubicBezTo>
                <a:cubicBezTo>
                  <a:pt x="747403" y="738507"/>
                  <a:pt x="754437" y="724452"/>
                  <a:pt x="762010" y="711200"/>
                </a:cubicBezTo>
                <a:cubicBezTo>
                  <a:pt x="791526" y="659546"/>
                  <a:pt x="786220" y="665160"/>
                  <a:pt x="800110" y="609600"/>
                </a:cubicBezTo>
                <a:cubicBezTo>
                  <a:pt x="791643" y="596900"/>
                  <a:pt x="781536" y="585152"/>
                  <a:pt x="774710" y="571500"/>
                </a:cubicBezTo>
                <a:cubicBezTo>
                  <a:pt x="768723" y="559526"/>
                  <a:pt x="767283" y="545705"/>
                  <a:pt x="762010" y="533400"/>
                </a:cubicBezTo>
                <a:cubicBezTo>
                  <a:pt x="754552" y="515999"/>
                  <a:pt x="746003" y="499038"/>
                  <a:pt x="736610" y="482600"/>
                </a:cubicBezTo>
                <a:cubicBezTo>
                  <a:pt x="729037" y="469348"/>
                  <a:pt x="723129" y="454035"/>
                  <a:pt x="711210" y="444500"/>
                </a:cubicBezTo>
                <a:cubicBezTo>
                  <a:pt x="700757" y="436137"/>
                  <a:pt x="685810" y="436033"/>
                  <a:pt x="673110" y="431800"/>
                </a:cubicBezTo>
                <a:cubicBezTo>
                  <a:pt x="659588" y="391233"/>
                  <a:pt x="629875" y="347549"/>
                  <a:pt x="660410" y="304800"/>
                </a:cubicBezTo>
                <a:cubicBezTo>
                  <a:pt x="672713" y="287576"/>
                  <a:pt x="693261" y="277918"/>
                  <a:pt x="711210" y="266700"/>
                </a:cubicBezTo>
                <a:cubicBezTo>
                  <a:pt x="727264" y="256666"/>
                  <a:pt x="745077" y="249767"/>
                  <a:pt x="762010" y="241300"/>
                </a:cubicBezTo>
                <a:cubicBezTo>
                  <a:pt x="772339" y="210312"/>
                  <a:pt x="775491" y="189719"/>
                  <a:pt x="800110" y="165100"/>
                </a:cubicBezTo>
                <a:cubicBezTo>
                  <a:pt x="810903" y="154307"/>
                  <a:pt x="825510" y="148167"/>
                  <a:pt x="838210" y="139700"/>
                </a:cubicBezTo>
                <a:cubicBezTo>
                  <a:pt x="829743" y="122767"/>
                  <a:pt x="826197" y="102287"/>
                  <a:pt x="812810" y="88900"/>
                </a:cubicBezTo>
                <a:cubicBezTo>
                  <a:pt x="803344" y="79434"/>
                  <a:pt x="787881" y="78595"/>
                  <a:pt x="774710" y="76200"/>
                </a:cubicBezTo>
                <a:cubicBezTo>
                  <a:pt x="556691" y="36560"/>
                  <a:pt x="756902" y="84448"/>
                  <a:pt x="622310" y="50800"/>
                </a:cubicBezTo>
                <a:cubicBezTo>
                  <a:pt x="609610" y="42333"/>
                  <a:pt x="598555" y="30616"/>
                  <a:pt x="584210" y="25400"/>
                </a:cubicBezTo>
                <a:cubicBezTo>
                  <a:pt x="551403" y="13470"/>
                  <a:pt x="482610" y="0"/>
                  <a:pt x="482610" y="0"/>
                </a:cubicBezTo>
                <a:cubicBezTo>
                  <a:pt x="444510" y="4233"/>
                  <a:pt x="406123" y="6398"/>
                  <a:pt x="368310" y="12700"/>
                </a:cubicBezTo>
                <a:cubicBezTo>
                  <a:pt x="355105" y="14901"/>
                  <a:pt x="340663" y="17037"/>
                  <a:pt x="330210" y="25400"/>
                </a:cubicBezTo>
                <a:cubicBezTo>
                  <a:pt x="318291" y="34935"/>
                  <a:pt x="315603" y="52707"/>
                  <a:pt x="304810" y="63500"/>
                </a:cubicBezTo>
                <a:cubicBezTo>
                  <a:pt x="294017" y="74293"/>
                  <a:pt x="279410" y="80433"/>
                  <a:pt x="266710" y="88900"/>
                </a:cubicBezTo>
                <a:cubicBezTo>
                  <a:pt x="233167" y="189529"/>
                  <a:pt x="267720" y="160698"/>
                  <a:pt x="165110" y="177800"/>
                </a:cubicBezTo>
                <a:cubicBezTo>
                  <a:pt x="152410" y="186267"/>
                  <a:pt x="140662" y="196374"/>
                  <a:pt x="127010" y="203200"/>
                </a:cubicBezTo>
                <a:cubicBezTo>
                  <a:pt x="108790" y="212310"/>
                  <a:pt x="54386" y="224531"/>
                  <a:pt x="38110" y="228600"/>
                </a:cubicBezTo>
                <a:cubicBezTo>
                  <a:pt x="16039" y="294813"/>
                  <a:pt x="-19040" y="364067"/>
                  <a:pt x="12710" y="393700"/>
                </a:cubicBez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solidFill>
                  <a:srgbClr val="44546A"/>
                </a:solidFill>
                <a:latin typeface="TH SarabunPSK" pitchFamily="34" charset="-34"/>
                <a:cs typeface="TH SarabunPSK" pitchFamily="34" charset="-34"/>
              </a:rPr>
              <a:t>ยะลา</a:t>
            </a:r>
          </a:p>
        </p:txBody>
      </p:sp>
      <p:sp>
        <p:nvSpPr>
          <p:cNvPr id="20" name="รูปแบบอิสระ 19"/>
          <p:cNvSpPr/>
          <p:nvPr/>
        </p:nvSpPr>
        <p:spPr>
          <a:xfrm>
            <a:off x="8318500" y="2239979"/>
            <a:ext cx="833802" cy="744521"/>
          </a:xfrm>
          <a:custGeom>
            <a:avLst/>
            <a:gdLst>
              <a:gd name="connsiteX0" fmla="*/ 139700 w 833802"/>
              <a:gd name="connsiteY0" fmla="*/ 20621 h 744521"/>
              <a:gd name="connsiteX1" fmla="*/ 508000 w 833802"/>
              <a:gd name="connsiteY1" fmla="*/ 96821 h 744521"/>
              <a:gd name="connsiteX2" fmla="*/ 533400 w 833802"/>
              <a:gd name="connsiteY2" fmla="*/ 147621 h 744521"/>
              <a:gd name="connsiteX3" fmla="*/ 571500 w 833802"/>
              <a:gd name="connsiteY3" fmla="*/ 173021 h 744521"/>
              <a:gd name="connsiteX4" fmla="*/ 660400 w 833802"/>
              <a:gd name="connsiteY4" fmla="*/ 211121 h 744521"/>
              <a:gd name="connsiteX5" fmla="*/ 711200 w 833802"/>
              <a:gd name="connsiteY5" fmla="*/ 236521 h 744521"/>
              <a:gd name="connsiteX6" fmla="*/ 787400 w 833802"/>
              <a:gd name="connsiteY6" fmla="*/ 261921 h 744521"/>
              <a:gd name="connsiteX7" fmla="*/ 825500 w 833802"/>
              <a:gd name="connsiteY7" fmla="*/ 300021 h 744521"/>
              <a:gd name="connsiteX8" fmla="*/ 774700 w 833802"/>
              <a:gd name="connsiteY8" fmla="*/ 465121 h 744521"/>
              <a:gd name="connsiteX9" fmla="*/ 736600 w 833802"/>
              <a:gd name="connsiteY9" fmla="*/ 477821 h 744521"/>
              <a:gd name="connsiteX10" fmla="*/ 711200 w 833802"/>
              <a:gd name="connsiteY10" fmla="*/ 515921 h 744521"/>
              <a:gd name="connsiteX11" fmla="*/ 685800 w 833802"/>
              <a:gd name="connsiteY11" fmla="*/ 566721 h 744521"/>
              <a:gd name="connsiteX12" fmla="*/ 647700 w 833802"/>
              <a:gd name="connsiteY12" fmla="*/ 592121 h 744521"/>
              <a:gd name="connsiteX13" fmla="*/ 584200 w 833802"/>
              <a:gd name="connsiteY13" fmla="*/ 706421 h 744521"/>
              <a:gd name="connsiteX14" fmla="*/ 520700 w 833802"/>
              <a:gd name="connsiteY14" fmla="*/ 731821 h 744521"/>
              <a:gd name="connsiteX15" fmla="*/ 482600 w 833802"/>
              <a:gd name="connsiteY15" fmla="*/ 744521 h 744521"/>
              <a:gd name="connsiteX16" fmla="*/ 330200 w 833802"/>
              <a:gd name="connsiteY16" fmla="*/ 731821 h 744521"/>
              <a:gd name="connsiteX17" fmla="*/ 292100 w 833802"/>
              <a:gd name="connsiteY17" fmla="*/ 719121 h 744521"/>
              <a:gd name="connsiteX18" fmla="*/ 228600 w 833802"/>
              <a:gd name="connsiteY18" fmla="*/ 642921 h 744521"/>
              <a:gd name="connsiteX19" fmla="*/ 152400 w 833802"/>
              <a:gd name="connsiteY19" fmla="*/ 604821 h 744521"/>
              <a:gd name="connsiteX20" fmla="*/ 88900 w 833802"/>
              <a:gd name="connsiteY20" fmla="*/ 477821 h 744521"/>
              <a:gd name="connsiteX21" fmla="*/ 38100 w 833802"/>
              <a:gd name="connsiteY21" fmla="*/ 312721 h 744521"/>
              <a:gd name="connsiteX22" fmla="*/ 0 w 833802"/>
              <a:gd name="connsiteY22" fmla="*/ 287321 h 744521"/>
              <a:gd name="connsiteX23" fmla="*/ 12700 w 833802"/>
              <a:gd name="connsiteY23" fmla="*/ 249221 h 744521"/>
              <a:gd name="connsiteX24" fmla="*/ 63500 w 833802"/>
              <a:gd name="connsiteY24" fmla="*/ 236521 h 744521"/>
              <a:gd name="connsiteX25" fmla="*/ 101600 w 833802"/>
              <a:gd name="connsiteY25" fmla="*/ 198421 h 744521"/>
              <a:gd name="connsiteX26" fmla="*/ 139700 w 833802"/>
              <a:gd name="connsiteY26" fmla="*/ 147621 h 744521"/>
              <a:gd name="connsiteX27" fmla="*/ 228600 w 833802"/>
              <a:gd name="connsiteY27" fmla="*/ 46021 h 744521"/>
              <a:gd name="connsiteX28" fmla="*/ 266700 w 833802"/>
              <a:gd name="connsiteY28" fmla="*/ 46021 h 74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33802" h="744521">
                <a:moveTo>
                  <a:pt x="139700" y="20621"/>
                </a:moveTo>
                <a:cubicBezTo>
                  <a:pt x="543855" y="35590"/>
                  <a:pt x="432453" y="-73161"/>
                  <a:pt x="508000" y="96821"/>
                </a:cubicBezTo>
                <a:cubicBezTo>
                  <a:pt x="515689" y="114121"/>
                  <a:pt x="521280" y="133077"/>
                  <a:pt x="533400" y="147621"/>
                </a:cubicBezTo>
                <a:cubicBezTo>
                  <a:pt x="543171" y="159347"/>
                  <a:pt x="558248" y="165448"/>
                  <a:pt x="571500" y="173021"/>
                </a:cubicBezTo>
                <a:cubicBezTo>
                  <a:pt x="655741" y="221159"/>
                  <a:pt x="589160" y="180589"/>
                  <a:pt x="660400" y="211121"/>
                </a:cubicBezTo>
                <a:cubicBezTo>
                  <a:pt x="677801" y="218579"/>
                  <a:pt x="693622" y="229490"/>
                  <a:pt x="711200" y="236521"/>
                </a:cubicBezTo>
                <a:cubicBezTo>
                  <a:pt x="736059" y="246465"/>
                  <a:pt x="787400" y="261921"/>
                  <a:pt x="787400" y="261921"/>
                </a:cubicBezTo>
                <a:cubicBezTo>
                  <a:pt x="800100" y="274621"/>
                  <a:pt x="822960" y="282241"/>
                  <a:pt x="825500" y="300021"/>
                </a:cubicBezTo>
                <a:cubicBezTo>
                  <a:pt x="839972" y="401328"/>
                  <a:pt x="842385" y="431279"/>
                  <a:pt x="774700" y="465121"/>
                </a:cubicBezTo>
                <a:cubicBezTo>
                  <a:pt x="762726" y="471108"/>
                  <a:pt x="749300" y="473588"/>
                  <a:pt x="736600" y="477821"/>
                </a:cubicBezTo>
                <a:cubicBezTo>
                  <a:pt x="728133" y="490521"/>
                  <a:pt x="718773" y="502669"/>
                  <a:pt x="711200" y="515921"/>
                </a:cubicBezTo>
                <a:cubicBezTo>
                  <a:pt x="701807" y="532359"/>
                  <a:pt x="697920" y="552177"/>
                  <a:pt x="685800" y="566721"/>
                </a:cubicBezTo>
                <a:cubicBezTo>
                  <a:pt x="676029" y="578447"/>
                  <a:pt x="660400" y="583654"/>
                  <a:pt x="647700" y="592121"/>
                </a:cubicBezTo>
                <a:cubicBezTo>
                  <a:pt x="616919" y="715247"/>
                  <a:pt x="656236" y="679407"/>
                  <a:pt x="584200" y="706421"/>
                </a:cubicBezTo>
                <a:cubicBezTo>
                  <a:pt x="562854" y="714426"/>
                  <a:pt x="542046" y="723816"/>
                  <a:pt x="520700" y="731821"/>
                </a:cubicBezTo>
                <a:cubicBezTo>
                  <a:pt x="508165" y="736521"/>
                  <a:pt x="495300" y="740288"/>
                  <a:pt x="482600" y="744521"/>
                </a:cubicBezTo>
                <a:cubicBezTo>
                  <a:pt x="431800" y="740288"/>
                  <a:pt x="380729" y="738558"/>
                  <a:pt x="330200" y="731821"/>
                </a:cubicBezTo>
                <a:cubicBezTo>
                  <a:pt x="316930" y="730052"/>
                  <a:pt x="303239" y="726547"/>
                  <a:pt x="292100" y="719121"/>
                </a:cubicBezTo>
                <a:cubicBezTo>
                  <a:pt x="229683" y="677510"/>
                  <a:pt x="275456" y="689777"/>
                  <a:pt x="228600" y="642921"/>
                </a:cubicBezTo>
                <a:cubicBezTo>
                  <a:pt x="203981" y="618302"/>
                  <a:pt x="183388" y="615150"/>
                  <a:pt x="152400" y="604821"/>
                </a:cubicBezTo>
                <a:cubicBezTo>
                  <a:pt x="112075" y="551054"/>
                  <a:pt x="103488" y="550761"/>
                  <a:pt x="88900" y="477821"/>
                </a:cubicBezTo>
                <a:cubicBezTo>
                  <a:pt x="77954" y="423089"/>
                  <a:pt x="81279" y="355900"/>
                  <a:pt x="38100" y="312721"/>
                </a:cubicBezTo>
                <a:cubicBezTo>
                  <a:pt x="27307" y="301928"/>
                  <a:pt x="12700" y="295788"/>
                  <a:pt x="0" y="287321"/>
                </a:cubicBezTo>
                <a:cubicBezTo>
                  <a:pt x="4233" y="274621"/>
                  <a:pt x="2247" y="257584"/>
                  <a:pt x="12700" y="249221"/>
                </a:cubicBezTo>
                <a:cubicBezTo>
                  <a:pt x="26330" y="238317"/>
                  <a:pt x="48345" y="245181"/>
                  <a:pt x="63500" y="236521"/>
                </a:cubicBezTo>
                <a:cubicBezTo>
                  <a:pt x="79094" y="227610"/>
                  <a:pt x="89911" y="212058"/>
                  <a:pt x="101600" y="198421"/>
                </a:cubicBezTo>
                <a:cubicBezTo>
                  <a:pt x="115375" y="182350"/>
                  <a:pt x="127562" y="164961"/>
                  <a:pt x="139700" y="147621"/>
                </a:cubicBezTo>
                <a:cubicBezTo>
                  <a:pt x="164180" y="112650"/>
                  <a:pt x="182493" y="61390"/>
                  <a:pt x="228600" y="46021"/>
                </a:cubicBezTo>
                <a:cubicBezTo>
                  <a:pt x="240648" y="42005"/>
                  <a:pt x="254000" y="46021"/>
                  <a:pt x="266700" y="46021"/>
                </a:cubicBezTo>
              </a:path>
            </a:pathLst>
          </a:cu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นราธิวาส</a:t>
            </a:r>
          </a:p>
        </p:txBody>
      </p:sp>
      <p:grpSp>
        <p:nvGrpSpPr>
          <p:cNvPr id="21" name="กลุ่ม 20"/>
          <p:cNvGrpSpPr/>
          <p:nvPr/>
        </p:nvGrpSpPr>
        <p:grpSpPr>
          <a:xfrm>
            <a:off x="3509199" y="5151"/>
            <a:ext cx="2561401" cy="863904"/>
            <a:chOff x="2919897" y="263064"/>
            <a:chExt cx="3475627" cy="1212065"/>
          </a:xfrm>
        </p:grpSpPr>
        <p:pic>
          <p:nvPicPr>
            <p:cNvPr id="22" name="Picture 2" descr="à¸à¸¥à¸à¸²à¸£à¸à¹à¸à¸«à¸²à¸£à¸¹à¸à¸ à¸²à¸à¸ªà¸³à¸«à¸£à¸±à¸ à¸à¸¥à¹à¸­à¸à¸à¹à¸­à¸à¸§à¸²à¸¡à¸ªà¸§à¸¢à¹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919897" y="289791"/>
              <a:ext cx="3475627" cy="1185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สี่เหลี่ยมผืนผ้า 22"/>
            <p:cNvSpPr/>
            <p:nvPr/>
          </p:nvSpPr>
          <p:spPr>
            <a:xfrm>
              <a:off x="3469438" y="263064"/>
              <a:ext cx="2038553" cy="9068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th-TH" sz="3600" b="1" dirty="0" smtClean="0">
                  <a:solidFill>
                    <a:schemeClr val="bg1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สุขภาพจิต</a:t>
              </a:r>
              <a:endParaRPr lang="th-TH" sz="3600" b="1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680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0" y="690653"/>
            <a:ext cx="9144000" cy="8460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h-TH" sz="2800" b="1" dirty="0">
              <a:solidFill>
                <a:srgbClr val="0033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800" b="1" dirty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ชื่อตัวชี้วัด </a:t>
            </a:r>
            <a:r>
              <a:rPr lang="en-US" sz="2800" b="1" dirty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800" b="1" dirty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ร้อยละของผู้ป่วยโรคสมาธิสั้นเข้าถึงบริการ</a:t>
            </a:r>
            <a:r>
              <a:rPr lang="th-TH" sz="2800" b="1" dirty="0" smtClean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สุขภาพจิต </a:t>
            </a:r>
            <a:r>
              <a:rPr lang="en-US" sz="2800" b="1" dirty="0" smtClean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9.02 </a:t>
            </a:r>
            <a:r>
              <a:rPr lang="th-TH" sz="2800" b="1" dirty="0" smtClean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800" b="1" dirty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≥ ร้อยละ 9 )</a:t>
            </a:r>
          </a:p>
          <a:p>
            <a:pPr algn="ctr"/>
            <a:r>
              <a:rPr lang="th-TH" sz="2800" b="1" dirty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ร้อยละของผู้ป่วยโรค </a:t>
            </a:r>
            <a:r>
              <a:rPr lang="en-US" sz="2800" b="1" dirty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ASD </a:t>
            </a:r>
            <a:r>
              <a:rPr lang="th-TH" sz="2800" b="1" dirty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เข้าถึงบริการ</a:t>
            </a:r>
            <a:r>
              <a:rPr lang="th-TH" sz="2800" b="1" dirty="0" smtClean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สุขภาพจิต </a:t>
            </a:r>
            <a:r>
              <a:rPr lang="en-US" sz="2800" b="1" dirty="0" smtClean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35.03 </a:t>
            </a:r>
            <a:r>
              <a:rPr lang="th-TH" sz="2800" b="1" dirty="0" smtClean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800" b="1" dirty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≥ ร้อยละ 11 )</a:t>
            </a:r>
          </a:p>
          <a:p>
            <a:pPr algn="ctr"/>
            <a:endParaRPr lang="th-TH" sz="2800" b="1" dirty="0">
              <a:solidFill>
                <a:srgbClr val="0033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>
            <p:extLst/>
          </p:nvPr>
        </p:nvGraphicFramePr>
        <p:xfrm>
          <a:off x="2977547" y="1584922"/>
          <a:ext cx="2418080" cy="186640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18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46125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สถานการณ์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rgbClr val="FFFF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20281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ภาพรวมการเข้าถึงผ่านเกณฑ์ทั้ง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</a:t>
                      </a:r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โรค แต่มี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จังหวัดที่การเข้าถึงโรค</a:t>
                      </a:r>
                      <a:r>
                        <a:rPr lang="th-TH" sz="1800" b="1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ADHD </a:t>
                      </a:r>
                      <a:r>
                        <a:rPr lang="th-TH" sz="1800" b="1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</a:t>
                      </a:r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ม่ผ่านเกณฑ์ ซึ่งเป็นจังหวัดที่ไม่มีจิตแพทย์เด็ก</a:t>
                      </a:r>
                      <a:r>
                        <a:rPr lang="th-TH" sz="1800" b="1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FFF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8" name="ตาราง 7"/>
          <p:cNvGraphicFramePr>
            <a:graphicFrameLocks noGrp="1"/>
          </p:cNvGraphicFramePr>
          <p:nvPr>
            <p:extLst/>
          </p:nvPr>
        </p:nvGraphicFramePr>
        <p:xfrm>
          <a:off x="3029803" y="3425389"/>
          <a:ext cx="5965860" cy="114321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9658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09749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ปัจจัยความสำเร็จ/ผลงานเด่น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6974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มีจิตแพทย์เด็ก กุมารแพทย์ 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PG </a:t>
                      </a:r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เด็ก</a:t>
                      </a:r>
                      <a:r>
                        <a:rPr lang="th-TH" sz="1800" b="1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ในการช่วยส่งเสริม ค้นหาเพื่อนำเข้าสู่ระบบบริการ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endParaRPr lang="th-TH" sz="18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9" name="ตาราง 8"/>
          <p:cNvGraphicFramePr>
            <a:graphicFrameLocks noGrp="1"/>
          </p:cNvGraphicFramePr>
          <p:nvPr>
            <p:extLst/>
          </p:nvPr>
        </p:nvGraphicFramePr>
        <p:xfrm>
          <a:off x="3043451" y="4494673"/>
          <a:ext cx="5952212" cy="236582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489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032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45581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ปัญหา/ข้อจำกัด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ข้อเสนอแนะ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5129">
                <a:tc>
                  <a:txBody>
                    <a:bodyPr/>
                    <a:lstStyle/>
                    <a:p>
                      <a:pPr algn="l"/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การค้นหาคัดกรองยังทำได้ไม่ทั่วถึง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จัดกิจกรรมรณรงค์ค้นหา คัดกรองโดยทีมในและนอก รพ.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5129">
                <a:tc>
                  <a:txBody>
                    <a:bodyPr/>
                    <a:lstStyle/>
                    <a:p>
                      <a:pPr algn="l"/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การติดตามต่อเนื่องและส่งต่อข้อมูล</a:t>
                      </a:r>
                      <a:r>
                        <a:rPr lang="th-TH" sz="1800" b="1" dirty="0" err="1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เคส</a:t>
                      </a:r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เพื่อเข้าสู่ระบบบริการ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การสื่อสาร</a:t>
                      </a:r>
                      <a:r>
                        <a:rPr lang="th-TH" sz="1800" b="1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</a:t>
                      </a:r>
                      <a:r>
                        <a:rPr lang="th-TH" sz="1800" b="1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ทางระหว่างหน่วยบริการ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5129">
                <a:tc>
                  <a:txBody>
                    <a:bodyPr/>
                    <a:lstStyle/>
                    <a:p>
                      <a:pPr algn="l"/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ผู้ปกครองยังไม่ตระหนักถึงความสำคัญของการรักษา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การรณรงค์ ประชาสัมพันธ์ ให้สุขศึกษากับผู้ปกครอง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xmlns="" id="{97AD2C4D-D80A-1941-B708-57A4EEA6EB72}"/>
                  </a:ext>
                </a:extLst>
              </p14:cNvPr>
              <p14:cNvContentPartPr/>
              <p14:nvPr/>
            </p14:nvContentPartPr>
            <p14:xfrm>
              <a:off x="10850880" y="4549009"/>
              <a:ext cx="360" cy="248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97AD2C4D-D80A-1941-B708-57A4EEA6EB7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05880" y="4459009"/>
                <a:ext cx="9036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xmlns="" id="{1E3ED158-D98B-3B43-8948-74F91D6C1CE5}"/>
                  </a:ext>
                </a:extLst>
              </p14:cNvPr>
              <p14:cNvContentPartPr/>
              <p14:nvPr/>
            </p14:nvContentPartPr>
            <p14:xfrm>
              <a:off x="11039374" y="4642864"/>
              <a:ext cx="360" cy="126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1E3ED158-D98B-3B43-8948-74F91D6C1CE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994374" y="4552864"/>
                <a:ext cx="9036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xmlns="" id="{FCBE95B8-BDC1-CC41-B231-F7E292C345F0}"/>
                  </a:ext>
                </a:extLst>
              </p14:cNvPr>
              <p14:cNvContentPartPr/>
              <p14:nvPr/>
            </p14:nvContentPartPr>
            <p14:xfrm>
              <a:off x="11192646" y="4881109"/>
              <a:ext cx="6480" cy="3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FCBE95B8-BDC1-CC41-B231-F7E292C345F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147646" y="4791109"/>
                <a:ext cx="96480" cy="180360"/>
              </a:xfrm>
              <a:prstGeom prst="rect">
                <a:avLst/>
              </a:prstGeom>
            </p:spPr>
          </p:pic>
        </mc:Fallback>
      </mc:AlternateContent>
      <p:sp>
        <p:nvSpPr>
          <p:cNvPr id="43" name="รูปแบบอิสระ 42"/>
          <p:cNvSpPr/>
          <p:nvPr/>
        </p:nvSpPr>
        <p:spPr>
          <a:xfrm>
            <a:off x="8288600" y="2616200"/>
            <a:ext cx="186884" cy="105833"/>
          </a:xfrm>
          <a:custGeom>
            <a:avLst/>
            <a:gdLst>
              <a:gd name="connsiteX0" fmla="*/ 38367 w 186884"/>
              <a:gd name="connsiteY0" fmla="*/ 8467 h 105833"/>
              <a:gd name="connsiteX1" fmla="*/ 63767 w 186884"/>
              <a:gd name="connsiteY1" fmla="*/ 0 h 105833"/>
              <a:gd name="connsiteX2" fmla="*/ 118800 w 186884"/>
              <a:gd name="connsiteY2" fmla="*/ 8467 h 105833"/>
              <a:gd name="connsiteX3" fmla="*/ 152667 w 186884"/>
              <a:gd name="connsiteY3" fmla="*/ 21167 h 105833"/>
              <a:gd name="connsiteX4" fmla="*/ 169600 w 186884"/>
              <a:gd name="connsiteY4" fmla="*/ 25400 h 105833"/>
              <a:gd name="connsiteX5" fmla="*/ 182300 w 186884"/>
              <a:gd name="connsiteY5" fmla="*/ 33867 h 105833"/>
              <a:gd name="connsiteX6" fmla="*/ 182300 w 186884"/>
              <a:gd name="connsiteY6" fmla="*/ 84667 h 105833"/>
              <a:gd name="connsiteX7" fmla="*/ 165367 w 186884"/>
              <a:gd name="connsiteY7" fmla="*/ 93133 h 105833"/>
              <a:gd name="connsiteX8" fmla="*/ 148433 w 186884"/>
              <a:gd name="connsiteY8" fmla="*/ 97367 h 105833"/>
              <a:gd name="connsiteX9" fmla="*/ 118800 w 186884"/>
              <a:gd name="connsiteY9" fmla="*/ 105833 h 105833"/>
              <a:gd name="connsiteX10" fmla="*/ 38367 w 186884"/>
              <a:gd name="connsiteY10" fmla="*/ 101600 h 105833"/>
              <a:gd name="connsiteX11" fmla="*/ 25667 w 186884"/>
              <a:gd name="connsiteY11" fmla="*/ 88900 h 105833"/>
              <a:gd name="connsiteX12" fmla="*/ 8733 w 186884"/>
              <a:gd name="connsiteY12" fmla="*/ 76200 h 105833"/>
              <a:gd name="connsiteX13" fmla="*/ 267 w 186884"/>
              <a:gd name="connsiteY13" fmla="*/ 63500 h 105833"/>
              <a:gd name="connsiteX14" fmla="*/ 21433 w 186884"/>
              <a:gd name="connsiteY14" fmla="*/ 25400 h 105833"/>
              <a:gd name="connsiteX15" fmla="*/ 46833 w 186884"/>
              <a:gd name="connsiteY15" fmla="*/ 16933 h 105833"/>
              <a:gd name="connsiteX16" fmla="*/ 38367 w 186884"/>
              <a:gd name="connsiteY16" fmla="*/ 8467 h 105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6884" h="105833">
                <a:moveTo>
                  <a:pt x="38367" y="8467"/>
                </a:moveTo>
                <a:cubicBezTo>
                  <a:pt x="46834" y="5645"/>
                  <a:pt x="54842" y="0"/>
                  <a:pt x="63767" y="0"/>
                </a:cubicBezTo>
                <a:cubicBezTo>
                  <a:pt x="82327" y="0"/>
                  <a:pt x="100558" y="5047"/>
                  <a:pt x="118800" y="8467"/>
                </a:cubicBezTo>
                <a:cubicBezTo>
                  <a:pt x="125599" y="9742"/>
                  <a:pt x="149684" y="20173"/>
                  <a:pt x="152667" y="21167"/>
                </a:cubicBezTo>
                <a:cubicBezTo>
                  <a:pt x="158186" y="23007"/>
                  <a:pt x="163956" y="23989"/>
                  <a:pt x="169600" y="25400"/>
                </a:cubicBezTo>
                <a:cubicBezTo>
                  <a:pt x="173833" y="28222"/>
                  <a:pt x="179122" y="29894"/>
                  <a:pt x="182300" y="33867"/>
                </a:cubicBezTo>
                <a:cubicBezTo>
                  <a:pt x="191518" y="45389"/>
                  <a:pt x="184322" y="80218"/>
                  <a:pt x="182300" y="84667"/>
                </a:cubicBezTo>
                <a:cubicBezTo>
                  <a:pt x="179689" y="90412"/>
                  <a:pt x="171276" y="90917"/>
                  <a:pt x="165367" y="93133"/>
                </a:cubicBezTo>
                <a:cubicBezTo>
                  <a:pt x="159919" y="95176"/>
                  <a:pt x="154028" y="95769"/>
                  <a:pt x="148433" y="97367"/>
                </a:cubicBezTo>
                <a:cubicBezTo>
                  <a:pt x="105950" y="109505"/>
                  <a:pt x="171697" y="92609"/>
                  <a:pt x="118800" y="105833"/>
                </a:cubicBezTo>
                <a:cubicBezTo>
                  <a:pt x="91989" y="104422"/>
                  <a:pt x="64782" y="106403"/>
                  <a:pt x="38367" y="101600"/>
                </a:cubicBezTo>
                <a:cubicBezTo>
                  <a:pt x="32477" y="100529"/>
                  <a:pt x="30213" y="92796"/>
                  <a:pt x="25667" y="88900"/>
                </a:cubicBezTo>
                <a:cubicBezTo>
                  <a:pt x="20310" y="84308"/>
                  <a:pt x="14378" y="80433"/>
                  <a:pt x="8733" y="76200"/>
                </a:cubicBezTo>
                <a:cubicBezTo>
                  <a:pt x="5911" y="71967"/>
                  <a:pt x="898" y="68548"/>
                  <a:pt x="267" y="63500"/>
                </a:cubicBezTo>
                <a:cubicBezTo>
                  <a:pt x="-1776" y="47151"/>
                  <a:pt x="8112" y="33393"/>
                  <a:pt x="21433" y="25400"/>
                </a:cubicBezTo>
                <a:cubicBezTo>
                  <a:pt x="29086" y="20808"/>
                  <a:pt x="37908" y="16933"/>
                  <a:pt x="46833" y="16933"/>
                </a:cubicBezTo>
                <a:lnTo>
                  <a:pt x="38367" y="84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1032" name="Picture 8" descr="C:\Users\S\Desktop\รูป 7 จังหวัดภาคใต้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627" y="1543297"/>
            <a:ext cx="3644900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รูปแบบอิสระ 12"/>
          <p:cNvSpPr/>
          <p:nvPr/>
        </p:nvSpPr>
        <p:spPr>
          <a:xfrm>
            <a:off x="8161861" y="2612239"/>
            <a:ext cx="833802" cy="744521"/>
          </a:xfrm>
          <a:custGeom>
            <a:avLst/>
            <a:gdLst>
              <a:gd name="connsiteX0" fmla="*/ 139700 w 833802"/>
              <a:gd name="connsiteY0" fmla="*/ 20621 h 744521"/>
              <a:gd name="connsiteX1" fmla="*/ 508000 w 833802"/>
              <a:gd name="connsiteY1" fmla="*/ 96821 h 744521"/>
              <a:gd name="connsiteX2" fmla="*/ 533400 w 833802"/>
              <a:gd name="connsiteY2" fmla="*/ 147621 h 744521"/>
              <a:gd name="connsiteX3" fmla="*/ 571500 w 833802"/>
              <a:gd name="connsiteY3" fmla="*/ 173021 h 744521"/>
              <a:gd name="connsiteX4" fmla="*/ 660400 w 833802"/>
              <a:gd name="connsiteY4" fmla="*/ 211121 h 744521"/>
              <a:gd name="connsiteX5" fmla="*/ 711200 w 833802"/>
              <a:gd name="connsiteY5" fmla="*/ 236521 h 744521"/>
              <a:gd name="connsiteX6" fmla="*/ 787400 w 833802"/>
              <a:gd name="connsiteY6" fmla="*/ 261921 h 744521"/>
              <a:gd name="connsiteX7" fmla="*/ 825500 w 833802"/>
              <a:gd name="connsiteY7" fmla="*/ 300021 h 744521"/>
              <a:gd name="connsiteX8" fmla="*/ 774700 w 833802"/>
              <a:gd name="connsiteY8" fmla="*/ 465121 h 744521"/>
              <a:gd name="connsiteX9" fmla="*/ 736600 w 833802"/>
              <a:gd name="connsiteY9" fmla="*/ 477821 h 744521"/>
              <a:gd name="connsiteX10" fmla="*/ 711200 w 833802"/>
              <a:gd name="connsiteY10" fmla="*/ 515921 h 744521"/>
              <a:gd name="connsiteX11" fmla="*/ 685800 w 833802"/>
              <a:gd name="connsiteY11" fmla="*/ 566721 h 744521"/>
              <a:gd name="connsiteX12" fmla="*/ 647700 w 833802"/>
              <a:gd name="connsiteY12" fmla="*/ 592121 h 744521"/>
              <a:gd name="connsiteX13" fmla="*/ 584200 w 833802"/>
              <a:gd name="connsiteY13" fmla="*/ 706421 h 744521"/>
              <a:gd name="connsiteX14" fmla="*/ 520700 w 833802"/>
              <a:gd name="connsiteY14" fmla="*/ 731821 h 744521"/>
              <a:gd name="connsiteX15" fmla="*/ 482600 w 833802"/>
              <a:gd name="connsiteY15" fmla="*/ 744521 h 744521"/>
              <a:gd name="connsiteX16" fmla="*/ 330200 w 833802"/>
              <a:gd name="connsiteY16" fmla="*/ 731821 h 744521"/>
              <a:gd name="connsiteX17" fmla="*/ 292100 w 833802"/>
              <a:gd name="connsiteY17" fmla="*/ 719121 h 744521"/>
              <a:gd name="connsiteX18" fmla="*/ 228600 w 833802"/>
              <a:gd name="connsiteY18" fmla="*/ 642921 h 744521"/>
              <a:gd name="connsiteX19" fmla="*/ 152400 w 833802"/>
              <a:gd name="connsiteY19" fmla="*/ 604821 h 744521"/>
              <a:gd name="connsiteX20" fmla="*/ 88900 w 833802"/>
              <a:gd name="connsiteY20" fmla="*/ 477821 h 744521"/>
              <a:gd name="connsiteX21" fmla="*/ 38100 w 833802"/>
              <a:gd name="connsiteY21" fmla="*/ 312721 h 744521"/>
              <a:gd name="connsiteX22" fmla="*/ 0 w 833802"/>
              <a:gd name="connsiteY22" fmla="*/ 287321 h 744521"/>
              <a:gd name="connsiteX23" fmla="*/ 12700 w 833802"/>
              <a:gd name="connsiteY23" fmla="*/ 249221 h 744521"/>
              <a:gd name="connsiteX24" fmla="*/ 63500 w 833802"/>
              <a:gd name="connsiteY24" fmla="*/ 236521 h 744521"/>
              <a:gd name="connsiteX25" fmla="*/ 101600 w 833802"/>
              <a:gd name="connsiteY25" fmla="*/ 198421 h 744521"/>
              <a:gd name="connsiteX26" fmla="*/ 139700 w 833802"/>
              <a:gd name="connsiteY26" fmla="*/ 147621 h 744521"/>
              <a:gd name="connsiteX27" fmla="*/ 228600 w 833802"/>
              <a:gd name="connsiteY27" fmla="*/ 46021 h 744521"/>
              <a:gd name="connsiteX28" fmla="*/ 266700 w 833802"/>
              <a:gd name="connsiteY28" fmla="*/ 46021 h 74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33802" h="744521">
                <a:moveTo>
                  <a:pt x="139700" y="20621"/>
                </a:moveTo>
                <a:cubicBezTo>
                  <a:pt x="543855" y="35590"/>
                  <a:pt x="432453" y="-73161"/>
                  <a:pt x="508000" y="96821"/>
                </a:cubicBezTo>
                <a:cubicBezTo>
                  <a:pt x="515689" y="114121"/>
                  <a:pt x="521280" y="133077"/>
                  <a:pt x="533400" y="147621"/>
                </a:cubicBezTo>
                <a:cubicBezTo>
                  <a:pt x="543171" y="159347"/>
                  <a:pt x="558248" y="165448"/>
                  <a:pt x="571500" y="173021"/>
                </a:cubicBezTo>
                <a:cubicBezTo>
                  <a:pt x="655741" y="221159"/>
                  <a:pt x="589160" y="180589"/>
                  <a:pt x="660400" y="211121"/>
                </a:cubicBezTo>
                <a:cubicBezTo>
                  <a:pt x="677801" y="218579"/>
                  <a:pt x="693622" y="229490"/>
                  <a:pt x="711200" y="236521"/>
                </a:cubicBezTo>
                <a:cubicBezTo>
                  <a:pt x="736059" y="246465"/>
                  <a:pt x="787400" y="261921"/>
                  <a:pt x="787400" y="261921"/>
                </a:cubicBezTo>
                <a:cubicBezTo>
                  <a:pt x="800100" y="274621"/>
                  <a:pt x="822960" y="282241"/>
                  <a:pt x="825500" y="300021"/>
                </a:cubicBezTo>
                <a:cubicBezTo>
                  <a:pt x="839972" y="401328"/>
                  <a:pt x="842385" y="431279"/>
                  <a:pt x="774700" y="465121"/>
                </a:cubicBezTo>
                <a:cubicBezTo>
                  <a:pt x="762726" y="471108"/>
                  <a:pt x="749300" y="473588"/>
                  <a:pt x="736600" y="477821"/>
                </a:cubicBezTo>
                <a:cubicBezTo>
                  <a:pt x="728133" y="490521"/>
                  <a:pt x="718773" y="502669"/>
                  <a:pt x="711200" y="515921"/>
                </a:cubicBezTo>
                <a:cubicBezTo>
                  <a:pt x="701807" y="532359"/>
                  <a:pt x="697920" y="552177"/>
                  <a:pt x="685800" y="566721"/>
                </a:cubicBezTo>
                <a:cubicBezTo>
                  <a:pt x="676029" y="578447"/>
                  <a:pt x="660400" y="583654"/>
                  <a:pt x="647700" y="592121"/>
                </a:cubicBezTo>
                <a:cubicBezTo>
                  <a:pt x="616919" y="715247"/>
                  <a:pt x="656236" y="679407"/>
                  <a:pt x="584200" y="706421"/>
                </a:cubicBezTo>
                <a:cubicBezTo>
                  <a:pt x="562854" y="714426"/>
                  <a:pt x="542046" y="723816"/>
                  <a:pt x="520700" y="731821"/>
                </a:cubicBezTo>
                <a:cubicBezTo>
                  <a:pt x="508165" y="736521"/>
                  <a:pt x="495300" y="740288"/>
                  <a:pt x="482600" y="744521"/>
                </a:cubicBezTo>
                <a:cubicBezTo>
                  <a:pt x="431800" y="740288"/>
                  <a:pt x="380729" y="738558"/>
                  <a:pt x="330200" y="731821"/>
                </a:cubicBezTo>
                <a:cubicBezTo>
                  <a:pt x="316930" y="730052"/>
                  <a:pt x="303239" y="726547"/>
                  <a:pt x="292100" y="719121"/>
                </a:cubicBezTo>
                <a:cubicBezTo>
                  <a:pt x="229683" y="677510"/>
                  <a:pt x="275456" y="689777"/>
                  <a:pt x="228600" y="642921"/>
                </a:cubicBezTo>
                <a:cubicBezTo>
                  <a:pt x="203981" y="618302"/>
                  <a:pt x="183388" y="615150"/>
                  <a:pt x="152400" y="604821"/>
                </a:cubicBezTo>
                <a:cubicBezTo>
                  <a:pt x="112075" y="551054"/>
                  <a:pt x="103488" y="550761"/>
                  <a:pt x="88900" y="477821"/>
                </a:cubicBezTo>
                <a:cubicBezTo>
                  <a:pt x="77954" y="423089"/>
                  <a:pt x="81279" y="355900"/>
                  <a:pt x="38100" y="312721"/>
                </a:cubicBezTo>
                <a:cubicBezTo>
                  <a:pt x="27307" y="301928"/>
                  <a:pt x="12700" y="295788"/>
                  <a:pt x="0" y="287321"/>
                </a:cubicBezTo>
                <a:cubicBezTo>
                  <a:pt x="4233" y="274621"/>
                  <a:pt x="2247" y="257584"/>
                  <a:pt x="12700" y="249221"/>
                </a:cubicBezTo>
                <a:cubicBezTo>
                  <a:pt x="26330" y="238317"/>
                  <a:pt x="48345" y="245181"/>
                  <a:pt x="63500" y="236521"/>
                </a:cubicBezTo>
                <a:cubicBezTo>
                  <a:pt x="79094" y="227610"/>
                  <a:pt x="89911" y="212058"/>
                  <a:pt x="101600" y="198421"/>
                </a:cubicBezTo>
                <a:cubicBezTo>
                  <a:pt x="115375" y="182350"/>
                  <a:pt x="127562" y="164961"/>
                  <a:pt x="139700" y="147621"/>
                </a:cubicBezTo>
                <a:cubicBezTo>
                  <a:pt x="164180" y="112650"/>
                  <a:pt x="182493" y="61390"/>
                  <a:pt x="228600" y="46021"/>
                </a:cubicBezTo>
                <a:cubicBezTo>
                  <a:pt x="240648" y="42005"/>
                  <a:pt x="254000" y="46021"/>
                  <a:pt x="266700" y="46021"/>
                </a:cubicBezTo>
              </a:path>
            </a:pathLst>
          </a:cu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นราธิวาส</a:t>
            </a:r>
          </a:p>
        </p:txBody>
      </p:sp>
      <p:sp>
        <p:nvSpPr>
          <p:cNvPr id="14" name="รูปแบบอิสระ 13"/>
          <p:cNvSpPr/>
          <p:nvPr/>
        </p:nvSpPr>
        <p:spPr>
          <a:xfrm>
            <a:off x="7536774" y="2543277"/>
            <a:ext cx="838210" cy="901700"/>
          </a:xfrm>
          <a:custGeom>
            <a:avLst/>
            <a:gdLst>
              <a:gd name="connsiteX0" fmla="*/ 12710 w 838210"/>
              <a:gd name="connsiteY0" fmla="*/ 393700 h 901700"/>
              <a:gd name="connsiteX1" fmla="*/ 228610 w 838210"/>
              <a:gd name="connsiteY1" fmla="*/ 406400 h 901700"/>
              <a:gd name="connsiteX2" fmla="*/ 254010 w 838210"/>
              <a:gd name="connsiteY2" fmla="*/ 444500 h 901700"/>
              <a:gd name="connsiteX3" fmla="*/ 266710 w 838210"/>
              <a:gd name="connsiteY3" fmla="*/ 609600 h 901700"/>
              <a:gd name="connsiteX4" fmla="*/ 165110 w 838210"/>
              <a:gd name="connsiteY4" fmla="*/ 660400 h 901700"/>
              <a:gd name="connsiteX5" fmla="*/ 139710 w 838210"/>
              <a:gd name="connsiteY5" fmla="*/ 698500 h 901700"/>
              <a:gd name="connsiteX6" fmla="*/ 152410 w 838210"/>
              <a:gd name="connsiteY6" fmla="*/ 762000 h 901700"/>
              <a:gd name="connsiteX7" fmla="*/ 228610 w 838210"/>
              <a:gd name="connsiteY7" fmla="*/ 812800 h 901700"/>
              <a:gd name="connsiteX8" fmla="*/ 317510 w 838210"/>
              <a:gd name="connsiteY8" fmla="*/ 850900 h 901700"/>
              <a:gd name="connsiteX9" fmla="*/ 406410 w 838210"/>
              <a:gd name="connsiteY9" fmla="*/ 901700 h 901700"/>
              <a:gd name="connsiteX10" fmla="*/ 520710 w 838210"/>
              <a:gd name="connsiteY10" fmla="*/ 889000 h 901700"/>
              <a:gd name="connsiteX11" fmla="*/ 546110 w 838210"/>
              <a:gd name="connsiteY11" fmla="*/ 850900 h 901700"/>
              <a:gd name="connsiteX12" fmla="*/ 584210 w 838210"/>
              <a:gd name="connsiteY12" fmla="*/ 800100 h 901700"/>
              <a:gd name="connsiteX13" fmla="*/ 647710 w 838210"/>
              <a:gd name="connsiteY13" fmla="*/ 787400 h 901700"/>
              <a:gd name="connsiteX14" fmla="*/ 698510 w 838210"/>
              <a:gd name="connsiteY14" fmla="*/ 774700 h 901700"/>
              <a:gd name="connsiteX15" fmla="*/ 736610 w 838210"/>
              <a:gd name="connsiteY15" fmla="*/ 749300 h 901700"/>
              <a:gd name="connsiteX16" fmla="*/ 762010 w 838210"/>
              <a:gd name="connsiteY16" fmla="*/ 711200 h 901700"/>
              <a:gd name="connsiteX17" fmla="*/ 800110 w 838210"/>
              <a:gd name="connsiteY17" fmla="*/ 609600 h 901700"/>
              <a:gd name="connsiteX18" fmla="*/ 774710 w 838210"/>
              <a:gd name="connsiteY18" fmla="*/ 571500 h 901700"/>
              <a:gd name="connsiteX19" fmla="*/ 762010 w 838210"/>
              <a:gd name="connsiteY19" fmla="*/ 533400 h 901700"/>
              <a:gd name="connsiteX20" fmla="*/ 736610 w 838210"/>
              <a:gd name="connsiteY20" fmla="*/ 482600 h 901700"/>
              <a:gd name="connsiteX21" fmla="*/ 711210 w 838210"/>
              <a:gd name="connsiteY21" fmla="*/ 444500 h 901700"/>
              <a:gd name="connsiteX22" fmla="*/ 673110 w 838210"/>
              <a:gd name="connsiteY22" fmla="*/ 431800 h 901700"/>
              <a:gd name="connsiteX23" fmla="*/ 660410 w 838210"/>
              <a:gd name="connsiteY23" fmla="*/ 304800 h 901700"/>
              <a:gd name="connsiteX24" fmla="*/ 711210 w 838210"/>
              <a:gd name="connsiteY24" fmla="*/ 266700 h 901700"/>
              <a:gd name="connsiteX25" fmla="*/ 762010 w 838210"/>
              <a:gd name="connsiteY25" fmla="*/ 241300 h 901700"/>
              <a:gd name="connsiteX26" fmla="*/ 800110 w 838210"/>
              <a:gd name="connsiteY26" fmla="*/ 165100 h 901700"/>
              <a:gd name="connsiteX27" fmla="*/ 838210 w 838210"/>
              <a:gd name="connsiteY27" fmla="*/ 139700 h 901700"/>
              <a:gd name="connsiteX28" fmla="*/ 812810 w 838210"/>
              <a:gd name="connsiteY28" fmla="*/ 88900 h 901700"/>
              <a:gd name="connsiteX29" fmla="*/ 774710 w 838210"/>
              <a:gd name="connsiteY29" fmla="*/ 76200 h 901700"/>
              <a:gd name="connsiteX30" fmla="*/ 622310 w 838210"/>
              <a:gd name="connsiteY30" fmla="*/ 50800 h 901700"/>
              <a:gd name="connsiteX31" fmla="*/ 584210 w 838210"/>
              <a:gd name="connsiteY31" fmla="*/ 25400 h 901700"/>
              <a:gd name="connsiteX32" fmla="*/ 482610 w 838210"/>
              <a:gd name="connsiteY32" fmla="*/ 0 h 901700"/>
              <a:gd name="connsiteX33" fmla="*/ 368310 w 838210"/>
              <a:gd name="connsiteY33" fmla="*/ 12700 h 901700"/>
              <a:gd name="connsiteX34" fmla="*/ 330210 w 838210"/>
              <a:gd name="connsiteY34" fmla="*/ 25400 h 901700"/>
              <a:gd name="connsiteX35" fmla="*/ 304810 w 838210"/>
              <a:gd name="connsiteY35" fmla="*/ 63500 h 901700"/>
              <a:gd name="connsiteX36" fmla="*/ 266710 w 838210"/>
              <a:gd name="connsiteY36" fmla="*/ 88900 h 901700"/>
              <a:gd name="connsiteX37" fmla="*/ 165110 w 838210"/>
              <a:gd name="connsiteY37" fmla="*/ 177800 h 901700"/>
              <a:gd name="connsiteX38" fmla="*/ 127010 w 838210"/>
              <a:gd name="connsiteY38" fmla="*/ 203200 h 901700"/>
              <a:gd name="connsiteX39" fmla="*/ 38110 w 838210"/>
              <a:gd name="connsiteY39" fmla="*/ 228600 h 901700"/>
              <a:gd name="connsiteX40" fmla="*/ 12710 w 838210"/>
              <a:gd name="connsiteY40" fmla="*/ 393700 h 90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38210" h="901700">
                <a:moveTo>
                  <a:pt x="12710" y="393700"/>
                </a:moveTo>
                <a:cubicBezTo>
                  <a:pt x="44460" y="423333"/>
                  <a:pt x="158065" y="391548"/>
                  <a:pt x="228610" y="406400"/>
                </a:cubicBezTo>
                <a:cubicBezTo>
                  <a:pt x="243546" y="409544"/>
                  <a:pt x="251197" y="429498"/>
                  <a:pt x="254010" y="444500"/>
                </a:cubicBezTo>
                <a:cubicBezTo>
                  <a:pt x="264182" y="498751"/>
                  <a:pt x="262477" y="554567"/>
                  <a:pt x="266710" y="609600"/>
                </a:cubicBezTo>
                <a:cubicBezTo>
                  <a:pt x="239153" y="692272"/>
                  <a:pt x="279318" y="609641"/>
                  <a:pt x="165110" y="660400"/>
                </a:cubicBezTo>
                <a:cubicBezTo>
                  <a:pt x="151162" y="666599"/>
                  <a:pt x="148177" y="685800"/>
                  <a:pt x="139710" y="698500"/>
                </a:cubicBezTo>
                <a:cubicBezTo>
                  <a:pt x="143943" y="719667"/>
                  <a:pt x="139158" y="744961"/>
                  <a:pt x="152410" y="762000"/>
                </a:cubicBezTo>
                <a:cubicBezTo>
                  <a:pt x="171152" y="786097"/>
                  <a:pt x="203210" y="795867"/>
                  <a:pt x="228610" y="812800"/>
                </a:cubicBezTo>
                <a:cubicBezTo>
                  <a:pt x="305821" y="864274"/>
                  <a:pt x="223785" y="815753"/>
                  <a:pt x="317510" y="850900"/>
                </a:cubicBezTo>
                <a:cubicBezTo>
                  <a:pt x="354340" y="864711"/>
                  <a:pt x="374827" y="880645"/>
                  <a:pt x="406410" y="901700"/>
                </a:cubicBezTo>
                <a:cubicBezTo>
                  <a:pt x="444510" y="897467"/>
                  <a:pt x="484684" y="902101"/>
                  <a:pt x="520710" y="889000"/>
                </a:cubicBezTo>
                <a:cubicBezTo>
                  <a:pt x="535055" y="883784"/>
                  <a:pt x="537238" y="863320"/>
                  <a:pt x="546110" y="850900"/>
                </a:cubicBezTo>
                <a:cubicBezTo>
                  <a:pt x="558413" y="833676"/>
                  <a:pt x="566261" y="811318"/>
                  <a:pt x="584210" y="800100"/>
                </a:cubicBezTo>
                <a:cubicBezTo>
                  <a:pt x="602515" y="788660"/>
                  <a:pt x="626638" y="792083"/>
                  <a:pt x="647710" y="787400"/>
                </a:cubicBezTo>
                <a:cubicBezTo>
                  <a:pt x="664749" y="783614"/>
                  <a:pt x="681577" y="778933"/>
                  <a:pt x="698510" y="774700"/>
                </a:cubicBezTo>
                <a:cubicBezTo>
                  <a:pt x="711210" y="766233"/>
                  <a:pt x="725817" y="760093"/>
                  <a:pt x="736610" y="749300"/>
                </a:cubicBezTo>
                <a:cubicBezTo>
                  <a:pt x="747403" y="738507"/>
                  <a:pt x="754437" y="724452"/>
                  <a:pt x="762010" y="711200"/>
                </a:cubicBezTo>
                <a:cubicBezTo>
                  <a:pt x="791526" y="659546"/>
                  <a:pt x="786220" y="665160"/>
                  <a:pt x="800110" y="609600"/>
                </a:cubicBezTo>
                <a:cubicBezTo>
                  <a:pt x="791643" y="596900"/>
                  <a:pt x="781536" y="585152"/>
                  <a:pt x="774710" y="571500"/>
                </a:cubicBezTo>
                <a:cubicBezTo>
                  <a:pt x="768723" y="559526"/>
                  <a:pt x="767283" y="545705"/>
                  <a:pt x="762010" y="533400"/>
                </a:cubicBezTo>
                <a:cubicBezTo>
                  <a:pt x="754552" y="515999"/>
                  <a:pt x="746003" y="499038"/>
                  <a:pt x="736610" y="482600"/>
                </a:cubicBezTo>
                <a:cubicBezTo>
                  <a:pt x="729037" y="469348"/>
                  <a:pt x="723129" y="454035"/>
                  <a:pt x="711210" y="444500"/>
                </a:cubicBezTo>
                <a:cubicBezTo>
                  <a:pt x="700757" y="436137"/>
                  <a:pt x="685810" y="436033"/>
                  <a:pt x="673110" y="431800"/>
                </a:cubicBezTo>
                <a:cubicBezTo>
                  <a:pt x="659588" y="391233"/>
                  <a:pt x="629875" y="347549"/>
                  <a:pt x="660410" y="304800"/>
                </a:cubicBezTo>
                <a:cubicBezTo>
                  <a:pt x="672713" y="287576"/>
                  <a:pt x="693261" y="277918"/>
                  <a:pt x="711210" y="266700"/>
                </a:cubicBezTo>
                <a:cubicBezTo>
                  <a:pt x="727264" y="256666"/>
                  <a:pt x="745077" y="249767"/>
                  <a:pt x="762010" y="241300"/>
                </a:cubicBezTo>
                <a:cubicBezTo>
                  <a:pt x="772339" y="210312"/>
                  <a:pt x="775491" y="189719"/>
                  <a:pt x="800110" y="165100"/>
                </a:cubicBezTo>
                <a:cubicBezTo>
                  <a:pt x="810903" y="154307"/>
                  <a:pt x="825510" y="148167"/>
                  <a:pt x="838210" y="139700"/>
                </a:cubicBezTo>
                <a:cubicBezTo>
                  <a:pt x="829743" y="122767"/>
                  <a:pt x="826197" y="102287"/>
                  <a:pt x="812810" y="88900"/>
                </a:cubicBezTo>
                <a:cubicBezTo>
                  <a:pt x="803344" y="79434"/>
                  <a:pt x="787881" y="78595"/>
                  <a:pt x="774710" y="76200"/>
                </a:cubicBezTo>
                <a:cubicBezTo>
                  <a:pt x="556691" y="36560"/>
                  <a:pt x="756902" y="84448"/>
                  <a:pt x="622310" y="50800"/>
                </a:cubicBezTo>
                <a:cubicBezTo>
                  <a:pt x="609610" y="42333"/>
                  <a:pt x="598555" y="30616"/>
                  <a:pt x="584210" y="25400"/>
                </a:cubicBezTo>
                <a:cubicBezTo>
                  <a:pt x="551403" y="13470"/>
                  <a:pt x="482610" y="0"/>
                  <a:pt x="482610" y="0"/>
                </a:cubicBezTo>
                <a:cubicBezTo>
                  <a:pt x="444510" y="4233"/>
                  <a:pt x="406123" y="6398"/>
                  <a:pt x="368310" y="12700"/>
                </a:cubicBezTo>
                <a:cubicBezTo>
                  <a:pt x="355105" y="14901"/>
                  <a:pt x="340663" y="17037"/>
                  <a:pt x="330210" y="25400"/>
                </a:cubicBezTo>
                <a:cubicBezTo>
                  <a:pt x="318291" y="34935"/>
                  <a:pt x="315603" y="52707"/>
                  <a:pt x="304810" y="63500"/>
                </a:cubicBezTo>
                <a:cubicBezTo>
                  <a:pt x="294017" y="74293"/>
                  <a:pt x="279410" y="80433"/>
                  <a:pt x="266710" y="88900"/>
                </a:cubicBezTo>
                <a:cubicBezTo>
                  <a:pt x="233167" y="189529"/>
                  <a:pt x="267720" y="160698"/>
                  <a:pt x="165110" y="177800"/>
                </a:cubicBezTo>
                <a:cubicBezTo>
                  <a:pt x="152410" y="186267"/>
                  <a:pt x="140662" y="196374"/>
                  <a:pt x="127010" y="203200"/>
                </a:cubicBezTo>
                <a:cubicBezTo>
                  <a:pt x="108790" y="212310"/>
                  <a:pt x="54386" y="224531"/>
                  <a:pt x="38110" y="228600"/>
                </a:cubicBezTo>
                <a:cubicBezTo>
                  <a:pt x="16039" y="294813"/>
                  <a:pt x="-19040" y="364067"/>
                  <a:pt x="12710" y="393700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solidFill>
                  <a:srgbClr val="44546A"/>
                </a:solidFill>
                <a:latin typeface="TH SarabunPSK" pitchFamily="34" charset="-34"/>
                <a:cs typeface="TH SarabunPSK" pitchFamily="34" charset="-34"/>
              </a:rPr>
              <a:t>ยะลา</a:t>
            </a:r>
          </a:p>
        </p:txBody>
      </p:sp>
      <p:sp>
        <p:nvSpPr>
          <p:cNvPr id="15" name="รูปแบบอิสระ 14"/>
          <p:cNvSpPr/>
          <p:nvPr/>
        </p:nvSpPr>
        <p:spPr>
          <a:xfrm>
            <a:off x="7723676" y="2348930"/>
            <a:ext cx="905886" cy="320186"/>
          </a:xfrm>
          <a:custGeom>
            <a:avLst/>
            <a:gdLst>
              <a:gd name="connsiteX0" fmla="*/ 12682 w 905886"/>
              <a:gd name="connsiteY0" fmla="*/ 114300 h 320186"/>
              <a:gd name="connsiteX1" fmla="*/ 253982 w 905886"/>
              <a:gd name="connsiteY1" fmla="*/ 101600 h 320186"/>
              <a:gd name="connsiteX2" fmla="*/ 304782 w 905886"/>
              <a:gd name="connsiteY2" fmla="*/ 25400 h 320186"/>
              <a:gd name="connsiteX3" fmla="*/ 342882 w 905886"/>
              <a:gd name="connsiteY3" fmla="*/ 0 h 320186"/>
              <a:gd name="connsiteX4" fmla="*/ 507982 w 905886"/>
              <a:gd name="connsiteY4" fmla="*/ 38100 h 320186"/>
              <a:gd name="connsiteX5" fmla="*/ 558782 w 905886"/>
              <a:gd name="connsiteY5" fmla="*/ 50800 h 320186"/>
              <a:gd name="connsiteX6" fmla="*/ 609582 w 905886"/>
              <a:gd name="connsiteY6" fmla="*/ 76200 h 320186"/>
              <a:gd name="connsiteX7" fmla="*/ 698482 w 905886"/>
              <a:gd name="connsiteY7" fmla="*/ 101600 h 320186"/>
              <a:gd name="connsiteX8" fmla="*/ 736582 w 905886"/>
              <a:gd name="connsiteY8" fmla="*/ 127000 h 320186"/>
              <a:gd name="connsiteX9" fmla="*/ 787382 w 905886"/>
              <a:gd name="connsiteY9" fmla="*/ 165100 h 320186"/>
              <a:gd name="connsiteX10" fmla="*/ 863582 w 905886"/>
              <a:gd name="connsiteY10" fmla="*/ 228600 h 320186"/>
              <a:gd name="connsiteX11" fmla="*/ 888982 w 905886"/>
              <a:gd name="connsiteY11" fmla="*/ 279400 h 320186"/>
              <a:gd name="connsiteX12" fmla="*/ 901682 w 905886"/>
              <a:gd name="connsiteY12" fmla="*/ 317500 h 320186"/>
              <a:gd name="connsiteX13" fmla="*/ 800082 w 905886"/>
              <a:gd name="connsiteY13" fmla="*/ 304800 h 320186"/>
              <a:gd name="connsiteX14" fmla="*/ 761982 w 905886"/>
              <a:gd name="connsiteY14" fmla="*/ 292100 h 320186"/>
              <a:gd name="connsiteX15" fmla="*/ 685782 w 905886"/>
              <a:gd name="connsiteY15" fmla="*/ 317500 h 320186"/>
              <a:gd name="connsiteX16" fmla="*/ 469882 w 905886"/>
              <a:gd name="connsiteY16" fmla="*/ 304800 h 320186"/>
              <a:gd name="connsiteX17" fmla="*/ 419082 w 905886"/>
              <a:gd name="connsiteY17" fmla="*/ 292100 h 320186"/>
              <a:gd name="connsiteX18" fmla="*/ 368282 w 905886"/>
              <a:gd name="connsiteY18" fmla="*/ 254000 h 320186"/>
              <a:gd name="connsiteX19" fmla="*/ 317482 w 905886"/>
              <a:gd name="connsiteY19" fmla="*/ 266700 h 320186"/>
              <a:gd name="connsiteX20" fmla="*/ 241282 w 905886"/>
              <a:gd name="connsiteY20" fmla="*/ 317500 h 320186"/>
              <a:gd name="connsiteX21" fmla="*/ 190482 w 905886"/>
              <a:gd name="connsiteY21" fmla="*/ 304800 h 320186"/>
              <a:gd name="connsiteX22" fmla="*/ 139682 w 905886"/>
              <a:gd name="connsiteY22" fmla="*/ 228600 h 320186"/>
              <a:gd name="connsiteX23" fmla="*/ 50782 w 905886"/>
              <a:gd name="connsiteY23" fmla="*/ 177800 h 320186"/>
              <a:gd name="connsiteX24" fmla="*/ 12682 w 905886"/>
              <a:gd name="connsiteY24" fmla="*/ 114300 h 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05886" h="320186">
                <a:moveTo>
                  <a:pt x="12682" y="114300"/>
                </a:moveTo>
                <a:cubicBezTo>
                  <a:pt x="46549" y="101600"/>
                  <a:pt x="176927" y="125052"/>
                  <a:pt x="253982" y="101600"/>
                </a:cubicBezTo>
                <a:cubicBezTo>
                  <a:pt x="283186" y="92712"/>
                  <a:pt x="279382" y="42333"/>
                  <a:pt x="304782" y="25400"/>
                </a:cubicBezTo>
                <a:lnTo>
                  <a:pt x="342882" y="0"/>
                </a:lnTo>
                <a:cubicBezTo>
                  <a:pt x="549243" y="29480"/>
                  <a:pt x="322030" y="-8388"/>
                  <a:pt x="507982" y="38100"/>
                </a:cubicBezTo>
                <a:cubicBezTo>
                  <a:pt x="524915" y="42333"/>
                  <a:pt x="542439" y="44671"/>
                  <a:pt x="558782" y="50800"/>
                </a:cubicBezTo>
                <a:cubicBezTo>
                  <a:pt x="576509" y="57447"/>
                  <a:pt x="591855" y="69553"/>
                  <a:pt x="609582" y="76200"/>
                </a:cubicBezTo>
                <a:cubicBezTo>
                  <a:pt x="642135" y="88407"/>
                  <a:pt x="667779" y="86248"/>
                  <a:pt x="698482" y="101600"/>
                </a:cubicBezTo>
                <a:cubicBezTo>
                  <a:pt x="712134" y="108426"/>
                  <a:pt x="724162" y="118128"/>
                  <a:pt x="736582" y="127000"/>
                </a:cubicBezTo>
                <a:cubicBezTo>
                  <a:pt x="753806" y="139303"/>
                  <a:pt x="770158" y="152797"/>
                  <a:pt x="787382" y="165100"/>
                </a:cubicBezTo>
                <a:cubicBezTo>
                  <a:pt x="819872" y="188307"/>
                  <a:pt x="838875" y="194011"/>
                  <a:pt x="863582" y="228600"/>
                </a:cubicBezTo>
                <a:cubicBezTo>
                  <a:pt x="874586" y="244006"/>
                  <a:pt x="881524" y="261999"/>
                  <a:pt x="888982" y="279400"/>
                </a:cubicBezTo>
                <a:cubicBezTo>
                  <a:pt x="894255" y="291705"/>
                  <a:pt x="914554" y="313822"/>
                  <a:pt x="901682" y="317500"/>
                </a:cubicBezTo>
                <a:cubicBezTo>
                  <a:pt x="868865" y="326876"/>
                  <a:pt x="833949" y="309033"/>
                  <a:pt x="800082" y="304800"/>
                </a:cubicBezTo>
                <a:cubicBezTo>
                  <a:pt x="787382" y="300567"/>
                  <a:pt x="775287" y="290622"/>
                  <a:pt x="761982" y="292100"/>
                </a:cubicBezTo>
                <a:cubicBezTo>
                  <a:pt x="735372" y="295057"/>
                  <a:pt x="685782" y="317500"/>
                  <a:pt x="685782" y="317500"/>
                </a:cubicBezTo>
                <a:cubicBezTo>
                  <a:pt x="613815" y="313267"/>
                  <a:pt x="541648" y="311635"/>
                  <a:pt x="469882" y="304800"/>
                </a:cubicBezTo>
                <a:cubicBezTo>
                  <a:pt x="452506" y="303145"/>
                  <a:pt x="434694" y="299906"/>
                  <a:pt x="419082" y="292100"/>
                </a:cubicBezTo>
                <a:cubicBezTo>
                  <a:pt x="400150" y="282634"/>
                  <a:pt x="385215" y="266700"/>
                  <a:pt x="368282" y="254000"/>
                </a:cubicBezTo>
                <a:cubicBezTo>
                  <a:pt x="351349" y="258233"/>
                  <a:pt x="332637" y="258040"/>
                  <a:pt x="317482" y="266700"/>
                </a:cubicBezTo>
                <a:cubicBezTo>
                  <a:pt x="184297" y="342806"/>
                  <a:pt x="360237" y="277848"/>
                  <a:pt x="241282" y="317500"/>
                </a:cubicBezTo>
                <a:cubicBezTo>
                  <a:pt x="224349" y="313267"/>
                  <a:pt x="203618" y="316294"/>
                  <a:pt x="190482" y="304800"/>
                </a:cubicBezTo>
                <a:cubicBezTo>
                  <a:pt x="167508" y="284698"/>
                  <a:pt x="166986" y="242252"/>
                  <a:pt x="139682" y="228600"/>
                </a:cubicBezTo>
                <a:cubicBezTo>
                  <a:pt x="75230" y="196374"/>
                  <a:pt x="104634" y="213702"/>
                  <a:pt x="50782" y="177800"/>
                </a:cubicBezTo>
                <a:cubicBezTo>
                  <a:pt x="20131" y="131824"/>
                  <a:pt x="-21185" y="127000"/>
                  <a:pt x="12682" y="114300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solidFill>
                  <a:srgbClr val="44546A"/>
                </a:solidFill>
                <a:latin typeface="TH SarabunPSK" pitchFamily="34" charset="-34"/>
                <a:cs typeface="TH SarabunPSK" pitchFamily="34" charset="-34"/>
              </a:rPr>
              <a:t>ปัตตานี</a:t>
            </a:r>
          </a:p>
        </p:txBody>
      </p:sp>
      <p:sp>
        <p:nvSpPr>
          <p:cNvPr id="16" name="รูปแบบอิสระ 15"/>
          <p:cNvSpPr/>
          <p:nvPr/>
        </p:nvSpPr>
        <p:spPr>
          <a:xfrm>
            <a:off x="6425428" y="2115893"/>
            <a:ext cx="1364579" cy="804464"/>
          </a:xfrm>
          <a:custGeom>
            <a:avLst/>
            <a:gdLst>
              <a:gd name="connsiteX0" fmla="*/ 0 w 1320800"/>
              <a:gd name="connsiteY0" fmla="*/ 140787 h 766364"/>
              <a:gd name="connsiteX1" fmla="*/ 63500 w 1320800"/>
              <a:gd name="connsiteY1" fmla="*/ 115387 h 766364"/>
              <a:gd name="connsiteX2" fmla="*/ 101600 w 1320800"/>
              <a:gd name="connsiteY2" fmla="*/ 89987 h 766364"/>
              <a:gd name="connsiteX3" fmla="*/ 368300 w 1320800"/>
              <a:gd name="connsiteY3" fmla="*/ 77287 h 766364"/>
              <a:gd name="connsiteX4" fmla="*/ 457200 w 1320800"/>
              <a:gd name="connsiteY4" fmla="*/ 13787 h 766364"/>
              <a:gd name="connsiteX5" fmla="*/ 495300 w 1320800"/>
              <a:gd name="connsiteY5" fmla="*/ 26487 h 766364"/>
              <a:gd name="connsiteX6" fmla="*/ 558800 w 1320800"/>
              <a:gd name="connsiteY6" fmla="*/ 102687 h 766364"/>
              <a:gd name="connsiteX7" fmla="*/ 635000 w 1320800"/>
              <a:gd name="connsiteY7" fmla="*/ 128087 h 766364"/>
              <a:gd name="connsiteX8" fmla="*/ 673100 w 1320800"/>
              <a:gd name="connsiteY8" fmla="*/ 115387 h 766364"/>
              <a:gd name="connsiteX9" fmla="*/ 787400 w 1320800"/>
              <a:gd name="connsiteY9" fmla="*/ 153487 h 766364"/>
              <a:gd name="connsiteX10" fmla="*/ 838200 w 1320800"/>
              <a:gd name="connsiteY10" fmla="*/ 178887 h 766364"/>
              <a:gd name="connsiteX11" fmla="*/ 927100 w 1320800"/>
              <a:gd name="connsiteY11" fmla="*/ 242387 h 766364"/>
              <a:gd name="connsiteX12" fmla="*/ 1054100 w 1320800"/>
              <a:gd name="connsiteY12" fmla="*/ 280487 h 766364"/>
              <a:gd name="connsiteX13" fmla="*/ 1092200 w 1320800"/>
              <a:gd name="connsiteY13" fmla="*/ 318587 h 766364"/>
              <a:gd name="connsiteX14" fmla="*/ 1168400 w 1320800"/>
              <a:gd name="connsiteY14" fmla="*/ 369387 h 766364"/>
              <a:gd name="connsiteX15" fmla="*/ 1181100 w 1320800"/>
              <a:gd name="connsiteY15" fmla="*/ 407487 h 766364"/>
              <a:gd name="connsiteX16" fmla="*/ 1257300 w 1320800"/>
              <a:gd name="connsiteY16" fmla="*/ 432887 h 766364"/>
              <a:gd name="connsiteX17" fmla="*/ 1295400 w 1320800"/>
              <a:gd name="connsiteY17" fmla="*/ 458287 h 766364"/>
              <a:gd name="connsiteX18" fmla="*/ 1320800 w 1320800"/>
              <a:gd name="connsiteY18" fmla="*/ 509087 h 766364"/>
              <a:gd name="connsiteX19" fmla="*/ 1257300 w 1320800"/>
              <a:gd name="connsiteY19" fmla="*/ 572587 h 766364"/>
              <a:gd name="connsiteX20" fmla="*/ 1193800 w 1320800"/>
              <a:gd name="connsiteY20" fmla="*/ 585287 h 766364"/>
              <a:gd name="connsiteX21" fmla="*/ 1143000 w 1320800"/>
              <a:gd name="connsiteY21" fmla="*/ 597987 h 766364"/>
              <a:gd name="connsiteX22" fmla="*/ 1079500 w 1320800"/>
              <a:gd name="connsiteY22" fmla="*/ 674187 h 766364"/>
              <a:gd name="connsiteX23" fmla="*/ 1092200 w 1320800"/>
              <a:gd name="connsiteY23" fmla="*/ 724987 h 766364"/>
              <a:gd name="connsiteX24" fmla="*/ 1079500 w 1320800"/>
              <a:gd name="connsiteY24" fmla="*/ 763087 h 766364"/>
              <a:gd name="connsiteX25" fmla="*/ 914400 w 1320800"/>
              <a:gd name="connsiteY25" fmla="*/ 674187 h 766364"/>
              <a:gd name="connsiteX26" fmla="*/ 889000 w 1320800"/>
              <a:gd name="connsiteY26" fmla="*/ 623387 h 766364"/>
              <a:gd name="connsiteX27" fmla="*/ 558800 w 1320800"/>
              <a:gd name="connsiteY27" fmla="*/ 610687 h 766364"/>
              <a:gd name="connsiteX28" fmla="*/ 444500 w 1320800"/>
              <a:gd name="connsiteY28" fmla="*/ 559887 h 766364"/>
              <a:gd name="connsiteX29" fmla="*/ 381000 w 1320800"/>
              <a:gd name="connsiteY29" fmla="*/ 534487 h 766364"/>
              <a:gd name="connsiteX30" fmla="*/ 279400 w 1320800"/>
              <a:gd name="connsiteY30" fmla="*/ 483687 h 766364"/>
              <a:gd name="connsiteX31" fmla="*/ 228600 w 1320800"/>
              <a:gd name="connsiteY31" fmla="*/ 420187 h 766364"/>
              <a:gd name="connsiteX32" fmla="*/ 215900 w 1320800"/>
              <a:gd name="connsiteY32" fmla="*/ 382087 h 766364"/>
              <a:gd name="connsiteX33" fmla="*/ 177800 w 1320800"/>
              <a:gd name="connsiteY33" fmla="*/ 331287 h 766364"/>
              <a:gd name="connsiteX34" fmla="*/ 88900 w 1320800"/>
              <a:gd name="connsiteY34" fmla="*/ 191587 h 766364"/>
              <a:gd name="connsiteX35" fmla="*/ 63500 w 1320800"/>
              <a:gd name="connsiteY35" fmla="*/ 191587 h 76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320800" h="766364">
                <a:moveTo>
                  <a:pt x="0" y="140787"/>
                </a:moveTo>
                <a:cubicBezTo>
                  <a:pt x="21167" y="132320"/>
                  <a:pt x="43110" y="125582"/>
                  <a:pt x="63500" y="115387"/>
                </a:cubicBezTo>
                <a:cubicBezTo>
                  <a:pt x="77152" y="108561"/>
                  <a:pt x="86454" y="91880"/>
                  <a:pt x="101600" y="89987"/>
                </a:cubicBezTo>
                <a:cubicBezTo>
                  <a:pt x="189913" y="78948"/>
                  <a:pt x="279400" y="81520"/>
                  <a:pt x="368300" y="77287"/>
                </a:cubicBezTo>
                <a:cubicBezTo>
                  <a:pt x="398813" y="-14253"/>
                  <a:pt x="368827" y="-8306"/>
                  <a:pt x="457200" y="13787"/>
                </a:cubicBezTo>
                <a:cubicBezTo>
                  <a:pt x="470187" y="17034"/>
                  <a:pt x="482600" y="22254"/>
                  <a:pt x="495300" y="26487"/>
                </a:cubicBezTo>
                <a:cubicBezTo>
                  <a:pt x="511109" y="50201"/>
                  <a:pt x="532916" y="88307"/>
                  <a:pt x="558800" y="102687"/>
                </a:cubicBezTo>
                <a:cubicBezTo>
                  <a:pt x="582205" y="115690"/>
                  <a:pt x="635000" y="128087"/>
                  <a:pt x="635000" y="128087"/>
                </a:cubicBezTo>
                <a:cubicBezTo>
                  <a:pt x="647700" y="123854"/>
                  <a:pt x="659713" y="115387"/>
                  <a:pt x="673100" y="115387"/>
                </a:cubicBezTo>
                <a:cubicBezTo>
                  <a:pt x="754477" y="115387"/>
                  <a:pt x="733730" y="122819"/>
                  <a:pt x="787400" y="153487"/>
                </a:cubicBezTo>
                <a:cubicBezTo>
                  <a:pt x="803838" y="162880"/>
                  <a:pt x="822146" y="168853"/>
                  <a:pt x="838200" y="178887"/>
                </a:cubicBezTo>
                <a:cubicBezTo>
                  <a:pt x="849747" y="186104"/>
                  <a:pt x="908500" y="234120"/>
                  <a:pt x="927100" y="242387"/>
                </a:cubicBezTo>
                <a:cubicBezTo>
                  <a:pt x="966854" y="260055"/>
                  <a:pt x="1011880" y="269932"/>
                  <a:pt x="1054100" y="280487"/>
                </a:cubicBezTo>
                <a:cubicBezTo>
                  <a:pt x="1066800" y="293187"/>
                  <a:pt x="1077256" y="308624"/>
                  <a:pt x="1092200" y="318587"/>
                </a:cubicBezTo>
                <a:cubicBezTo>
                  <a:pt x="1202478" y="392105"/>
                  <a:pt x="1046857" y="247844"/>
                  <a:pt x="1168400" y="369387"/>
                </a:cubicBezTo>
                <a:cubicBezTo>
                  <a:pt x="1172633" y="382087"/>
                  <a:pt x="1170207" y="399706"/>
                  <a:pt x="1181100" y="407487"/>
                </a:cubicBezTo>
                <a:cubicBezTo>
                  <a:pt x="1202887" y="423049"/>
                  <a:pt x="1235023" y="418035"/>
                  <a:pt x="1257300" y="432887"/>
                </a:cubicBezTo>
                <a:lnTo>
                  <a:pt x="1295400" y="458287"/>
                </a:lnTo>
                <a:cubicBezTo>
                  <a:pt x="1303867" y="475220"/>
                  <a:pt x="1320800" y="490155"/>
                  <a:pt x="1320800" y="509087"/>
                </a:cubicBezTo>
                <a:cubicBezTo>
                  <a:pt x="1320800" y="557407"/>
                  <a:pt x="1291167" y="564120"/>
                  <a:pt x="1257300" y="572587"/>
                </a:cubicBezTo>
                <a:cubicBezTo>
                  <a:pt x="1236359" y="577822"/>
                  <a:pt x="1214872" y="580604"/>
                  <a:pt x="1193800" y="585287"/>
                </a:cubicBezTo>
                <a:cubicBezTo>
                  <a:pt x="1176761" y="589073"/>
                  <a:pt x="1159933" y="593754"/>
                  <a:pt x="1143000" y="597987"/>
                </a:cubicBezTo>
                <a:cubicBezTo>
                  <a:pt x="1110405" y="619717"/>
                  <a:pt x="1085359" y="627313"/>
                  <a:pt x="1079500" y="674187"/>
                </a:cubicBezTo>
                <a:cubicBezTo>
                  <a:pt x="1077335" y="691507"/>
                  <a:pt x="1087967" y="708054"/>
                  <a:pt x="1092200" y="724987"/>
                </a:cubicBezTo>
                <a:cubicBezTo>
                  <a:pt x="1087967" y="737687"/>
                  <a:pt x="1092487" y="759840"/>
                  <a:pt x="1079500" y="763087"/>
                </a:cubicBezTo>
                <a:cubicBezTo>
                  <a:pt x="1012833" y="779754"/>
                  <a:pt x="942415" y="730218"/>
                  <a:pt x="914400" y="674187"/>
                </a:cubicBezTo>
                <a:cubicBezTo>
                  <a:pt x="905933" y="657254"/>
                  <a:pt x="907637" y="626715"/>
                  <a:pt x="889000" y="623387"/>
                </a:cubicBezTo>
                <a:cubicBezTo>
                  <a:pt x="780567" y="604024"/>
                  <a:pt x="668867" y="614920"/>
                  <a:pt x="558800" y="610687"/>
                </a:cubicBezTo>
                <a:cubicBezTo>
                  <a:pt x="362211" y="545157"/>
                  <a:pt x="565255" y="620264"/>
                  <a:pt x="444500" y="559887"/>
                </a:cubicBezTo>
                <a:cubicBezTo>
                  <a:pt x="424110" y="549692"/>
                  <a:pt x="401699" y="544040"/>
                  <a:pt x="381000" y="534487"/>
                </a:cubicBezTo>
                <a:cubicBezTo>
                  <a:pt x="346621" y="518620"/>
                  <a:pt x="279400" y="483687"/>
                  <a:pt x="279400" y="483687"/>
                </a:cubicBezTo>
                <a:cubicBezTo>
                  <a:pt x="247478" y="387922"/>
                  <a:pt x="294252" y="502251"/>
                  <a:pt x="228600" y="420187"/>
                </a:cubicBezTo>
                <a:cubicBezTo>
                  <a:pt x="220237" y="409734"/>
                  <a:pt x="222542" y="393710"/>
                  <a:pt x="215900" y="382087"/>
                </a:cubicBezTo>
                <a:cubicBezTo>
                  <a:pt x="205398" y="363709"/>
                  <a:pt x="188465" y="349570"/>
                  <a:pt x="177800" y="331287"/>
                </a:cubicBezTo>
                <a:cubicBezTo>
                  <a:pt x="152978" y="288735"/>
                  <a:pt x="137641" y="220832"/>
                  <a:pt x="88900" y="191587"/>
                </a:cubicBezTo>
                <a:cubicBezTo>
                  <a:pt x="81640" y="187231"/>
                  <a:pt x="71967" y="191587"/>
                  <a:pt x="63500" y="191587"/>
                </a:cubicBezTo>
              </a:path>
            </a:pathLst>
          </a:cu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สงขลา</a:t>
            </a:r>
          </a:p>
        </p:txBody>
      </p:sp>
      <p:sp>
        <p:nvSpPr>
          <p:cNvPr id="17" name="รูปแบบอิสระ 16"/>
          <p:cNvSpPr/>
          <p:nvPr/>
        </p:nvSpPr>
        <p:spPr>
          <a:xfrm>
            <a:off x="6022038" y="2205080"/>
            <a:ext cx="806781" cy="676394"/>
          </a:xfrm>
          <a:custGeom>
            <a:avLst/>
            <a:gdLst>
              <a:gd name="connsiteX0" fmla="*/ 396038 w 806781"/>
              <a:gd name="connsiteY0" fmla="*/ 50817 h 623533"/>
              <a:gd name="connsiteX1" fmla="*/ 294438 w 806781"/>
              <a:gd name="connsiteY1" fmla="*/ 38117 h 623533"/>
              <a:gd name="connsiteX2" fmla="*/ 256338 w 806781"/>
              <a:gd name="connsiteY2" fmla="*/ 25417 h 623533"/>
              <a:gd name="connsiteX3" fmla="*/ 192838 w 806781"/>
              <a:gd name="connsiteY3" fmla="*/ 38117 h 623533"/>
              <a:gd name="connsiteX4" fmla="*/ 116638 w 806781"/>
              <a:gd name="connsiteY4" fmla="*/ 63517 h 623533"/>
              <a:gd name="connsiteX5" fmla="*/ 78538 w 806781"/>
              <a:gd name="connsiteY5" fmla="*/ 76217 h 623533"/>
              <a:gd name="connsiteX6" fmla="*/ 27738 w 806781"/>
              <a:gd name="connsiteY6" fmla="*/ 88917 h 623533"/>
              <a:gd name="connsiteX7" fmla="*/ 2338 w 806781"/>
              <a:gd name="connsiteY7" fmla="*/ 127017 h 623533"/>
              <a:gd name="connsiteX8" fmla="*/ 40438 w 806781"/>
              <a:gd name="connsiteY8" fmla="*/ 279417 h 623533"/>
              <a:gd name="connsiteX9" fmla="*/ 53138 w 806781"/>
              <a:gd name="connsiteY9" fmla="*/ 330217 h 623533"/>
              <a:gd name="connsiteX10" fmla="*/ 103938 w 806781"/>
              <a:gd name="connsiteY10" fmla="*/ 381017 h 623533"/>
              <a:gd name="connsiteX11" fmla="*/ 357938 w 806781"/>
              <a:gd name="connsiteY11" fmla="*/ 393717 h 623533"/>
              <a:gd name="connsiteX12" fmla="*/ 408738 w 806781"/>
              <a:gd name="connsiteY12" fmla="*/ 431817 h 623533"/>
              <a:gd name="connsiteX13" fmla="*/ 446838 w 806781"/>
              <a:gd name="connsiteY13" fmla="*/ 444517 h 623533"/>
              <a:gd name="connsiteX14" fmla="*/ 484938 w 806781"/>
              <a:gd name="connsiteY14" fmla="*/ 482617 h 623533"/>
              <a:gd name="connsiteX15" fmla="*/ 510338 w 806781"/>
              <a:gd name="connsiteY15" fmla="*/ 520717 h 623533"/>
              <a:gd name="connsiteX16" fmla="*/ 548438 w 806781"/>
              <a:gd name="connsiteY16" fmla="*/ 533417 h 623533"/>
              <a:gd name="connsiteX17" fmla="*/ 586538 w 806781"/>
              <a:gd name="connsiteY17" fmla="*/ 571517 h 623533"/>
              <a:gd name="connsiteX18" fmla="*/ 675438 w 806781"/>
              <a:gd name="connsiteY18" fmla="*/ 596917 h 623533"/>
              <a:gd name="connsiteX19" fmla="*/ 713538 w 806781"/>
              <a:gd name="connsiteY19" fmla="*/ 622317 h 623533"/>
              <a:gd name="connsiteX20" fmla="*/ 726238 w 806781"/>
              <a:gd name="connsiteY20" fmla="*/ 571517 h 623533"/>
              <a:gd name="connsiteX21" fmla="*/ 751638 w 806781"/>
              <a:gd name="connsiteY21" fmla="*/ 520717 h 623533"/>
              <a:gd name="connsiteX22" fmla="*/ 713538 w 806781"/>
              <a:gd name="connsiteY22" fmla="*/ 457217 h 623533"/>
              <a:gd name="connsiteX23" fmla="*/ 764338 w 806781"/>
              <a:gd name="connsiteY23" fmla="*/ 444517 h 623533"/>
              <a:gd name="connsiteX24" fmla="*/ 802438 w 806781"/>
              <a:gd name="connsiteY24" fmla="*/ 419117 h 623533"/>
              <a:gd name="connsiteX25" fmla="*/ 751638 w 806781"/>
              <a:gd name="connsiteY25" fmla="*/ 355617 h 623533"/>
              <a:gd name="connsiteX26" fmla="*/ 738938 w 806781"/>
              <a:gd name="connsiteY26" fmla="*/ 317517 h 623533"/>
              <a:gd name="connsiteX27" fmla="*/ 726238 w 806781"/>
              <a:gd name="connsiteY27" fmla="*/ 215917 h 623533"/>
              <a:gd name="connsiteX28" fmla="*/ 688138 w 806781"/>
              <a:gd name="connsiteY28" fmla="*/ 203217 h 623533"/>
              <a:gd name="connsiteX29" fmla="*/ 637338 w 806781"/>
              <a:gd name="connsiteY29" fmla="*/ 177817 h 623533"/>
              <a:gd name="connsiteX30" fmla="*/ 548438 w 806781"/>
              <a:gd name="connsiteY30" fmla="*/ 114317 h 623533"/>
              <a:gd name="connsiteX31" fmla="*/ 535738 w 806781"/>
              <a:gd name="connsiteY31" fmla="*/ 63517 h 623533"/>
              <a:gd name="connsiteX32" fmla="*/ 497638 w 806781"/>
              <a:gd name="connsiteY32" fmla="*/ 50817 h 623533"/>
              <a:gd name="connsiteX33" fmla="*/ 408738 w 806781"/>
              <a:gd name="connsiteY33" fmla="*/ 25417 h 623533"/>
              <a:gd name="connsiteX34" fmla="*/ 332538 w 806781"/>
              <a:gd name="connsiteY34" fmla="*/ 17 h 623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06781" h="623533">
                <a:moveTo>
                  <a:pt x="396038" y="50817"/>
                </a:moveTo>
                <a:cubicBezTo>
                  <a:pt x="362171" y="46584"/>
                  <a:pt x="328018" y="44222"/>
                  <a:pt x="294438" y="38117"/>
                </a:cubicBezTo>
                <a:cubicBezTo>
                  <a:pt x="281267" y="35722"/>
                  <a:pt x="269725" y="25417"/>
                  <a:pt x="256338" y="25417"/>
                </a:cubicBezTo>
                <a:cubicBezTo>
                  <a:pt x="234752" y="25417"/>
                  <a:pt x="213663" y="32437"/>
                  <a:pt x="192838" y="38117"/>
                </a:cubicBezTo>
                <a:cubicBezTo>
                  <a:pt x="167007" y="45162"/>
                  <a:pt x="142038" y="55050"/>
                  <a:pt x="116638" y="63517"/>
                </a:cubicBezTo>
                <a:cubicBezTo>
                  <a:pt x="103938" y="67750"/>
                  <a:pt x="91525" y="72970"/>
                  <a:pt x="78538" y="76217"/>
                </a:cubicBezTo>
                <a:lnTo>
                  <a:pt x="27738" y="88917"/>
                </a:lnTo>
                <a:cubicBezTo>
                  <a:pt x="19271" y="101617"/>
                  <a:pt x="3720" y="111816"/>
                  <a:pt x="2338" y="127017"/>
                </a:cubicBezTo>
                <a:cubicBezTo>
                  <a:pt x="-7110" y="230950"/>
                  <a:pt x="13363" y="207216"/>
                  <a:pt x="40438" y="279417"/>
                </a:cubicBezTo>
                <a:cubicBezTo>
                  <a:pt x="46567" y="295760"/>
                  <a:pt x="43887" y="315416"/>
                  <a:pt x="53138" y="330217"/>
                </a:cubicBezTo>
                <a:cubicBezTo>
                  <a:pt x="65830" y="350524"/>
                  <a:pt x="80494" y="376133"/>
                  <a:pt x="103938" y="381017"/>
                </a:cubicBezTo>
                <a:cubicBezTo>
                  <a:pt x="186929" y="398307"/>
                  <a:pt x="273271" y="389484"/>
                  <a:pt x="357938" y="393717"/>
                </a:cubicBezTo>
                <a:cubicBezTo>
                  <a:pt x="374871" y="406417"/>
                  <a:pt x="390360" y="421315"/>
                  <a:pt x="408738" y="431817"/>
                </a:cubicBezTo>
                <a:cubicBezTo>
                  <a:pt x="420361" y="438459"/>
                  <a:pt x="435699" y="437091"/>
                  <a:pt x="446838" y="444517"/>
                </a:cubicBezTo>
                <a:cubicBezTo>
                  <a:pt x="461782" y="454480"/>
                  <a:pt x="473440" y="468819"/>
                  <a:pt x="484938" y="482617"/>
                </a:cubicBezTo>
                <a:cubicBezTo>
                  <a:pt x="494709" y="494343"/>
                  <a:pt x="498419" y="511182"/>
                  <a:pt x="510338" y="520717"/>
                </a:cubicBezTo>
                <a:cubicBezTo>
                  <a:pt x="520791" y="529080"/>
                  <a:pt x="535738" y="529184"/>
                  <a:pt x="548438" y="533417"/>
                </a:cubicBezTo>
                <a:cubicBezTo>
                  <a:pt x="561138" y="546117"/>
                  <a:pt x="571594" y="561554"/>
                  <a:pt x="586538" y="571517"/>
                </a:cubicBezTo>
                <a:cubicBezTo>
                  <a:pt x="597470" y="578805"/>
                  <a:pt x="668664" y="595223"/>
                  <a:pt x="675438" y="596917"/>
                </a:cubicBezTo>
                <a:cubicBezTo>
                  <a:pt x="688138" y="605384"/>
                  <a:pt x="699886" y="629143"/>
                  <a:pt x="713538" y="622317"/>
                </a:cubicBezTo>
                <a:cubicBezTo>
                  <a:pt x="729150" y="614511"/>
                  <a:pt x="720109" y="587860"/>
                  <a:pt x="726238" y="571517"/>
                </a:cubicBezTo>
                <a:cubicBezTo>
                  <a:pt x="732885" y="553790"/>
                  <a:pt x="743171" y="537650"/>
                  <a:pt x="751638" y="520717"/>
                </a:cubicBezTo>
                <a:cubicBezTo>
                  <a:pt x="671945" y="467589"/>
                  <a:pt x="643125" y="477335"/>
                  <a:pt x="713538" y="457217"/>
                </a:cubicBezTo>
                <a:cubicBezTo>
                  <a:pt x="730321" y="452422"/>
                  <a:pt x="747405" y="448750"/>
                  <a:pt x="764338" y="444517"/>
                </a:cubicBezTo>
                <a:cubicBezTo>
                  <a:pt x="777038" y="436050"/>
                  <a:pt x="797611" y="433597"/>
                  <a:pt x="802438" y="419117"/>
                </a:cubicBezTo>
                <a:cubicBezTo>
                  <a:pt x="819980" y="366492"/>
                  <a:pt x="780612" y="365275"/>
                  <a:pt x="751638" y="355617"/>
                </a:cubicBezTo>
                <a:cubicBezTo>
                  <a:pt x="747405" y="342917"/>
                  <a:pt x="741333" y="330688"/>
                  <a:pt x="738938" y="317517"/>
                </a:cubicBezTo>
                <a:cubicBezTo>
                  <a:pt x="732833" y="283937"/>
                  <a:pt x="740100" y="247106"/>
                  <a:pt x="726238" y="215917"/>
                </a:cubicBezTo>
                <a:cubicBezTo>
                  <a:pt x="720801" y="203684"/>
                  <a:pt x="700443" y="208490"/>
                  <a:pt x="688138" y="203217"/>
                </a:cubicBezTo>
                <a:cubicBezTo>
                  <a:pt x="670737" y="195759"/>
                  <a:pt x="653776" y="187210"/>
                  <a:pt x="637338" y="177817"/>
                </a:cubicBezTo>
                <a:cubicBezTo>
                  <a:pt x="611339" y="162961"/>
                  <a:pt x="570244" y="130672"/>
                  <a:pt x="548438" y="114317"/>
                </a:cubicBezTo>
                <a:cubicBezTo>
                  <a:pt x="544205" y="97384"/>
                  <a:pt x="546642" y="77147"/>
                  <a:pt x="535738" y="63517"/>
                </a:cubicBezTo>
                <a:cubicBezTo>
                  <a:pt x="527375" y="53064"/>
                  <a:pt x="510510" y="54495"/>
                  <a:pt x="497638" y="50817"/>
                </a:cubicBezTo>
                <a:cubicBezTo>
                  <a:pt x="441593" y="34804"/>
                  <a:pt x="457458" y="43687"/>
                  <a:pt x="408738" y="25417"/>
                </a:cubicBezTo>
                <a:cubicBezTo>
                  <a:pt x="336812" y="-1555"/>
                  <a:pt x="368870" y="17"/>
                  <a:pt x="332538" y="17"/>
                </a:cubicBezTo>
              </a:path>
            </a:pathLst>
          </a:cu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th-TH" sz="18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สตูล</a:t>
            </a:r>
          </a:p>
        </p:txBody>
      </p:sp>
      <p:sp>
        <p:nvSpPr>
          <p:cNvPr id="18" name="รูปแบบอิสระ 17"/>
          <p:cNvSpPr/>
          <p:nvPr/>
        </p:nvSpPr>
        <p:spPr>
          <a:xfrm>
            <a:off x="6138040" y="1626094"/>
            <a:ext cx="969677" cy="723900"/>
          </a:xfrm>
          <a:custGeom>
            <a:avLst/>
            <a:gdLst>
              <a:gd name="connsiteX0" fmla="*/ 0 w 969677"/>
              <a:gd name="connsiteY0" fmla="*/ 0 h 723900"/>
              <a:gd name="connsiteX1" fmla="*/ 177800 w 969677"/>
              <a:gd name="connsiteY1" fmla="*/ 12700 h 723900"/>
              <a:gd name="connsiteX2" fmla="*/ 266700 w 969677"/>
              <a:gd name="connsiteY2" fmla="*/ 25400 h 723900"/>
              <a:gd name="connsiteX3" fmla="*/ 698500 w 969677"/>
              <a:gd name="connsiteY3" fmla="*/ 38100 h 723900"/>
              <a:gd name="connsiteX4" fmla="*/ 723900 w 969677"/>
              <a:gd name="connsiteY4" fmla="*/ 76200 h 723900"/>
              <a:gd name="connsiteX5" fmla="*/ 762000 w 969677"/>
              <a:gd name="connsiteY5" fmla="*/ 114300 h 723900"/>
              <a:gd name="connsiteX6" fmla="*/ 787400 w 969677"/>
              <a:gd name="connsiteY6" fmla="*/ 177800 h 723900"/>
              <a:gd name="connsiteX7" fmla="*/ 876300 w 969677"/>
              <a:gd name="connsiteY7" fmla="*/ 292100 h 723900"/>
              <a:gd name="connsiteX8" fmla="*/ 889000 w 969677"/>
              <a:gd name="connsiteY8" fmla="*/ 330200 h 723900"/>
              <a:gd name="connsiteX9" fmla="*/ 952500 w 969677"/>
              <a:gd name="connsiteY9" fmla="*/ 406400 h 723900"/>
              <a:gd name="connsiteX10" fmla="*/ 952500 w 969677"/>
              <a:gd name="connsiteY10" fmla="*/ 533400 h 723900"/>
              <a:gd name="connsiteX11" fmla="*/ 914400 w 969677"/>
              <a:gd name="connsiteY11" fmla="*/ 546100 h 723900"/>
              <a:gd name="connsiteX12" fmla="*/ 838200 w 969677"/>
              <a:gd name="connsiteY12" fmla="*/ 533400 h 723900"/>
              <a:gd name="connsiteX13" fmla="*/ 774700 w 969677"/>
              <a:gd name="connsiteY13" fmla="*/ 457200 h 723900"/>
              <a:gd name="connsiteX14" fmla="*/ 660400 w 969677"/>
              <a:gd name="connsiteY14" fmla="*/ 393700 h 723900"/>
              <a:gd name="connsiteX15" fmla="*/ 635000 w 969677"/>
              <a:gd name="connsiteY15" fmla="*/ 342900 h 723900"/>
              <a:gd name="connsiteX16" fmla="*/ 596900 w 969677"/>
              <a:gd name="connsiteY16" fmla="*/ 292100 h 723900"/>
              <a:gd name="connsiteX17" fmla="*/ 558800 w 969677"/>
              <a:gd name="connsiteY17" fmla="*/ 203200 h 723900"/>
              <a:gd name="connsiteX18" fmla="*/ 469900 w 969677"/>
              <a:gd name="connsiteY18" fmla="*/ 165100 h 723900"/>
              <a:gd name="connsiteX19" fmla="*/ 431800 w 969677"/>
              <a:gd name="connsiteY19" fmla="*/ 177800 h 723900"/>
              <a:gd name="connsiteX20" fmla="*/ 482600 w 969677"/>
              <a:gd name="connsiteY20" fmla="*/ 215900 h 723900"/>
              <a:gd name="connsiteX21" fmla="*/ 533400 w 969677"/>
              <a:gd name="connsiteY21" fmla="*/ 292100 h 723900"/>
              <a:gd name="connsiteX22" fmla="*/ 558800 w 969677"/>
              <a:gd name="connsiteY22" fmla="*/ 342900 h 723900"/>
              <a:gd name="connsiteX23" fmla="*/ 609600 w 969677"/>
              <a:gd name="connsiteY23" fmla="*/ 381000 h 723900"/>
              <a:gd name="connsiteX24" fmla="*/ 660400 w 969677"/>
              <a:gd name="connsiteY24" fmla="*/ 393700 h 723900"/>
              <a:gd name="connsiteX25" fmla="*/ 711200 w 969677"/>
              <a:gd name="connsiteY25" fmla="*/ 431800 h 723900"/>
              <a:gd name="connsiteX26" fmla="*/ 736600 w 969677"/>
              <a:gd name="connsiteY26" fmla="*/ 469900 h 723900"/>
              <a:gd name="connsiteX27" fmla="*/ 723900 w 969677"/>
              <a:gd name="connsiteY27" fmla="*/ 546100 h 723900"/>
              <a:gd name="connsiteX28" fmla="*/ 685800 w 969677"/>
              <a:gd name="connsiteY28" fmla="*/ 571500 h 723900"/>
              <a:gd name="connsiteX29" fmla="*/ 647700 w 969677"/>
              <a:gd name="connsiteY29" fmla="*/ 584200 h 723900"/>
              <a:gd name="connsiteX30" fmla="*/ 469900 w 969677"/>
              <a:gd name="connsiteY30" fmla="*/ 609600 h 723900"/>
              <a:gd name="connsiteX31" fmla="*/ 355600 w 969677"/>
              <a:gd name="connsiteY31" fmla="*/ 673100 h 723900"/>
              <a:gd name="connsiteX32" fmla="*/ 266700 w 969677"/>
              <a:gd name="connsiteY32" fmla="*/ 723900 h 723900"/>
              <a:gd name="connsiteX33" fmla="*/ 228600 w 969677"/>
              <a:gd name="connsiteY33" fmla="*/ 698500 h 723900"/>
              <a:gd name="connsiteX34" fmla="*/ 152400 w 969677"/>
              <a:gd name="connsiteY34" fmla="*/ 571500 h 723900"/>
              <a:gd name="connsiteX35" fmla="*/ 127000 w 969677"/>
              <a:gd name="connsiteY35" fmla="*/ 508000 h 723900"/>
              <a:gd name="connsiteX36" fmla="*/ 101600 w 969677"/>
              <a:gd name="connsiteY36" fmla="*/ 355600 h 723900"/>
              <a:gd name="connsiteX37" fmla="*/ 63500 w 969677"/>
              <a:gd name="connsiteY37" fmla="*/ 2413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69677" h="723900">
                <a:moveTo>
                  <a:pt x="0" y="0"/>
                </a:moveTo>
                <a:cubicBezTo>
                  <a:pt x="59267" y="4233"/>
                  <a:pt x="118650" y="7067"/>
                  <a:pt x="177800" y="12700"/>
                </a:cubicBezTo>
                <a:cubicBezTo>
                  <a:pt x="207599" y="15538"/>
                  <a:pt x="236801" y="23942"/>
                  <a:pt x="266700" y="25400"/>
                </a:cubicBezTo>
                <a:cubicBezTo>
                  <a:pt x="410525" y="32416"/>
                  <a:pt x="554567" y="33867"/>
                  <a:pt x="698500" y="38100"/>
                </a:cubicBezTo>
                <a:cubicBezTo>
                  <a:pt x="706967" y="50800"/>
                  <a:pt x="714129" y="64474"/>
                  <a:pt x="723900" y="76200"/>
                </a:cubicBezTo>
                <a:cubicBezTo>
                  <a:pt x="735398" y="89998"/>
                  <a:pt x="752481" y="99070"/>
                  <a:pt x="762000" y="114300"/>
                </a:cubicBezTo>
                <a:cubicBezTo>
                  <a:pt x="774082" y="133632"/>
                  <a:pt x="775318" y="158468"/>
                  <a:pt x="787400" y="177800"/>
                </a:cubicBezTo>
                <a:cubicBezTo>
                  <a:pt x="834362" y="252940"/>
                  <a:pt x="837163" y="174689"/>
                  <a:pt x="876300" y="292100"/>
                </a:cubicBezTo>
                <a:cubicBezTo>
                  <a:pt x="880533" y="304800"/>
                  <a:pt x="883013" y="318226"/>
                  <a:pt x="889000" y="330200"/>
                </a:cubicBezTo>
                <a:cubicBezTo>
                  <a:pt x="906681" y="365563"/>
                  <a:pt x="924413" y="378313"/>
                  <a:pt x="952500" y="406400"/>
                </a:cubicBezTo>
                <a:cubicBezTo>
                  <a:pt x="968140" y="453319"/>
                  <a:pt x="981686" y="475027"/>
                  <a:pt x="952500" y="533400"/>
                </a:cubicBezTo>
                <a:cubicBezTo>
                  <a:pt x="946513" y="545374"/>
                  <a:pt x="927100" y="541867"/>
                  <a:pt x="914400" y="546100"/>
                </a:cubicBezTo>
                <a:cubicBezTo>
                  <a:pt x="889000" y="541867"/>
                  <a:pt x="861731" y="543858"/>
                  <a:pt x="838200" y="533400"/>
                </a:cubicBezTo>
                <a:cubicBezTo>
                  <a:pt x="791991" y="512863"/>
                  <a:pt x="807781" y="486146"/>
                  <a:pt x="774700" y="457200"/>
                </a:cubicBezTo>
                <a:cubicBezTo>
                  <a:pt x="720953" y="410172"/>
                  <a:pt x="712729" y="411143"/>
                  <a:pt x="660400" y="393700"/>
                </a:cubicBezTo>
                <a:cubicBezTo>
                  <a:pt x="651933" y="376767"/>
                  <a:pt x="645034" y="358954"/>
                  <a:pt x="635000" y="342900"/>
                </a:cubicBezTo>
                <a:cubicBezTo>
                  <a:pt x="623782" y="324951"/>
                  <a:pt x="607402" y="310478"/>
                  <a:pt x="596900" y="292100"/>
                </a:cubicBezTo>
                <a:cubicBezTo>
                  <a:pt x="568025" y="241569"/>
                  <a:pt x="604595" y="258154"/>
                  <a:pt x="558800" y="203200"/>
                </a:cubicBezTo>
                <a:cubicBezTo>
                  <a:pt x="535720" y="175504"/>
                  <a:pt x="501724" y="173056"/>
                  <a:pt x="469900" y="165100"/>
                </a:cubicBezTo>
                <a:cubicBezTo>
                  <a:pt x="457200" y="169333"/>
                  <a:pt x="428553" y="164813"/>
                  <a:pt x="431800" y="177800"/>
                </a:cubicBezTo>
                <a:cubicBezTo>
                  <a:pt x="436934" y="198335"/>
                  <a:pt x="468538" y="200080"/>
                  <a:pt x="482600" y="215900"/>
                </a:cubicBezTo>
                <a:cubicBezTo>
                  <a:pt x="502881" y="238716"/>
                  <a:pt x="519748" y="264796"/>
                  <a:pt x="533400" y="292100"/>
                </a:cubicBezTo>
                <a:cubicBezTo>
                  <a:pt x="541867" y="309033"/>
                  <a:pt x="546479" y="328526"/>
                  <a:pt x="558800" y="342900"/>
                </a:cubicBezTo>
                <a:cubicBezTo>
                  <a:pt x="572575" y="358971"/>
                  <a:pt x="590668" y="371534"/>
                  <a:pt x="609600" y="381000"/>
                </a:cubicBezTo>
                <a:cubicBezTo>
                  <a:pt x="625212" y="388806"/>
                  <a:pt x="643467" y="389467"/>
                  <a:pt x="660400" y="393700"/>
                </a:cubicBezTo>
                <a:cubicBezTo>
                  <a:pt x="677333" y="406400"/>
                  <a:pt x="696233" y="416833"/>
                  <a:pt x="711200" y="431800"/>
                </a:cubicBezTo>
                <a:cubicBezTo>
                  <a:pt x="721993" y="442593"/>
                  <a:pt x="734914" y="454730"/>
                  <a:pt x="736600" y="469900"/>
                </a:cubicBezTo>
                <a:cubicBezTo>
                  <a:pt x="739444" y="495493"/>
                  <a:pt x="735416" y="523068"/>
                  <a:pt x="723900" y="546100"/>
                </a:cubicBezTo>
                <a:cubicBezTo>
                  <a:pt x="717074" y="559752"/>
                  <a:pt x="699452" y="564674"/>
                  <a:pt x="685800" y="571500"/>
                </a:cubicBezTo>
                <a:cubicBezTo>
                  <a:pt x="673826" y="577487"/>
                  <a:pt x="660572" y="580522"/>
                  <a:pt x="647700" y="584200"/>
                </a:cubicBezTo>
                <a:cubicBezTo>
                  <a:pt x="573332" y="605448"/>
                  <a:pt x="571109" y="599479"/>
                  <a:pt x="469900" y="609600"/>
                </a:cubicBezTo>
                <a:cubicBezTo>
                  <a:pt x="364539" y="644720"/>
                  <a:pt x="530277" y="585761"/>
                  <a:pt x="355600" y="673100"/>
                </a:cubicBezTo>
                <a:cubicBezTo>
                  <a:pt x="291148" y="705326"/>
                  <a:pt x="320552" y="687998"/>
                  <a:pt x="266700" y="723900"/>
                </a:cubicBezTo>
                <a:cubicBezTo>
                  <a:pt x="254000" y="715433"/>
                  <a:pt x="238651" y="709987"/>
                  <a:pt x="228600" y="698500"/>
                </a:cubicBezTo>
                <a:cubicBezTo>
                  <a:pt x="201292" y="667291"/>
                  <a:pt x="170370" y="611933"/>
                  <a:pt x="152400" y="571500"/>
                </a:cubicBezTo>
                <a:cubicBezTo>
                  <a:pt x="143141" y="550668"/>
                  <a:pt x="135467" y="529167"/>
                  <a:pt x="127000" y="508000"/>
                </a:cubicBezTo>
                <a:cubicBezTo>
                  <a:pt x="125808" y="498466"/>
                  <a:pt x="115585" y="383570"/>
                  <a:pt x="101600" y="355600"/>
                </a:cubicBezTo>
                <a:cubicBezTo>
                  <a:pt x="50800" y="254000"/>
                  <a:pt x="63500" y="359833"/>
                  <a:pt x="63500" y="241300"/>
                </a:cubicBezTo>
              </a:path>
            </a:pathLst>
          </a:custGeom>
          <a:solidFill>
            <a:srgbClr val="FFFF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solidFill>
                  <a:srgbClr val="44546A"/>
                </a:solidFill>
                <a:latin typeface="TH SarabunPSK" pitchFamily="34" charset="-34"/>
                <a:cs typeface="TH SarabunPSK" pitchFamily="34" charset="-34"/>
              </a:rPr>
              <a:t>พัทลุง</a:t>
            </a:r>
          </a:p>
        </p:txBody>
      </p:sp>
      <p:sp>
        <p:nvSpPr>
          <p:cNvPr id="19" name="รูปแบบอิสระ 18"/>
          <p:cNvSpPr/>
          <p:nvPr/>
        </p:nvSpPr>
        <p:spPr>
          <a:xfrm>
            <a:off x="5486400" y="1536700"/>
            <a:ext cx="965200" cy="825994"/>
          </a:xfrm>
          <a:custGeom>
            <a:avLst/>
            <a:gdLst>
              <a:gd name="connsiteX0" fmla="*/ 596900 w 965200"/>
              <a:gd name="connsiteY0" fmla="*/ 38148 h 800642"/>
              <a:gd name="connsiteX1" fmla="*/ 520700 w 965200"/>
              <a:gd name="connsiteY1" fmla="*/ 25448 h 800642"/>
              <a:gd name="connsiteX2" fmla="*/ 469900 w 965200"/>
              <a:gd name="connsiteY2" fmla="*/ 48 h 800642"/>
              <a:gd name="connsiteX3" fmla="*/ 355600 w 965200"/>
              <a:gd name="connsiteY3" fmla="*/ 25448 h 800642"/>
              <a:gd name="connsiteX4" fmla="*/ 342900 w 965200"/>
              <a:gd name="connsiteY4" fmla="*/ 76248 h 800642"/>
              <a:gd name="connsiteX5" fmla="*/ 190500 w 965200"/>
              <a:gd name="connsiteY5" fmla="*/ 88948 h 800642"/>
              <a:gd name="connsiteX6" fmla="*/ 76200 w 965200"/>
              <a:gd name="connsiteY6" fmla="*/ 63548 h 800642"/>
              <a:gd name="connsiteX7" fmla="*/ 38100 w 965200"/>
              <a:gd name="connsiteY7" fmla="*/ 88948 h 800642"/>
              <a:gd name="connsiteX8" fmla="*/ 38100 w 965200"/>
              <a:gd name="connsiteY8" fmla="*/ 203248 h 800642"/>
              <a:gd name="connsiteX9" fmla="*/ 0 w 965200"/>
              <a:gd name="connsiteY9" fmla="*/ 228648 h 800642"/>
              <a:gd name="connsiteX10" fmla="*/ 25400 w 965200"/>
              <a:gd name="connsiteY10" fmla="*/ 406448 h 800642"/>
              <a:gd name="connsiteX11" fmla="*/ 63500 w 965200"/>
              <a:gd name="connsiteY11" fmla="*/ 419148 h 800642"/>
              <a:gd name="connsiteX12" fmla="*/ 88900 w 965200"/>
              <a:gd name="connsiteY12" fmla="*/ 457248 h 800642"/>
              <a:gd name="connsiteX13" fmla="*/ 101600 w 965200"/>
              <a:gd name="connsiteY13" fmla="*/ 558848 h 800642"/>
              <a:gd name="connsiteX14" fmla="*/ 190500 w 965200"/>
              <a:gd name="connsiteY14" fmla="*/ 571548 h 800642"/>
              <a:gd name="connsiteX15" fmla="*/ 241300 w 965200"/>
              <a:gd name="connsiteY15" fmla="*/ 609648 h 800642"/>
              <a:gd name="connsiteX16" fmla="*/ 368300 w 965200"/>
              <a:gd name="connsiteY16" fmla="*/ 596948 h 800642"/>
              <a:gd name="connsiteX17" fmla="*/ 342900 w 965200"/>
              <a:gd name="connsiteY17" fmla="*/ 558848 h 800642"/>
              <a:gd name="connsiteX18" fmla="*/ 355600 w 965200"/>
              <a:gd name="connsiteY18" fmla="*/ 508048 h 800642"/>
              <a:gd name="connsiteX19" fmla="*/ 533400 w 965200"/>
              <a:gd name="connsiteY19" fmla="*/ 520748 h 800642"/>
              <a:gd name="connsiteX20" fmla="*/ 469900 w 965200"/>
              <a:gd name="connsiteY20" fmla="*/ 533448 h 800642"/>
              <a:gd name="connsiteX21" fmla="*/ 431800 w 965200"/>
              <a:gd name="connsiteY21" fmla="*/ 609648 h 800642"/>
              <a:gd name="connsiteX22" fmla="*/ 393700 w 965200"/>
              <a:gd name="connsiteY22" fmla="*/ 647748 h 800642"/>
              <a:gd name="connsiteX23" fmla="*/ 419100 w 965200"/>
              <a:gd name="connsiteY23" fmla="*/ 685848 h 800642"/>
              <a:gd name="connsiteX24" fmla="*/ 571500 w 965200"/>
              <a:gd name="connsiteY24" fmla="*/ 736648 h 800642"/>
              <a:gd name="connsiteX25" fmla="*/ 622300 w 965200"/>
              <a:gd name="connsiteY25" fmla="*/ 800148 h 800642"/>
              <a:gd name="connsiteX26" fmla="*/ 660400 w 965200"/>
              <a:gd name="connsiteY26" fmla="*/ 762048 h 800642"/>
              <a:gd name="connsiteX27" fmla="*/ 952500 w 965200"/>
              <a:gd name="connsiteY27" fmla="*/ 749348 h 800642"/>
              <a:gd name="connsiteX28" fmla="*/ 965200 w 965200"/>
              <a:gd name="connsiteY28" fmla="*/ 711248 h 800642"/>
              <a:gd name="connsiteX29" fmla="*/ 927100 w 965200"/>
              <a:gd name="connsiteY29" fmla="*/ 635048 h 800642"/>
              <a:gd name="connsiteX30" fmla="*/ 876300 w 965200"/>
              <a:gd name="connsiteY30" fmla="*/ 546148 h 800642"/>
              <a:gd name="connsiteX31" fmla="*/ 838200 w 965200"/>
              <a:gd name="connsiteY31" fmla="*/ 508048 h 800642"/>
              <a:gd name="connsiteX32" fmla="*/ 812800 w 965200"/>
              <a:gd name="connsiteY32" fmla="*/ 469948 h 800642"/>
              <a:gd name="connsiteX33" fmla="*/ 736600 w 965200"/>
              <a:gd name="connsiteY33" fmla="*/ 393748 h 800642"/>
              <a:gd name="connsiteX34" fmla="*/ 723900 w 965200"/>
              <a:gd name="connsiteY34" fmla="*/ 355648 h 800642"/>
              <a:gd name="connsiteX35" fmla="*/ 685800 w 965200"/>
              <a:gd name="connsiteY35" fmla="*/ 330248 h 800642"/>
              <a:gd name="connsiteX36" fmla="*/ 660400 w 965200"/>
              <a:gd name="connsiteY36" fmla="*/ 292148 h 800642"/>
              <a:gd name="connsiteX37" fmla="*/ 622300 w 965200"/>
              <a:gd name="connsiteY37" fmla="*/ 177848 h 800642"/>
              <a:gd name="connsiteX38" fmla="*/ 596900 w 965200"/>
              <a:gd name="connsiteY38" fmla="*/ 101648 h 800642"/>
              <a:gd name="connsiteX39" fmla="*/ 596900 w 965200"/>
              <a:gd name="connsiteY39" fmla="*/ 38148 h 800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965200" h="800642">
                <a:moveTo>
                  <a:pt x="596900" y="38148"/>
                </a:moveTo>
                <a:cubicBezTo>
                  <a:pt x="584200" y="25448"/>
                  <a:pt x="545364" y="32847"/>
                  <a:pt x="520700" y="25448"/>
                </a:cubicBezTo>
                <a:cubicBezTo>
                  <a:pt x="502566" y="20008"/>
                  <a:pt x="488716" y="2139"/>
                  <a:pt x="469900" y="48"/>
                </a:cubicBezTo>
                <a:cubicBezTo>
                  <a:pt x="458738" y="-1192"/>
                  <a:pt x="371181" y="21553"/>
                  <a:pt x="355600" y="25448"/>
                </a:cubicBezTo>
                <a:cubicBezTo>
                  <a:pt x="351367" y="42381"/>
                  <a:pt x="354074" y="62839"/>
                  <a:pt x="342900" y="76248"/>
                </a:cubicBezTo>
                <a:cubicBezTo>
                  <a:pt x="304855" y="121902"/>
                  <a:pt x="232858" y="94999"/>
                  <a:pt x="190500" y="88948"/>
                </a:cubicBezTo>
                <a:cubicBezTo>
                  <a:pt x="112271" y="77772"/>
                  <a:pt x="132919" y="82454"/>
                  <a:pt x="76200" y="63548"/>
                </a:cubicBezTo>
                <a:cubicBezTo>
                  <a:pt x="63500" y="72015"/>
                  <a:pt x="41802" y="74140"/>
                  <a:pt x="38100" y="88948"/>
                </a:cubicBezTo>
                <a:cubicBezTo>
                  <a:pt x="24329" y="144031"/>
                  <a:pt x="73849" y="158562"/>
                  <a:pt x="38100" y="203248"/>
                </a:cubicBezTo>
                <a:cubicBezTo>
                  <a:pt x="28565" y="215167"/>
                  <a:pt x="12700" y="220181"/>
                  <a:pt x="0" y="228648"/>
                </a:cubicBezTo>
                <a:cubicBezTo>
                  <a:pt x="8467" y="287915"/>
                  <a:pt x="6468" y="349652"/>
                  <a:pt x="25400" y="406448"/>
                </a:cubicBezTo>
                <a:cubicBezTo>
                  <a:pt x="29633" y="419148"/>
                  <a:pt x="53047" y="410785"/>
                  <a:pt x="63500" y="419148"/>
                </a:cubicBezTo>
                <a:cubicBezTo>
                  <a:pt x="75419" y="428683"/>
                  <a:pt x="80433" y="444548"/>
                  <a:pt x="88900" y="457248"/>
                </a:cubicBezTo>
                <a:cubicBezTo>
                  <a:pt x="93133" y="491115"/>
                  <a:pt x="78925" y="533339"/>
                  <a:pt x="101600" y="558848"/>
                </a:cubicBezTo>
                <a:cubicBezTo>
                  <a:pt x="121487" y="581221"/>
                  <a:pt x="162368" y="561318"/>
                  <a:pt x="190500" y="571548"/>
                </a:cubicBezTo>
                <a:cubicBezTo>
                  <a:pt x="210392" y="578782"/>
                  <a:pt x="224367" y="596948"/>
                  <a:pt x="241300" y="609648"/>
                </a:cubicBezTo>
                <a:cubicBezTo>
                  <a:pt x="283633" y="605415"/>
                  <a:pt x="330247" y="615974"/>
                  <a:pt x="368300" y="596948"/>
                </a:cubicBezTo>
                <a:cubicBezTo>
                  <a:pt x="381952" y="590122"/>
                  <a:pt x="345059" y="573958"/>
                  <a:pt x="342900" y="558848"/>
                </a:cubicBezTo>
                <a:cubicBezTo>
                  <a:pt x="340432" y="541569"/>
                  <a:pt x="351367" y="524981"/>
                  <a:pt x="355600" y="508048"/>
                </a:cubicBezTo>
                <a:cubicBezTo>
                  <a:pt x="414867" y="512281"/>
                  <a:pt x="475397" y="507858"/>
                  <a:pt x="533400" y="520748"/>
                </a:cubicBezTo>
                <a:cubicBezTo>
                  <a:pt x="554472" y="525431"/>
                  <a:pt x="488642" y="522738"/>
                  <a:pt x="469900" y="533448"/>
                </a:cubicBezTo>
                <a:cubicBezTo>
                  <a:pt x="437619" y="551894"/>
                  <a:pt x="448849" y="584074"/>
                  <a:pt x="431800" y="609648"/>
                </a:cubicBezTo>
                <a:cubicBezTo>
                  <a:pt x="421837" y="624592"/>
                  <a:pt x="406400" y="635048"/>
                  <a:pt x="393700" y="647748"/>
                </a:cubicBezTo>
                <a:cubicBezTo>
                  <a:pt x="402167" y="660448"/>
                  <a:pt x="406680" y="676976"/>
                  <a:pt x="419100" y="685848"/>
                </a:cubicBezTo>
                <a:cubicBezTo>
                  <a:pt x="443664" y="703394"/>
                  <a:pt x="552001" y="731077"/>
                  <a:pt x="571500" y="736648"/>
                </a:cubicBezTo>
                <a:cubicBezTo>
                  <a:pt x="577662" y="755135"/>
                  <a:pt x="586019" y="806195"/>
                  <a:pt x="622300" y="800148"/>
                </a:cubicBezTo>
                <a:cubicBezTo>
                  <a:pt x="640016" y="797195"/>
                  <a:pt x="642648" y="764779"/>
                  <a:pt x="660400" y="762048"/>
                </a:cubicBezTo>
                <a:cubicBezTo>
                  <a:pt x="756725" y="747229"/>
                  <a:pt x="855133" y="753581"/>
                  <a:pt x="952500" y="749348"/>
                </a:cubicBezTo>
                <a:cubicBezTo>
                  <a:pt x="956733" y="736648"/>
                  <a:pt x="965200" y="724635"/>
                  <a:pt x="965200" y="711248"/>
                </a:cubicBezTo>
                <a:cubicBezTo>
                  <a:pt x="965200" y="682142"/>
                  <a:pt x="939942" y="657522"/>
                  <a:pt x="927100" y="635048"/>
                </a:cubicBezTo>
                <a:cubicBezTo>
                  <a:pt x="904515" y="595524"/>
                  <a:pt x="904429" y="579902"/>
                  <a:pt x="876300" y="546148"/>
                </a:cubicBezTo>
                <a:cubicBezTo>
                  <a:pt x="864802" y="532350"/>
                  <a:pt x="849698" y="521846"/>
                  <a:pt x="838200" y="508048"/>
                </a:cubicBezTo>
                <a:cubicBezTo>
                  <a:pt x="828429" y="496322"/>
                  <a:pt x="822941" y="481356"/>
                  <a:pt x="812800" y="469948"/>
                </a:cubicBezTo>
                <a:cubicBezTo>
                  <a:pt x="788935" y="443100"/>
                  <a:pt x="736600" y="393748"/>
                  <a:pt x="736600" y="393748"/>
                </a:cubicBezTo>
                <a:cubicBezTo>
                  <a:pt x="732367" y="381048"/>
                  <a:pt x="732263" y="366101"/>
                  <a:pt x="723900" y="355648"/>
                </a:cubicBezTo>
                <a:cubicBezTo>
                  <a:pt x="714365" y="343729"/>
                  <a:pt x="696593" y="341041"/>
                  <a:pt x="685800" y="330248"/>
                </a:cubicBezTo>
                <a:cubicBezTo>
                  <a:pt x="675007" y="319455"/>
                  <a:pt x="668867" y="304848"/>
                  <a:pt x="660400" y="292148"/>
                </a:cubicBezTo>
                <a:cubicBezTo>
                  <a:pt x="631801" y="120554"/>
                  <a:pt x="669920" y="284994"/>
                  <a:pt x="622300" y="177848"/>
                </a:cubicBezTo>
                <a:cubicBezTo>
                  <a:pt x="611426" y="153382"/>
                  <a:pt x="596900" y="101648"/>
                  <a:pt x="596900" y="101648"/>
                </a:cubicBezTo>
                <a:cubicBezTo>
                  <a:pt x="627980" y="39489"/>
                  <a:pt x="609600" y="50848"/>
                  <a:pt x="596900" y="38148"/>
                </a:cubicBez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solidFill>
                  <a:srgbClr val="44546A"/>
                </a:solidFill>
                <a:latin typeface="TH SarabunPSK" pitchFamily="34" charset="-34"/>
                <a:cs typeface="TH SarabunPSK" pitchFamily="34" charset="-34"/>
              </a:rPr>
              <a:t>ตรัง</a:t>
            </a:r>
          </a:p>
        </p:txBody>
      </p:sp>
      <p:graphicFrame>
        <p:nvGraphicFramePr>
          <p:cNvPr id="20" name="ตาราง 19"/>
          <p:cNvGraphicFramePr>
            <a:graphicFrameLocks noGrp="1"/>
          </p:cNvGraphicFramePr>
          <p:nvPr>
            <p:extLst/>
          </p:nvPr>
        </p:nvGraphicFramePr>
        <p:xfrm>
          <a:off x="149860" y="1549894"/>
          <a:ext cx="2755900" cy="402540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562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46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50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47267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จังหวัด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ASD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(11)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ADHD(9)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7267"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นราธิวาส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4.49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1.19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7267"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ยะลา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23.81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4.35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7267"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ปัตตานี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13.31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3.09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7267"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สงขลา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80.38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21.91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7267"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สตูล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6.35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2.30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7267"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พัทลุง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32.68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6.72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7267"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ตรัง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45.81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10.90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7267"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เขต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12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35.03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9.02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pSp>
        <p:nvGrpSpPr>
          <p:cNvPr id="21" name="กลุ่ม 20"/>
          <p:cNvGrpSpPr/>
          <p:nvPr/>
        </p:nvGrpSpPr>
        <p:grpSpPr>
          <a:xfrm>
            <a:off x="3509199" y="5151"/>
            <a:ext cx="2561401" cy="863904"/>
            <a:chOff x="2919897" y="263064"/>
            <a:chExt cx="3475627" cy="1212065"/>
          </a:xfrm>
        </p:grpSpPr>
        <p:pic>
          <p:nvPicPr>
            <p:cNvPr id="22" name="Picture 2" descr="à¸à¸¥à¸à¸²à¸£à¸à¹à¸à¸«à¸²à¸£à¸¹à¸à¸ à¸²à¸à¸ªà¸³à¸«à¸£à¸±à¸ à¸à¸¥à¹à¸­à¸à¸à¹à¸­à¸à¸§à¸²à¸¡à¸ªà¸§à¸¢à¹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919897" y="289791"/>
              <a:ext cx="3475627" cy="1185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สี่เหลี่ยมผืนผ้า 22"/>
            <p:cNvSpPr/>
            <p:nvPr/>
          </p:nvSpPr>
          <p:spPr>
            <a:xfrm>
              <a:off x="3469438" y="263064"/>
              <a:ext cx="2038553" cy="9068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th-TH" sz="3600" b="1" dirty="0" smtClean="0">
                  <a:solidFill>
                    <a:schemeClr val="bg1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สุขภาพจิต</a:t>
              </a:r>
              <a:endParaRPr lang="th-TH" sz="3600" b="1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086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1"/>
          <p:cNvGrpSpPr/>
          <p:nvPr/>
        </p:nvGrpSpPr>
        <p:grpSpPr>
          <a:xfrm>
            <a:off x="3203334" y="207523"/>
            <a:ext cx="3475627" cy="1185338"/>
            <a:chOff x="2985656" y="129103"/>
            <a:chExt cx="3475627" cy="1185338"/>
          </a:xfrm>
        </p:grpSpPr>
        <p:pic>
          <p:nvPicPr>
            <p:cNvPr id="70" name="Picture 2" descr="à¸à¸¥à¸à¸²à¸£à¸à¹à¸à¸«à¸²à¸£à¸¹à¸à¸ à¸²à¸à¸ªà¸³à¸«à¸£à¸±à¸ à¸à¸¥à¹à¸­à¸à¸à¹à¸­à¸à¸§à¸²à¸¡à¸ªà¸§à¸¢à¹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985656" y="129103"/>
              <a:ext cx="3475627" cy="1185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สี่เหลี่ยมผืนผ้า 68"/>
            <p:cNvSpPr/>
            <p:nvPr/>
          </p:nvSpPr>
          <p:spPr>
            <a:xfrm>
              <a:off x="3771610" y="348507"/>
              <a:ext cx="139974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th-TH" sz="3600" dirty="0" smtClean="0">
                  <a:solidFill>
                    <a:schemeClr val="bg1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นวัตกรรม</a:t>
              </a:r>
              <a:endParaRPr lang="th-TH" sz="3600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7" t="14721" r="24411" b="26970"/>
          <a:stretch/>
        </p:blipFill>
        <p:spPr>
          <a:xfrm>
            <a:off x="294103" y="1392861"/>
            <a:ext cx="4218321" cy="5107307"/>
          </a:xfrm>
          <a:prstGeom prst="rect">
            <a:avLst/>
          </a:prstGeom>
        </p:spPr>
      </p:pic>
      <p:sp>
        <p:nvSpPr>
          <p:cNvPr id="3" name="กล่องข้อความ 2"/>
          <p:cNvSpPr txBox="1"/>
          <p:nvPr/>
        </p:nvSpPr>
        <p:spPr>
          <a:xfrm>
            <a:off x="5389030" y="2345983"/>
            <a:ext cx="2065283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จ.สตูล</a:t>
            </a:r>
            <a:endParaRPr lang="th-TH" sz="3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ตัวแทนเนื้อหา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424" y="3250361"/>
            <a:ext cx="4333075" cy="3249807"/>
          </a:xfrm>
        </p:spPr>
      </p:pic>
    </p:spTree>
    <p:extLst>
      <p:ext uri="{BB962C8B-B14F-4D97-AF65-F5344CB8AC3E}">
        <p14:creationId xmlns:p14="http://schemas.microsoft.com/office/powerpoint/2010/main" val="34092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เนื้อหา 3"/>
          <p:cNvSpPr>
            <a:spLocks noGrp="1"/>
          </p:cNvSpPr>
          <p:nvPr>
            <p:ph idx="1"/>
          </p:nvPr>
        </p:nvSpPr>
        <p:spPr>
          <a:xfrm>
            <a:off x="745809" y="1942786"/>
            <a:ext cx="7886700" cy="4351338"/>
          </a:xfrm>
        </p:spPr>
        <p:txBody>
          <a:bodyPr/>
          <a:lstStyle/>
          <a:p>
            <a:endParaRPr lang="th-TH" dirty="0"/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038" y="0"/>
            <a:ext cx="9200076" cy="5065573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 rotWithShape="1">
          <a:blip r:embed="rId3"/>
          <a:srcRect t="57790"/>
          <a:stretch/>
        </p:blipFill>
        <p:spPr>
          <a:xfrm>
            <a:off x="-56173" y="4023360"/>
            <a:ext cx="9214241" cy="2820572"/>
          </a:xfrm>
          <a:prstGeom prst="rect">
            <a:avLst/>
          </a:prstGeom>
        </p:spPr>
      </p:pic>
      <p:sp>
        <p:nvSpPr>
          <p:cNvPr id="8" name="สี่เหลี่ยมผืนผ้า 7"/>
          <p:cNvSpPr/>
          <p:nvPr/>
        </p:nvSpPr>
        <p:spPr>
          <a:xfrm>
            <a:off x="1229244" y="294801"/>
            <a:ext cx="7191950" cy="240065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th-TH" sz="5400" b="1" dirty="0" smtClean="0">
                <a:solidFill>
                  <a:srgbClr val="FFFF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ประชาชนสุขภาพดี </a:t>
            </a:r>
          </a:p>
          <a:p>
            <a:pPr lvl="0" algn="ctr"/>
            <a:r>
              <a:rPr lang="th-TH" sz="4800" b="1" dirty="0" smtClean="0">
                <a:solidFill>
                  <a:srgbClr val="FFFF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เจ้าหน้าที่มีความสุข </a:t>
            </a:r>
          </a:p>
          <a:p>
            <a:pPr lvl="0" algn="ctr"/>
            <a:r>
              <a:rPr lang="th-TH" sz="4400" b="1" dirty="0" smtClean="0">
                <a:solidFill>
                  <a:srgbClr val="FFFF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ระบบสุขภาพยั่งยืน</a:t>
            </a:r>
            <a:endParaRPr lang="th-TH" sz="4400" b="1" dirty="0">
              <a:solidFill>
                <a:srgbClr val="FFFF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2754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กลุ่ม 1"/>
          <p:cNvGrpSpPr>
            <a:grpSpLocks/>
          </p:cNvGrpSpPr>
          <p:nvPr/>
        </p:nvGrpSpPr>
        <p:grpSpPr bwMode="auto">
          <a:xfrm>
            <a:off x="3041650" y="-12700"/>
            <a:ext cx="3475038" cy="1185863"/>
            <a:chOff x="2985656" y="129103"/>
            <a:chExt cx="3475627" cy="1185338"/>
          </a:xfrm>
        </p:grpSpPr>
        <p:pic>
          <p:nvPicPr>
            <p:cNvPr id="3150" name="Picture 2" descr="à¸à¸¥à¸à¸²à¸£à¸à¹à¸à¸«à¸²à¸£à¸¹à¸à¸ à¸²à¸à¸ªà¸³à¸«à¸£à¸±à¸ à¸à¸¥à¹à¸­à¸à¸à¹à¸­à¸à¸§à¸²à¸¡à¸ªà¸§à¸¢à¹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985656" y="129103"/>
              <a:ext cx="3475627" cy="1185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" name="สี่เหลี่ยมผืนผ้า 68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997065" y="186228"/>
              <a:ext cx="949486" cy="7680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4400" b="1" dirty="0">
                  <a:solidFill>
                    <a:prstClr val="white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latin typeface="AngsanaUPC" pitchFamily="18" charset="-34"/>
                  <a:cs typeface="AngsanaUPC" pitchFamily="18" charset="-34"/>
                </a:rPr>
                <a:t>PCC</a:t>
              </a:r>
              <a:endParaRPr lang="th-TH" sz="4400" b="1" dirty="0">
                <a:solidFill>
                  <a:prstClr val="white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ngsanaUPC" pitchFamily="18" charset="-34"/>
                <a:cs typeface="AngsanaUPC" pitchFamily="18" charset="-34"/>
              </a:endParaRPr>
            </a:p>
          </p:txBody>
        </p:sp>
      </p:grpSp>
      <p:pic>
        <p:nvPicPr>
          <p:cNvPr id="307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585788"/>
            <a:ext cx="1887537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ตาราง 6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112713" y="1751013"/>
          <a:ext cx="2613025" cy="4756147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674585">
                  <a:extLst>
                    <a:ext uri="{9D8B030D-6E8A-4147-A177-3AD203B41FA5}"/>
                  </a:extLst>
                </a:gridCol>
                <a:gridCol w="535830">
                  <a:extLst>
                    <a:ext uri="{9D8B030D-6E8A-4147-A177-3AD203B41FA5}"/>
                  </a:extLst>
                </a:gridCol>
                <a:gridCol w="702666">
                  <a:extLst>
                    <a:ext uri="{9D8B030D-6E8A-4147-A177-3AD203B41FA5}"/>
                  </a:extLst>
                </a:gridCol>
                <a:gridCol w="699944">
                  <a:extLst>
                    <a:ext uri="{9D8B030D-6E8A-4147-A177-3AD203B41FA5}"/>
                  </a:extLst>
                </a:gridCol>
              </a:tblGrid>
              <a:tr h="524748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จังหวัด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1" marR="9521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</a:t>
                      </a:r>
                    </a:p>
                  </a:txBody>
                  <a:tcPr marL="9521" marR="9521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</a:t>
                      </a:r>
                    </a:p>
                  </a:txBody>
                  <a:tcPr marL="9521" marR="9521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 marL="9521" marR="9521" marT="9525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/>
                </a:extLst>
              </a:tr>
              <a:tr h="52474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</a:rPr>
                        <a:t>ตรัง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1" marR="9521" marT="9525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58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1" marR="9521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1" marR="9521" marT="9525" marB="0" anchor="ctr">
                    <a:solidFill>
                      <a:srgbClr val="E6D3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22.41</a:t>
                      </a:r>
                      <a:endParaRPr lang="th-TH" sz="1800" b="0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1" marR="9521" marT="9525" marB="0" anchor="ctr">
                    <a:solidFill>
                      <a:srgbClr val="99FF66"/>
                    </a:solidFill>
                  </a:tcPr>
                </a:tc>
                <a:extLst>
                  <a:ext uri="{0D108BD9-81ED-4DB2-BD59-A6C34878D82A}"/>
                </a:extLst>
              </a:tr>
              <a:tr h="52474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</a:rPr>
                        <a:t>พัทลุง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1" marR="9521" marT="9525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52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1" marR="9521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1" marR="9521" marT="9525" marB="0" anchor="ctr">
                    <a:solidFill>
                      <a:srgbClr val="E6D3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23.07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1" marR="9521" marT="9525" marB="0" anchor="ctr">
                    <a:solidFill>
                      <a:srgbClr val="99FF66"/>
                    </a:solidFill>
                  </a:tcPr>
                </a:tc>
                <a:extLst>
                  <a:ext uri="{0D108BD9-81ED-4DB2-BD59-A6C34878D82A}"/>
                </a:extLst>
              </a:tr>
              <a:tr h="55816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</a:rPr>
                        <a:t>สตูล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1" marR="9521" marT="9525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35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1" marR="9521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1" marR="9521" marT="9525" marB="0" anchor="ctr">
                    <a:solidFill>
                      <a:srgbClr val="E6D3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11.43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1" marR="9521" marT="9525" marB="0" anchor="ctr">
                    <a:solidFill>
                      <a:srgbClr val="99FF66"/>
                    </a:solidFill>
                  </a:tcPr>
                </a:tc>
                <a:extLst>
                  <a:ext uri="{0D108BD9-81ED-4DB2-BD59-A6C34878D82A}"/>
                </a:extLst>
              </a:tr>
              <a:tr h="52474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</a:rPr>
                        <a:t>ยะลา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1" marR="9521" marT="9525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44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1" marR="9521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1" marR="9521" marT="9525" marB="0" anchor="ctr">
                    <a:solidFill>
                      <a:srgbClr val="E6D3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6.82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1" marR="9521" marT="9525" marB="0" anchor="ctr">
                    <a:solidFill>
                      <a:srgbClr val="99FF66"/>
                    </a:solidFill>
                  </a:tcPr>
                </a:tc>
                <a:extLst>
                  <a:ext uri="{0D108BD9-81ED-4DB2-BD59-A6C34878D82A}"/>
                </a:extLst>
              </a:tr>
              <a:tr h="52474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</a:rPr>
                        <a:t>ปัตตานี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1" marR="9521" marT="9525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67</a:t>
                      </a:r>
                      <a:endParaRPr lang="th-TH" sz="1800" b="0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1" marR="9521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th-TH" sz="1800" b="0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1" marR="9521" marT="9525" marB="0" anchor="ctr">
                    <a:solidFill>
                      <a:srgbClr val="E6D3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11.94</a:t>
                      </a:r>
                      <a:endParaRPr lang="th-TH" sz="1800" b="0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1" marR="9521" marT="9525" marB="0" anchor="ctr">
                    <a:solidFill>
                      <a:srgbClr val="99FF66"/>
                    </a:solidFill>
                  </a:tcPr>
                </a:tc>
                <a:extLst>
                  <a:ext uri="{0D108BD9-81ED-4DB2-BD59-A6C34878D82A}"/>
                </a:extLst>
              </a:tr>
              <a:tr h="52474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</a:rPr>
                        <a:t>นราธิวาส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1" marR="9521" marT="9525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56</a:t>
                      </a:r>
                      <a:endParaRPr lang="th-TH" sz="1800" b="0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1" marR="9521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th-TH" sz="1800" b="0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1" marR="9521" marT="9525" marB="0" anchor="ctr">
                    <a:solidFill>
                      <a:srgbClr val="E6D3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14.29</a:t>
                      </a:r>
                      <a:endParaRPr lang="th-TH" sz="1800" b="0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1" marR="9521" marT="9525" marB="0" anchor="ctr">
                    <a:solidFill>
                      <a:srgbClr val="99FF66"/>
                    </a:solidFill>
                  </a:tcPr>
                </a:tc>
                <a:extLst>
                  <a:ext uri="{0D108BD9-81ED-4DB2-BD59-A6C34878D82A}"/>
                </a:extLst>
              </a:tr>
              <a:tr h="52474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</a:rPr>
                        <a:t>สงขลา 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1" marR="9521" marT="9525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122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1" marR="9521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1" marR="9521" marT="9525" marB="0" anchor="ctr">
                    <a:solidFill>
                      <a:srgbClr val="E6D3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6.56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1" marR="9521" marT="9525" marB="0" anchor="ctr">
                    <a:solidFill>
                      <a:srgbClr val="99FF66"/>
                    </a:solidFill>
                  </a:tcPr>
                </a:tc>
                <a:extLst>
                  <a:ext uri="{0D108BD9-81ED-4DB2-BD59-A6C34878D82A}"/>
                </a:extLst>
              </a:tr>
              <a:tr h="52474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</a:rPr>
                        <a:t>เขต 12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1" marR="9521" marT="9525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434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1" marR="9521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56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1" marR="9521" marT="9525" marB="0" anchor="ctr">
                    <a:solidFill>
                      <a:srgbClr val="E6D3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12.90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1" marR="9521" marT="9525" marB="0" anchor="ctr">
                    <a:solidFill>
                      <a:srgbClr val="99FF66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8" name="ตาราง 7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2913063" y="1038225"/>
          <a:ext cx="5991225" cy="137160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991225">
                  <a:extLst>
                    <a:ext uri="{9D8B030D-6E8A-4147-A177-3AD203B41FA5}"/>
                  </a:extLst>
                </a:gridCol>
              </a:tblGrid>
              <a:tr h="457145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สถานการณ์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47" marR="91447" marT="45697" marB="45697" anchor="ctr">
                    <a:solidFill>
                      <a:srgbClr val="F8F200"/>
                    </a:solidFill>
                  </a:tcPr>
                </a:tc>
                <a:extLst>
                  <a:ext uri="{0D108BD9-81ED-4DB2-BD59-A6C34878D82A}"/>
                </a:extLst>
              </a:tr>
              <a:tr h="914455">
                <a:tc>
                  <a:txBody>
                    <a:bodyPr/>
                    <a:lstStyle/>
                    <a:p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เป้าหมายการเปิด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PCC 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เขต</a:t>
                      </a:r>
                      <a:r>
                        <a:rPr lang="th-TH" sz="18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 </a:t>
                      </a:r>
                      <a:r>
                        <a:rPr lang="th-TH" sz="18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ทั้งหมด 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 </a:t>
                      </a:r>
                      <a:r>
                        <a:rPr lang="th-TH" sz="18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จำนวน  ทีม เปิดดำเนินการแล้วเต็มรูปแบบจำนวน   ทีม คิดเป็นร้อยละ  ของ 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PCC </a:t>
                      </a:r>
                      <a:r>
                        <a:rPr lang="th-TH" sz="18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เป้าหมายทั้งหมด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47" marR="91447" marT="45697" marB="45697">
                    <a:solidFill>
                      <a:srgbClr val="FFFF8F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9" name="ตาราง 8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2925763" y="2149475"/>
          <a:ext cx="5978525" cy="2743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978525">
                  <a:extLst>
                    <a:ext uri="{9D8B030D-6E8A-4147-A177-3AD203B41FA5}"/>
                  </a:extLst>
                </a:gridCol>
              </a:tblGrid>
              <a:tr h="381008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ปัจจัยความสำเร็จ/ผลงานเด่น</a:t>
                      </a:r>
                    </a:p>
                  </a:txBody>
                  <a:tcPr marL="91433" marR="91433" marT="38104" marB="3810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362192">
                <a:tc>
                  <a:txBody>
                    <a:bodyPr/>
                    <a:lstStyle/>
                    <a:p>
                      <a:r>
                        <a:rPr lang="th-TH" sz="15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มีแพทย์ 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FM</a:t>
                      </a:r>
                      <a:r>
                        <a:rPr lang="th-TH" sz="15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ในจังหวัดเป็นทุนเดิมอยู่แล้ว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กระทรวงเปิดอบรมหลักสูตรระยะสั้น</a:t>
                      </a:r>
                      <a:r>
                        <a:rPr lang="th-TH" sz="15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5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FM 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th-TH" sz="15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</a:t>
                      </a:r>
                      <a:r>
                        <a:rPr lang="en-US" sz="15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PCC</a:t>
                      </a:r>
                      <a:r>
                        <a:rPr lang="th-TH" sz="15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มีการบริหารจัดการด้านบุคลากร บริการ  และการจัดเก็บข้อมูลได้ดี มีการวิเคราะห์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th-TH" sz="15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ข้อมูลการเข้าถึงบริการ/ความคุ้มทุน  เทียบ </a:t>
                      </a:r>
                      <a:r>
                        <a:rPr lang="en-US" sz="15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unit cost</a:t>
                      </a:r>
                      <a:r>
                        <a:rPr lang="th-TH" sz="15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เช่น </a:t>
                      </a:r>
                      <a:r>
                        <a:rPr lang="en-US" sz="15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PCC </a:t>
                      </a:r>
                      <a:r>
                        <a:rPr lang="th-TH" sz="15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เขต รพ.ตรัง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th-TH" sz="15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มีโรงพยาบาลที่เป็นสถาบันฝึกอบรมแพทย์ </a:t>
                      </a:r>
                      <a:r>
                        <a:rPr lang="en-US" sz="15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FM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th-TH" sz="15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ใช้ระบบ </a:t>
                      </a:r>
                      <a:r>
                        <a:rPr lang="en-US" sz="15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OPD Link </a:t>
                      </a:r>
                      <a:r>
                        <a:rPr lang="th-TH" sz="15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ดูข้อมูลได้ </a:t>
                      </a:r>
                      <a:r>
                        <a:rPr lang="en-US" sz="15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real time</a:t>
                      </a:r>
                      <a:r>
                        <a:rPr lang="th-TH" sz="15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เช่น เขาไม้แก้ว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th-TH" sz="15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มีระบบการส่งต่อข้อมูลการดูแลผู้ป่วยจาก รพ. กับ </a:t>
                      </a:r>
                      <a:r>
                        <a:rPr lang="en-US" sz="15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PCC </a:t>
                      </a:r>
                      <a:r>
                        <a:rPr lang="th-TH" sz="15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 รพ.สต.ในจังหวัดยะลา ปัตตานี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th-TH" sz="15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นราธิวาส</a:t>
                      </a:r>
                      <a:endParaRPr lang="th-TH" sz="15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33" marR="91433" marT="38104" marB="3810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10" name="ตาราง 9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2894013" y="4921250"/>
          <a:ext cx="6072187" cy="17986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06344">
                  <a:extLst>
                    <a:ext uri="{9D8B030D-6E8A-4147-A177-3AD203B41FA5}"/>
                  </a:extLst>
                </a:gridCol>
                <a:gridCol w="3165843">
                  <a:extLst>
                    <a:ext uri="{9D8B030D-6E8A-4147-A177-3AD203B41FA5}"/>
                  </a:extLst>
                </a:gridCol>
              </a:tblGrid>
              <a:tr h="438727">
                <a:tc>
                  <a:txBody>
                    <a:bodyPr/>
                    <a:lstStyle/>
                    <a:p>
                      <a:pPr algn="ctr"/>
                      <a:r>
                        <a:rPr lang="th-TH" sz="21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ปัญหา/ข้อจำกัด</a:t>
                      </a:r>
                      <a:endParaRPr lang="th-TH" sz="21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39623" marB="39623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1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ข้อเสนอแนะ</a:t>
                      </a:r>
                      <a:endParaRPr lang="th-TH" sz="21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39623" marB="39623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792826">
                <a:tc>
                  <a:txBody>
                    <a:bodyPr/>
                    <a:lstStyle/>
                    <a:p>
                      <a:pPr algn="l"/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61</a:t>
                      </a: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จำนวนแพทย์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FM </a:t>
                      </a: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ที่ไม่สอดคล้องกับแผนการจัดตั้ง</a:t>
                      </a:r>
                      <a:r>
                        <a:rPr lang="th-TH" sz="16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PCC 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39623" marB="396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วางแผนสนับสนุนจูงใจให้แพทย์อบรมเวชศาสตร์ครอบครัวระยะสั้นหรือปรับแผนการเปิด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PCC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39623" marB="39623" anchor="ctr"/>
                </a:tc>
                <a:extLst>
                  <a:ext uri="{0D108BD9-81ED-4DB2-BD59-A6C34878D82A}"/>
                </a:extLst>
              </a:tr>
              <a:tr h="567085">
                <a:tc>
                  <a:txBody>
                    <a:bodyPr/>
                    <a:lstStyle/>
                    <a:p>
                      <a:pPr algn="l"/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แพทย์</a:t>
                      </a:r>
                      <a:r>
                        <a:rPr lang="th-TH" sz="16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FM </a:t>
                      </a:r>
                      <a:r>
                        <a:rPr lang="th-TH" sz="16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ต้องมีภาระในการตรวจ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GP</a:t>
                      </a:r>
                      <a:r>
                        <a:rPr lang="th-TH" sz="16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OPD </a:t>
                      </a:r>
                      <a:r>
                        <a:rPr lang="th-TH" sz="16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 มีเวลาออก 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PCC </a:t>
                      </a:r>
                      <a:r>
                        <a:rPr lang="th-TH" sz="16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น้อย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39623" marB="396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กำหนดให้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FM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6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ปฏิบัติภารกิจ 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PCC </a:t>
                      </a:r>
                      <a:r>
                        <a:rPr lang="th-TH" sz="16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เป็นหลัก ตรวจ 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GP OPD </a:t>
                      </a:r>
                      <a:r>
                        <a:rPr lang="th-TH" sz="16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เป็น</a:t>
                      </a:r>
                      <a:r>
                        <a:rPr lang="th-TH" sz="1600" b="1" baseline="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ภาระกิจ</a:t>
                      </a:r>
                      <a:r>
                        <a:rPr lang="th-TH" sz="16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สนับสนุน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39623" marB="39623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456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Arrow Connector 16">
            <a:extLst>
              <a:ext uri="{FF2B5EF4-FFF2-40B4-BE49-F238E27FC236}"/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92125" y="2593975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group of people sitting at a table in a room&#10;&#10;Description generated with very high confidence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1" r="16058"/>
          <a:stretch/>
        </p:blipFill>
        <p:spPr>
          <a:xfrm>
            <a:off x="5191418" y="857258"/>
            <a:ext cx="3952581" cy="5143492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pic>
        <p:nvPicPr>
          <p:cNvPr id="410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857250"/>
            <a:ext cx="113347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275" y="1244600"/>
            <a:ext cx="3840163" cy="12684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325" dirty="0"/>
              <a:t>Training of the trainer </a:t>
            </a:r>
            <a:r>
              <a:rPr lang="th-TH" sz="2325" dirty="0"/>
              <a:t>(</a:t>
            </a:r>
            <a:r>
              <a:rPr lang="en-US" sz="2325" dirty="0"/>
              <a:t>TOT</a:t>
            </a:r>
            <a:r>
              <a:rPr lang="th-TH" sz="2325" dirty="0"/>
              <a:t>) </a:t>
            </a:r>
            <a:r>
              <a:rPr lang="en-US" sz="2325" dirty="0"/>
              <a:t/>
            </a:r>
            <a:br>
              <a:rPr lang="en-US" sz="2325" dirty="0"/>
            </a:br>
            <a:r>
              <a:rPr lang="en-US" sz="2325" dirty="0"/>
              <a:t>for multidisciplinary teams in Primary Care Cluster</a:t>
            </a:r>
            <a:endParaRPr lang="th-TH" sz="2325" dirty="0"/>
          </a:p>
        </p:txBody>
      </p:sp>
      <p:sp>
        <p:nvSpPr>
          <p:cNvPr id="5" name="Content Placeholder 4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357188" y="2757488"/>
            <a:ext cx="4938712" cy="3211512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2400" b="1" dirty="0"/>
              <a:t>ศูนย์เรียนรู้เวชศาสตร์ครอบครัวและพัฒนาระบบบริการปฐมภูมิเขตสุขภาพที่ ๑๒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2400" b="1" dirty="0"/>
              <a:t>จัดทำ “โครงการสนับสนุนการขับเคลื่อนเครือข่ายแพทย์เวชศาสตร์ครอบครัว”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th-TH" sz="2400" dirty="0"/>
              <a:t>ส่งเสริมการแลกเปลี่ยนเรียนรู้การดำเนินงานในพื้นที่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th-TH" sz="2400" dirty="0"/>
              <a:t>เพิ่มศักยภาพในการเป็นสถาบันฝึกอบรมแพทย์เวชศาสตร์ครอบครัว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2400" dirty="0"/>
              <a:t>โดยจัด  การอบรมเชิงปฏิบัติการ “แพทยศาสตร์ศึกษาเบื้องต้นและหลักการเวชศาสตร์ครอบครัว สำหรับครูพี่เลี้ยงสหวิชาชีพเวชศาสตร์ครอบครัวเพื่อการพัฒนางานคลินิกหมอครอบครัว”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2947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643438" y="857250"/>
            <a:ext cx="3360737" cy="1885950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9" name="Freeform: Shape 28">
            <a:extLst>
              <a:ext uri="{FF2B5EF4-FFF2-40B4-BE49-F238E27FC236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418138" y="3040063"/>
            <a:ext cx="3725862" cy="2960687"/>
          </a:xfrm>
          <a:custGeom>
            <a:avLst/>
            <a:gdLst>
              <a:gd name="connsiteX0" fmla="*/ 2748962 w 4966870"/>
              <a:gd name="connsiteY0" fmla="*/ 0 h 3948522"/>
              <a:gd name="connsiteX1" fmla="*/ 4870195 w 4966870"/>
              <a:gd name="connsiteY1" fmla="*/ 1000367 h 3948522"/>
              <a:gd name="connsiteX2" fmla="*/ 4966870 w 4966870"/>
              <a:gd name="connsiteY2" fmla="*/ 1129649 h 3948522"/>
              <a:gd name="connsiteX3" fmla="*/ 4966870 w 4966870"/>
              <a:gd name="connsiteY3" fmla="*/ 3948522 h 3948522"/>
              <a:gd name="connsiteX4" fmla="*/ 278430 w 4966870"/>
              <a:gd name="connsiteY4" fmla="*/ 3948522 h 3948522"/>
              <a:gd name="connsiteX5" fmla="*/ 216027 w 4966870"/>
              <a:gd name="connsiteY5" fmla="*/ 3818982 h 3948522"/>
              <a:gd name="connsiteX6" fmla="*/ 0 w 4966870"/>
              <a:gd name="connsiteY6" fmla="*/ 2748962 h 3948522"/>
              <a:gd name="connsiteX7" fmla="*/ 2748962 w 4966870"/>
              <a:gd name="connsiteY7" fmla="*/ 0 h 394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870" h="3948522">
                <a:moveTo>
                  <a:pt x="2748962" y="0"/>
                </a:moveTo>
                <a:cubicBezTo>
                  <a:pt x="3602955" y="0"/>
                  <a:pt x="4365995" y="389418"/>
                  <a:pt x="4870195" y="1000367"/>
                </a:cubicBezTo>
                <a:lnTo>
                  <a:pt x="4966870" y="1129649"/>
                </a:lnTo>
                <a:lnTo>
                  <a:pt x="4966870" y="3948522"/>
                </a:lnTo>
                <a:lnTo>
                  <a:pt x="278430" y="3948522"/>
                </a:lnTo>
                <a:lnTo>
                  <a:pt x="216027" y="3818982"/>
                </a:lnTo>
                <a:cubicBezTo>
                  <a:pt x="76922" y="3490101"/>
                  <a:pt x="0" y="3128515"/>
                  <a:pt x="0" y="2748962"/>
                </a:cubicBezTo>
                <a:cubicBezTo>
                  <a:pt x="0" y="1230752"/>
                  <a:pt x="1230752" y="0"/>
                  <a:pt x="274896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 rotWithShape="1">
          <a:blip r:embed="rId2"/>
          <a:srcRect t="10916" r="-3" b="14427"/>
          <a:stretch/>
        </p:blipFill>
        <p:spPr>
          <a:xfrm>
            <a:off x="4766999" y="857251"/>
            <a:ext cx="3113532" cy="1762051"/>
          </a:xfrm>
          <a:custGeom>
            <a:avLst/>
            <a:gdLst>
              <a:gd name="connsiteX0" fmla="*/ 20101 w 4151376"/>
              <a:gd name="connsiteY0" fmla="*/ 0 h 2349401"/>
              <a:gd name="connsiteX1" fmla="*/ 4131276 w 4151376"/>
              <a:gd name="connsiteY1" fmla="*/ 0 h 2349401"/>
              <a:gd name="connsiteX2" fmla="*/ 4140659 w 4151376"/>
              <a:gd name="connsiteY2" fmla="*/ 61486 h 2349401"/>
              <a:gd name="connsiteX3" fmla="*/ 4151376 w 4151376"/>
              <a:gd name="connsiteY3" fmla="*/ 273713 h 2349401"/>
              <a:gd name="connsiteX4" fmla="*/ 2075688 w 4151376"/>
              <a:gd name="connsiteY4" fmla="*/ 2349401 h 2349401"/>
              <a:gd name="connsiteX5" fmla="*/ 0 w 4151376"/>
              <a:gd name="connsiteY5" fmla="*/ 273713 h 2349401"/>
              <a:gd name="connsiteX6" fmla="*/ 10717 w 4151376"/>
              <a:gd name="connsiteY6" fmla="*/ 61486 h 234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</p:spPr>
      </p:pic>
      <p:pic>
        <p:nvPicPr>
          <p:cNvPr id="13" name="Picture 12" descr="A group of people in a park&#10;&#10;Description generated with very high confidence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8" b="-1"/>
          <a:stretch/>
        </p:blipFill>
        <p:spPr>
          <a:xfrm>
            <a:off x="5543184" y="3163695"/>
            <a:ext cx="3600816" cy="2837056"/>
          </a:xfrm>
          <a:custGeom>
            <a:avLst/>
            <a:gdLst>
              <a:gd name="connsiteX0" fmla="*/ 2583180 w 4801088"/>
              <a:gd name="connsiteY0" fmla="*/ 0 h 3782741"/>
              <a:gd name="connsiteX1" fmla="*/ 4725194 w 4801088"/>
              <a:gd name="connsiteY1" fmla="*/ 1138900 h 3782741"/>
              <a:gd name="connsiteX2" fmla="*/ 4801088 w 4801088"/>
              <a:gd name="connsiteY2" fmla="*/ 1263826 h 3782741"/>
              <a:gd name="connsiteX3" fmla="*/ 4801088 w 4801088"/>
              <a:gd name="connsiteY3" fmla="*/ 3782741 h 3782741"/>
              <a:gd name="connsiteX4" fmla="*/ 296488 w 4801088"/>
              <a:gd name="connsiteY4" fmla="*/ 3782741 h 3782741"/>
              <a:gd name="connsiteX5" fmla="*/ 202999 w 4801088"/>
              <a:gd name="connsiteY5" fmla="*/ 3588671 h 3782741"/>
              <a:gd name="connsiteX6" fmla="*/ 0 w 4801088"/>
              <a:gd name="connsiteY6" fmla="*/ 2583180 h 3782741"/>
              <a:gd name="connsiteX7" fmla="*/ 2583180 w 4801088"/>
              <a:gd name="connsiteY7" fmla="*/ 0 h 3782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01088" h="3782741">
                <a:moveTo>
                  <a:pt x="2583180" y="0"/>
                </a:moveTo>
                <a:cubicBezTo>
                  <a:pt x="3474837" y="0"/>
                  <a:pt x="4260977" y="451769"/>
                  <a:pt x="4725194" y="1138900"/>
                </a:cubicBezTo>
                <a:lnTo>
                  <a:pt x="4801088" y="1263826"/>
                </a:lnTo>
                <a:lnTo>
                  <a:pt x="4801088" y="3782741"/>
                </a:lnTo>
                <a:lnTo>
                  <a:pt x="296488" y="3782741"/>
                </a:lnTo>
                <a:lnTo>
                  <a:pt x="202999" y="3588671"/>
                </a:lnTo>
                <a:cubicBezTo>
                  <a:pt x="72283" y="3279623"/>
                  <a:pt x="0" y="2939843"/>
                  <a:pt x="0" y="2583180"/>
                </a:cubicBezTo>
                <a:cubicBezTo>
                  <a:pt x="0" y="1156529"/>
                  <a:pt x="1156529" y="0"/>
                  <a:pt x="2583180" y="0"/>
                </a:cubicBezTo>
                <a:close/>
              </a:path>
            </a:pathLst>
          </a:custGeom>
        </p:spPr>
      </p:pic>
      <p:sp>
        <p:nvSpPr>
          <p:cNvPr id="10" name="Title 9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13" y="963613"/>
            <a:ext cx="4248150" cy="15573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/>
              <a:t>Training of the trainer </a:t>
            </a:r>
            <a:r>
              <a:rPr lang="th-TH" sz="3000" dirty="0"/>
              <a:t>(</a:t>
            </a:r>
            <a:r>
              <a:rPr lang="en-US" sz="3000" dirty="0"/>
              <a:t>TOT</a:t>
            </a:r>
            <a:r>
              <a:rPr lang="th-TH" sz="3000" dirty="0"/>
              <a:t>) 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/>
              <a:t>for multidisciplinary teams in Primary Care Cluster</a:t>
            </a:r>
            <a:endParaRPr lang="th-TH" sz="3000" dirty="0"/>
          </a:p>
        </p:txBody>
      </p:sp>
      <p:sp>
        <p:nvSpPr>
          <p:cNvPr id="11" name="Content Placeholder 10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0" y="2520950"/>
            <a:ext cx="5137150" cy="322738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2400" dirty="0"/>
              <a:t>ผู้เข้าร่วมประชุมทั้งหมด 100 คน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2400" dirty="0"/>
              <a:t>โดยผู้เข้าร่วมประชุมเป็นแพทย์ พยาบาล เภสัชกร ทันตแพทย์ นักกายภาพบำบัด เป็นผู้ที่ปฏิบัติงานในคลินิกหมอครอบครัว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2400" dirty="0"/>
              <a:t>1.เฮลแคร์คลินิก 2. รพ.สงขลา 3.รพ.สต.บ้านป๋อง 4.รพ.สต.บ้านทุ่ง 5.รพ.คลองหอยโข่ง 6.รพ.ควนเนียง 7.รพ.ปากพะยูน 8.รพ.พัทลุง 9.รพ.สตูล 10.รพ.ละงู 11.รพ.กันตัง 12.รพ.ปัตตานี 13.รพ.ยะรัง 14.รพ.ไม้แก่น 15.รพ.ยะลา 16.รพ.ยี่งอเฉลิมพระเกียรติ 80 พรรษา 17.รพ.สุไหงโก-ลก 18.รพ.ตากใบ 19.รพ.นราธิวาสราชนครินทร์ 20.รพ.หาดใหญ่ </a:t>
            </a:r>
          </a:p>
        </p:txBody>
      </p:sp>
    </p:spTree>
    <p:extLst>
      <p:ext uri="{BB962C8B-B14F-4D97-AF65-F5344CB8AC3E}">
        <p14:creationId xmlns:p14="http://schemas.microsoft.com/office/powerpoint/2010/main" val="18802769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แผนภูมิ 5"/>
          <p:cNvGraphicFramePr/>
          <p:nvPr>
            <p:extLst>
              <p:ext uri="{D42A27DB-BD31-4B8C-83A1-F6EECF244321}">
                <p14:modId xmlns:p14="http://schemas.microsoft.com/office/powerpoint/2010/main" val="1963744009"/>
              </p:ext>
            </p:extLst>
          </p:nvPr>
        </p:nvGraphicFramePr>
        <p:xfrm>
          <a:off x="577728" y="1491862"/>
          <a:ext cx="7707881" cy="3356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2" name="ตัวเชื่อมต่อตรง 11"/>
          <p:cNvCxnSpPr/>
          <p:nvPr/>
        </p:nvCxnSpPr>
        <p:spPr>
          <a:xfrm>
            <a:off x="1100435" y="3900818"/>
            <a:ext cx="7115175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กลุ่ม 1"/>
          <p:cNvGrpSpPr/>
          <p:nvPr/>
        </p:nvGrpSpPr>
        <p:grpSpPr>
          <a:xfrm>
            <a:off x="2985656" y="306524"/>
            <a:ext cx="3475627" cy="1185338"/>
            <a:chOff x="2985656" y="129103"/>
            <a:chExt cx="3475627" cy="1185338"/>
          </a:xfrm>
        </p:grpSpPr>
        <p:pic>
          <p:nvPicPr>
            <p:cNvPr id="70" name="Picture 2" descr="à¸à¸¥à¸à¸²à¸£à¸à¹à¸à¸«à¸²à¸£à¸¹à¸à¸ à¸²à¸à¸ªà¸³à¸«à¸£à¸±à¸ à¸à¸¥à¹à¸­à¸à¸à¹à¸­à¸à¸§à¸²à¸¡à¸ªà¸§à¸¢à¹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985656" y="129103"/>
              <a:ext cx="3475627" cy="1185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สี่เหลี่ยมผืนผ้า 68"/>
            <p:cNvSpPr/>
            <p:nvPr/>
          </p:nvSpPr>
          <p:spPr>
            <a:xfrm>
              <a:off x="3785972" y="348507"/>
              <a:ext cx="137101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600" dirty="0" smtClean="0">
                  <a:solidFill>
                    <a:schemeClr val="bg1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Stroke</a:t>
              </a:r>
              <a:endParaRPr lang="th-TH" sz="3600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9" name="กลุ่ม 8"/>
          <p:cNvGrpSpPr/>
          <p:nvPr/>
        </p:nvGrpSpPr>
        <p:grpSpPr>
          <a:xfrm>
            <a:off x="216859" y="5114925"/>
            <a:ext cx="8753475" cy="1438275"/>
            <a:chOff x="238125" y="5244069"/>
            <a:chExt cx="8753475" cy="1385331"/>
          </a:xfrm>
        </p:grpSpPr>
        <p:sp>
          <p:nvSpPr>
            <p:cNvPr id="3" name="สี่เหลี่ยมผืนผ้า 2"/>
            <p:cNvSpPr/>
            <p:nvPr/>
          </p:nvSpPr>
          <p:spPr>
            <a:xfrm>
              <a:off x="238125" y="5248275"/>
              <a:ext cx="8753475" cy="138112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" name="สี่เหลี่ยมผืนผ้า 3"/>
            <p:cNvSpPr/>
            <p:nvPr/>
          </p:nvSpPr>
          <p:spPr>
            <a:xfrm>
              <a:off x="333374" y="5244069"/>
              <a:ext cx="8553451" cy="11186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bg1"/>
                </a:solidFill>
              </a:endParaRPr>
            </a:p>
          </p:txBody>
        </p:sp>
      </p:grpSp>
      <p:sp>
        <p:nvSpPr>
          <p:cNvPr id="5" name="สี่เหลี่ยมมุมมน 6"/>
          <p:cNvSpPr/>
          <p:nvPr/>
        </p:nvSpPr>
        <p:spPr>
          <a:xfrm>
            <a:off x="301475" y="5033628"/>
            <a:ext cx="8553452" cy="1323975"/>
          </a:xfrm>
          <a:prstGeom prst="roundRect">
            <a:avLst/>
          </a:prstGeom>
          <a:noFill/>
          <a:ln w="381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20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อัตราตายของผู้ป่วยโรคหลอดเลือดสมอง</a:t>
            </a:r>
            <a:r>
              <a:rPr lang="en-US" sz="20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≤  7% </a:t>
            </a:r>
            <a:r>
              <a:rPr lang="th-TH" sz="20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ผลงาน</a:t>
            </a:r>
            <a:r>
              <a:rPr lang="en-US" sz="20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000" b="1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6.25% (314/5,020)</a:t>
            </a:r>
          </a:p>
          <a:p>
            <a:pPr algn="ctr">
              <a:defRPr/>
            </a:pPr>
            <a:r>
              <a:rPr lang="th-TH" sz="2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อัตรา</a:t>
            </a:r>
            <a:r>
              <a:rPr lang="th-TH" sz="20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ตายของผู้ป่วยโรคหลอดเลือดสมองแตก (</a:t>
            </a:r>
            <a:r>
              <a:rPr lang="en-US" sz="20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I60-I62) ≤ 25</a:t>
            </a:r>
            <a:r>
              <a:rPr lang="en-US" sz="2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%  </a:t>
            </a:r>
            <a:r>
              <a:rPr lang="th-TH" sz="20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ผลงาน</a:t>
            </a:r>
            <a:r>
              <a:rPr lang="en-US" sz="20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000" b="1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12.96% (199/1,535) </a:t>
            </a:r>
            <a:endParaRPr lang="en-US" sz="2000" b="1" dirty="0">
              <a:solidFill>
                <a:srgbClr val="00B050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>
              <a:defRPr/>
            </a:pPr>
            <a:r>
              <a:rPr lang="th-TH" sz="20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อัตรา</a:t>
            </a:r>
            <a:r>
              <a:rPr lang="th-TH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ตายของผู้ป่วยโรคหลอดเลือดสมองตีบ/อุดตัน (</a:t>
            </a:r>
            <a:r>
              <a:rPr lang="en-US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I63-I69) ≤ 5</a:t>
            </a:r>
            <a:r>
              <a:rPr lang="en-US" sz="20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% </a:t>
            </a:r>
            <a:r>
              <a:rPr lang="th-TH" sz="20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ผลงาน</a:t>
            </a:r>
            <a:r>
              <a:rPr lang="en-US" sz="20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000" b="1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2.9% </a:t>
            </a:r>
            <a:r>
              <a:rPr lang="en-US" sz="2000" b="1" dirty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000" b="1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100/3,453) </a:t>
            </a:r>
            <a:endParaRPr lang="en-US" sz="2000" b="1" dirty="0">
              <a:solidFill>
                <a:srgbClr val="00B05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1" name="ตัวเชื่อมต่อตรง 10"/>
          <p:cNvCxnSpPr/>
          <p:nvPr/>
        </p:nvCxnSpPr>
        <p:spPr>
          <a:xfrm>
            <a:off x="1093350" y="2447702"/>
            <a:ext cx="7115175" cy="0"/>
          </a:xfrm>
          <a:prstGeom prst="line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ตัวเชื่อมต่อตรง 12"/>
          <p:cNvCxnSpPr/>
          <p:nvPr/>
        </p:nvCxnSpPr>
        <p:spPr>
          <a:xfrm>
            <a:off x="1100435" y="4070135"/>
            <a:ext cx="7115175" cy="0"/>
          </a:xfrm>
          <a:prstGeom prst="line">
            <a:avLst/>
          </a:prstGeom>
          <a:ln w="19050">
            <a:solidFill>
              <a:srgbClr val="FF99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วงรี 6"/>
          <p:cNvSpPr/>
          <p:nvPr/>
        </p:nvSpPr>
        <p:spPr>
          <a:xfrm>
            <a:off x="8228682" y="2334072"/>
            <a:ext cx="626245" cy="22725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25%</a:t>
            </a:r>
            <a:endParaRPr lang="th-TH" sz="1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วงรี 14"/>
          <p:cNvSpPr/>
          <p:nvPr/>
        </p:nvSpPr>
        <p:spPr>
          <a:xfrm>
            <a:off x="8215610" y="3725002"/>
            <a:ext cx="576152" cy="230594"/>
          </a:xfrm>
          <a:prstGeom prst="ellips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r>
              <a:rPr lang="en-US" sz="1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%</a:t>
            </a:r>
            <a:endParaRPr lang="th-TH" sz="1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วงรี 15"/>
          <p:cNvSpPr/>
          <p:nvPr/>
        </p:nvSpPr>
        <p:spPr>
          <a:xfrm>
            <a:off x="8215610" y="3965394"/>
            <a:ext cx="576152" cy="230594"/>
          </a:xfrm>
          <a:prstGeom prst="ellipse">
            <a:avLst/>
          </a:prstGeom>
          <a:ln>
            <a:solidFill>
              <a:srgbClr val="FF99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5%</a:t>
            </a:r>
            <a:endParaRPr lang="th-TH" sz="1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8503686" y="1144440"/>
            <a:ext cx="16253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ปัตตานี </a:t>
            </a:r>
            <a:r>
              <a:rPr lang="en-US" sz="2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stroke </a:t>
            </a:r>
            <a:r>
              <a:rPr lang="en-US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unit 4 </a:t>
            </a:r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เตียง ใน </a:t>
            </a:r>
            <a:r>
              <a:rPr lang="en-US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ICU</a:t>
            </a:r>
            <a:endParaRPr lang="th-TH" sz="2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0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7" b="100000" l="162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599" y="-21569"/>
            <a:ext cx="1400304" cy="130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92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กลุ่ม 12"/>
          <p:cNvGrpSpPr/>
          <p:nvPr/>
        </p:nvGrpSpPr>
        <p:grpSpPr>
          <a:xfrm>
            <a:off x="271085" y="983284"/>
            <a:ext cx="4402613" cy="3884662"/>
            <a:chOff x="312108" y="1364702"/>
            <a:chExt cx="5366218" cy="1578926"/>
          </a:xfrm>
        </p:grpSpPr>
        <p:sp>
          <p:nvSpPr>
            <p:cNvPr id="11" name="สี่เหลี่ยมผืนผ้ามุมมน 10"/>
            <p:cNvSpPr/>
            <p:nvPr/>
          </p:nvSpPr>
          <p:spPr>
            <a:xfrm>
              <a:off x="312108" y="1364702"/>
              <a:ext cx="5169293" cy="1528339"/>
            </a:xfrm>
            <a:prstGeom prst="roundRect">
              <a:avLst/>
            </a:prstGeom>
            <a:noFill/>
            <a:ln w="7620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4" name="สี่เหลี่ยมผืนผ้ามุมมน 13"/>
            <p:cNvSpPr/>
            <p:nvPr/>
          </p:nvSpPr>
          <p:spPr>
            <a:xfrm>
              <a:off x="540514" y="1389863"/>
              <a:ext cx="5137812" cy="1553765"/>
            </a:xfrm>
            <a:prstGeom prst="roundRect">
              <a:avLst/>
            </a:prstGeom>
            <a:noFill/>
            <a:ln w="28575">
              <a:solidFill>
                <a:srgbClr val="FF9933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2" name="กลุ่ม 11"/>
          <p:cNvGrpSpPr/>
          <p:nvPr/>
        </p:nvGrpSpPr>
        <p:grpSpPr>
          <a:xfrm>
            <a:off x="4348306" y="983285"/>
            <a:ext cx="4646307" cy="5771412"/>
            <a:chOff x="2140664" y="3281074"/>
            <a:chExt cx="5169296" cy="1537699"/>
          </a:xfrm>
        </p:grpSpPr>
        <p:grpSp>
          <p:nvGrpSpPr>
            <p:cNvPr id="15" name="กลุ่ม 14"/>
            <p:cNvGrpSpPr/>
            <p:nvPr/>
          </p:nvGrpSpPr>
          <p:grpSpPr>
            <a:xfrm>
              <a:off x="2140665" y="3281074"/>
              <a:ext cx="5169295" cy="1533332"/>
              <a:chOff x="-1578125" y="451510"/>
              <a:chExt cx="5169295" cy="1533332"/>
            </a:xfrm>
          </p:grpSpPr>
          <p:sp>
            <p:nvSpPr>
              <p:cNvPr id="16" name="สี่เหลี่ยมผืนผ้ามุมมน 15"/>
              <p:cNvSpPr/>
              <p:nvPr/>
            </p:nvSpPr>
            <p:spPr>
              <a:xfrm>
                <a:off x="-1578123" y="456503"/>
                <a:ext cx="5169293" cy="1528339"/>
              </a:xfrm>
              <a:prstGeom prst="roundRect">
                <a:avLst/>
              </a:prstGeom>
              <a:noFill/>
              <a:ln w="7620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7" name="สี่เหลี่ยมผืนผ้ามุมมน 16"/>
              <p:cNvSpPr/>
              <p:nvPr/>
            </p:nvSpPr>
            <p:spPr>
              <a:xfrm>
                <a:off x="-1578125" y="451510"/>
                <a:ext cx="5169293" cy="1528339"/>
              </a:xfrm>
              <a:prstGeom prst="roundRect">
                <a:avLst/>
              </a:prstGeom>
              <a:noFill/>
              <a:ln w="7620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8" name="สี่เหลี่ยมผืนผ้ามุมมน 17"/>
              <p:cNvSpPr/>
              <p:nvPr/>
            </p:nvSpPr>
            <p:spPr>
              <a:xfrm>
                <a:off x="-1578124" y="456503"/>
                <a:ext cx="5169293" cy="1528339"/>
              </a:xfrm>
              <a:prstGeom prst="roundRect">
                <a:avLst/>
              </a:prstGeom>
              <a:noFill/>
              <a:ln w="28575">
                <a:solidFill>
                  <a:schemeClr val="accent5">
                    <a:lumMod val="40000"/>
                    <a:lumOff val="6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9" name="สี่เหลี่ยมผืนผ้ามุมมน 18"/>
            <p:cNvSpPr/>
            <p:nvPr/>
          </p:nvSpPr>
          <p:spPr>
            <a:xfrm>
              <a:off x="2140664" y="3290434"/>
              <a:ext cx="5169293" cy="1528339"/>
            </a:xfrm>
            <a:prstGeom prst="roundRect">
              <a:avLst/>
            </a:prstGeom>
            <a:noFill/>
            <a:ln w="28575">
              <a:solidFill>
                <a:srgbClr val="FFFFC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3" name="สี่เหลี่ยมผืนผ้า 2"/>
          <p:cNvSpPr/>
          <p:nvPr/>
        </p:nvSpPr>
        <p:spPr>
          <a:xfrm>
            <a:off x="468908" y="1298287"/>
            <a:ext cx="397906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u="sng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ตรัง</a:t>
            </a:r>
            <a:r>
              <a:rPr lang="th-TH" sz="2000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โรงพยาบาล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ห้วยยอด ยังไม่สามารถ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จัดตั้ง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stroke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unit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ได้เนื่องจากไม่มีเครื่อง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CT scan </a:t>
            </a:r>
            <a:endParaRPr lang="en-US" sz="2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000" b="1" u="sng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พัทลุง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การประสานความร่วมมือให้มีรูปแบบที่ชัดเจนระหว่าง</a:t>
            </a:r>
            <a:r>
              <a:rPr lang="th-TH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ประสาทย์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ศัลยแพทย์ และ</a:t>
            </a:r>
            <a:r>
              <a:rPr lang="th-TH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อายุร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แพทย์ </a:t>
            </a:r>
            <a:endParaRPr lang="en-US" sz="2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000" b="1" u="sng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นราธิวาส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การเก็บ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ข้อมูลการตายจาก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Ischemic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แยกออกจาก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Hemorrhage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เพื่อการวางแผนดูแลผู้ป่วยอย่าง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เหมาะสม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701158" y="1103004"/>
            <a:ext cx="42934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u="sng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ตรัง</a:t>
            </a:r>
            <a:r>
              <a:rPr lang="th-TH" sz="2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โรงพยาบาล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ห้วยยอด (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M2)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วางแผนจัดหา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CT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scan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 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outsource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และเขต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สุขภาพพิจารณาผลักดันในการจัดสรร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</a:t>
            </a:r>
          </a:p>
          <a:p>
            <a:r>
              <a:rPr lang="th-TH" sz="2000" b="1" u="sng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พัทลุง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</a:t>
            </a:r>
            <a:r>
              <a:rPr lang="th-TH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สาทย์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ศัลยแพทย์ และ</a:t>
            </a:r>
            <a:r>
              <a:rPr lang="th-TH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อายุร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แพทย์ ร่วมมือวางแผนในการดูแลผู้ป่วย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Stroke </a:t>
            </a:r>
          </a:p>
          <a:p>
            <a:r>
              <a:rPr lang="th-TH" sz="2000" b="1" u="sng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นราธิวาส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ทบทวนการเก็บข้อมูลการตายจาก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Ischemic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แยกออกจาก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Hemorrhage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เพื่อการวางแผนดูแลผู้ป่วยอย่างเหมาะสม</a:t>
            </a:r>
          </a:p>
          <a:p>
            <a:r>
              <a:rPr lang="th-TH" sz="2000" b="1" u="sng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ปัตตานี</a:t>
            </a:r>
            <a:endParaRPr lang="th-TH" sz="2000" b="1" u="sng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ดำเนินการพัฒนาระบบ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Stroke fast track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ตามแผนที่วางไว้ และวางแนวทางการ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Refer in – Refer back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ร่วมกับ </a:t>
            </a:r>
            <a:r>
              <a:rPr lang="th-TH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รพช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ให้ชัดเจน</a:t>
            </a:r>
          </a:p>
          <a:p>
            <a:r>
              <a:rPr lang="th-TH" sz="2000" b="1" u="sng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สงขลา</a:t>
            </a:r>
            <a:r>
              <a:rPr lang="th-TH" sz="20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Stroke corner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 รพ.สมเด็จฯ ให้เป็น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Stroke unit </a:t>
            </a: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391" y="-191099"/>
            <a:ext cx="2524125" cy="1981200"/>
          </a:xfrm>
          <a:prstGeom prst="rect">
            <a:avLst/>
          </a:prstGeom>
        </p:spPr>
      </p:pic>
      <p:grpSp>
        <p:nvGrpSpPr>
          <p:cNvPr id="27" name="กลุ่ม 26"/>
          <p:cNvGrpSpPr/>
          <p:nvPr/>
        </p:nvGrpSpPr>
        <p:grpSpPr>
          <a:xfrm>
            <a:off x="5184552" y="-191099"/>
            <a:ext cx="2993626" cy="1981200"/>
            <a:chOff x="5184552" y="-191099"/>
            <a:chExt cx="2993626" cy="1981200"/>
          </a:xfrm>
        </p:grpSpPr>
        <p:pic>
          <p:nvPicPr>
            <p:cNvPr id="7" name="รูปภาพ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4552" y="-191099"/>
              <a:ext cx="2993626" cy="1981200"/>
            </a:xfrm>
            <a:prstGeom prst="rect">
              <a:avLst/>
            </a:prstGeom>
          </p:spPr>
        </p:pic>
        <p:sp>
          <p:nvSpPr>
            <p:cNvPr id="8" name="กล่องข้อความ 7"/>
            <p:cNvSpPr txBox="1"/>
            <p:nvPr/>
          </p:nvSpPr>
          <p:spPr>
            <a:xfrm>
              <a:off x="5757878" y="445557"/>
              <a:ext cx="21756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000" b="1" dirty="0" smtClean="0">
                  <a:solidFill>
                    <a:schemeClr val="accent5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โอกาสพัฒนา</a:t>
              </a:r>
              <a:endParaRPr lang="th-TH" sz="40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20" name="กล่องข้อความ 19"/>
          <p:cNvSpPr txBox="1"/>
          <p:nvPr/>
        </p:nvSpPr>
        <p:spPr>
          <a:xfrm>
            <a:off x="1780452" y="476335"/>
            <a:ext cx="2175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ข้อจำกัด</a:t>
            </a:r>
            <a:endParaRPr lang="th-TH" sz="3600" b="1" dirty="0">
              <a:solidFill>
                <a:schemeClr val="accent5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8857" y1="67560" x2="21905" y2="76944"/>
                        <a14:foregroundMark x1="28571" y1="23592" x2="23238" y2="12869"/>
                        <a14:foregroundMark x1="30095" y1="15282" x2="28571" y2="4021"/>
                        <a14:foregroundMark x1="27238" y1="40483" x2="17905" y2="25737"/>
                        <a14:foregroundMark x1="32952" y1="13405" x2="30095" y2="2681"/>
                        <a14:foregroundMark x1="57333" y1="1340" x2="72762" y2="15282"/>
                        <a14:backgroundMark x1="40952" y1="87936" x2="46476" y2="90617"/>
                        <a14:backgroundMark x1="48381" y1="90617" x2="58857" y2="87399"/>
                        <a14:backgroundMark x1="80952" y1="37265" x2="90667" y2="61394"/>
                        <a14:backgroundMark x1="22857" y1="23592" x2="37333" y2="536"/>
                        <a14:backgroundMark x1="29143" y1="19035" x2="30857" y2="1072"/>
                        <a14:backgroundMark x1="29905" y1="16622" x2="32381" y2="10188"/>
                        <a14:backgroundMark x1="29905" y1="16890" x2="29905" y2="0"/>
                        <a14:backgroundMark x1="14667" y1="31635" x2="27048" y2="17426"/>
                        <a14:backgroundMark x1="21905" y1="16086" x2="31810" y2="0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94226" y="79514"/>
            <a:ext cx="1194562" cy="848708"/>
          </a:xfrm>
          <a:prstGeom prst="rect">
            <a:avLst/>
          </a:prstGeom>
        </p:spPr>
      </p:pic>
      <p:sp>
        <p:nvSpPr>
          <p:cNvPr id="10" name="สี่เหลี่ยมผืนผ้า 9"/>
          <p:cNvSpPr/>
          <p:nvPr/>
        </p:nvSpPr>
        <p:spPr>
          <a:xfrm>
            <a:off x="40762" y="5006114"/>
            <a:ext cx="435886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ทุกจังหวัด</a:t>
            </a: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เน้นย้ำการเข้าถึงบริการทันเวลา ในช่วง </a:t>
            </a:r>
            <a:r>
              <a:rPr lang="en-US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Golden period 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ของผู้ป่วย สู่ระบบ </a:t>
            </a:r>
            <a:r>
              <a:rPr lang="en-US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Stroke fast </a:t>
            </a:r>
            <a:r>
              <a:rPr lang="en-US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track</a:t>
            </a: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เพิ่ม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การประชาสัมพันธ์ สื่อสาร เรื่อง </a:t>
            </a:r>
            <a:r>
              <a:rPr lang="en-US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stroke alert/ stroke awareness 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ผ่าน </a:t>
            </a:r>
            <a:r>
              <a:rPr lang="en-US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PCC</a:t>
            </a:r>
          </a:p>
          <a:p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เพิ่มประสิทธิภาพในการเชื่อมโยงข้อมูลของผู้ป่วย ระหว่าง </a:t>
            </a:r>
            <a:r>
              <a:rPr lang="th-TH" sz="1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รพท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1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รพช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และรพ.สต. โดยมีการติดตามข้อมูลของผู้ป่วยหลังจำหน่ายจาก </a:t>
            </a: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รพ.</a:t>
            </a:r>
            <a:endParaRPr lang="th-TH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8976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กลุ่ม 4"/>
          <p:cNvGrpSpPr/>
          <p:nvPr/>
        </p:nvGrpSpPr>
        <p:grpSpPr>
          <a:xfrm>
            <a:off x="129954" y="6162260"/>
            <a:ext cx="8753475" cy="638563"/>
            <a:chOff x="238125" y="5244069"/>
            <a:chExt cx="8753475" cy="1385331"/>
          </a:xfrm>
        </p:grpSpPr>
        <p:sp>
          <p:nvSpPr>
            <p:cNvPr id="6" name="สี่เหลี่ยมผืนผ้า 5"/>
            <p:cNvSpPr/>
            <p:nvPr/>
          </p:nvSpPr>
          <p:spPr>
            <a:xfrm>
              <a:off x="238125" y="5248275"/>
              <a:ext cx="8753475" cy="138112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7" name="สี่เหลี่ยมผืนผ้า 6"/>
            <p:cNvSpPr/>
            <p:nvPr/>
          </p:nvSpPr>
          <p:spPr>
            <a:xfrm>
              <a:off x="333374" y="5244069"/>
              <a:ext cx="8553451" cy="11186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  <p:sp>
        <p:nvSpPr>
          <p:cNvPr id="8" name="สี่เหลี่ยมมุมมน 6"/>
          <p:cNvSpPr/>
          <p:nvPr/>
        </p:nvSpPr>
        <p:spPr>
          <a:xfrm>
            <a:off x="265805" y="5780767"/>
            <a:ext cx="8553452" cy="1323975"/>
          </a:xfrm>
          <a:prstGeom prst="roundRect">
            <a:avLst/>
          </a:prstGeom>
          <a:noFill/>
          <a:ln w="381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4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ร้อยละของโรงพยาบาลที่ใช้ยาอย่างสมเหตุผล </a:t>
            </a:r>
            <a:r>
              <a:rPr lang="th-TH" sz="24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4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Small success: RDU </a:t>
            </a:r>
            <a:r>
              <a:rPr lang="th-TH" sz="24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ขั้น1 ≥ </a:t>
            </a:r>
            <a:r>
              <a:rPr lang="th-TH" sz="24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60, </a:t>
            </a:r>
            <a:r>
              <a:rPr lang="en-US" sz="24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RDU</a:t>
            </a:r>
            <a:r>
              <a:rPr lang="th-TH" sz="24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ขั้น2 </a:t>
            </a:r>
            <a:r>
              <a:rPr lang="th-TH" sz="24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≥ 5</a:t>
            </a:r>
            <a:r>
              <a:rPr lang="th-TH" sz="24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th-TH" sz="24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9" name="ตาราง 8"/>
          <p:cNvGraphicFramePr>
            <a:graphicFrameLocks noGrp="1"/>
          </p:cNvGraphicFramePr>
          <p:nvPr>
            <p:extLst/>
          </p:nvPr>
        </p:nvGraphicFramePr>
        <p:xfrm>
          <a:off x="-1" y="429193"/>
          <a:ext cx="3530601" cy="161936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5306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30649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+mj-cs"/>
                        </a:rPr>
                        <a:t>สถานการณ์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anchor="ctr">
                    <a:solidFill>
                      <a:srgbClr val="FFFF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11891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เขตสุขภาพ</a:t>
                      </a:r>
                      <a:r>
                        <a:rPr lang="th-TH" sz="1800" b="1" baseline="0" dirty="0" smtClean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12</a:t>
                      </a:r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มีโรงพยาบาล</a:t>
                      </a:r>
                      <a:r>
                        <a:rPr lang="th-TH" sz="1800" b="1" baseline="0" dirty="0" smtClean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76 </a:t>
                      </a:r>
                      <a:r>
                        <a:rPr lang="th-TH" sz="1800" b="1" baseline="0" dirty="0" smtClean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แห่ง</a:t>
                      </a:r>
                    </a:p>
                    <a:p>
                      <a:r>
                        <a:rPr lang="th-TH" sz="1800" b="1" baseline="0" dirty="0" smtClean="0">
                          <a:solidFill>
                            <a:srgbClr val="00B050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  <a:sym typeface="Wingdings 2"/>
                        </a:rPr>
                        <a:t></a:t>
                      </a:r>
                      <a:r>
                        <a:rPr lang="th-TH" sz="1800" b="1" baseline="0" dirty="0" smtClean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RDU</a:t>
                      </a:r>
                      <a:r>
                        <a:rPr lang="th-TH" sz="1800" b="1" baseline="0" dirty="0" smtClean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ขั้น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 = 67</a:t>
                      </a:r>
                      <a:r>
                        <a:rPr lang="th-TH" sz="1800" b="1" baseline="0" dirty="0" smtClean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แห่ง (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88.15%)</a:t>
                      </a:r>
                      <a:endParaRPr lang="th-TH" sz="1800" b="1" dirty="0" smtClean="0">
                        <a:solidFill>
                          <a:schemeClr val="tx1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  <a:p>
                      <a:r>
                        <a:rPr lang="th-TH" sz="1800" b="1" baseline="0" dirty="0" smtClean="0">
                          <a:solidFill>
                            <a:srgbClr val="FF0000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  <a:sym typeface="Wingdings 2"/>
                        </a:rPr>
                        <a:t></a:t>
                      </a:r>
                      <a:r>
                        <a:rPr lang="th-TH" sz="1800" b="1" baseline="0" dirty="0" smtClean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RDU</a:t>
                      </a:r>
                      <a:r>
                        <a:rPr lang="th-TH" sz="1800" b="1" baseline="0" dirty="0" smtClean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ขั้น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 = 1 </a:t>
                      </a:r>
                      <a:r>
                        <a:rPr lang="th-TH" sz="1800" b="1" baseline="0" dirty="0" smtClean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แห่ง (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1.3%)</a:t>
                      </a:r>
                      <a:r>
                        <a:rPr lang="th-TH" sz="1800" b="1" baseline="0" dirty="0" smtClean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</a:t>
                      </a:r>
                      <a:br>
                        <a:rPr lang="th-TH" sz="1800" b="1" baseline="0" dirty="0" smtClean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</a:br>
                      <a:r>
                        <a:rPr lang="th-TH" sz="1800" b="1" baseline="0" dirty="0" smtClean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                           (รพ.กะพ้อ จ.ปัตตานี)</a:t>
                      </a:r>
                      <a:endParaRPr lang="th-TH" sz="1800" b="1" dirty="0" smtClean="0">
                        <a:solidFill>
                          <a:schemeClr val="tx1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rgbClr val="FFFF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0" name="ตาราง 9"/>
          <p:cNvGraphicFramePr>
            <a:graphicFrameLocks noGrp="1"/>
          </p:cNvGraphicFramePr>
          <p:nvPr>
            <p:extLst/>
          </p:nvPr>
        </p:nvGraphicFramePr>
        <p:xfrm>
          <a:off x="12955" y="2010110"/>
          <a:ext cx="3530600" cy="26517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530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8953">
                <a:tc>
                  <a:txBody>
                    <a:bodyPr/>
                    <a:lstStyle/>
                    <a:p>
                      <a:pPr algn="l"/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กำหนดเป้าหมายการผ่าน</a:t>
                      </a:r>
                      <a:r>
                        <a:rPr lang="th-TH" sz="1800" b="1" baseline="0" dirty="0" smtClean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RDU </a:t>
                      </a:r>
                      <a:r>
                        <a:rPr lang="th-TH" sz="1800" b="1" baseline="0" dirty="0" smtClean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ขั้น2 (21 รพ.)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85536">
                <a:tc>
                  <a:txBody>
                    <a:bodyPr/>
                    <a:lstStyle/>
                    <a:p>
                      <a:pPr marL="174625" indent="-174625">
                        <a:buAutoNum type="arabicPeriod"/>
                      </a:pPr>
                      <a:r>
                        <a:rPr lang="th-TH" sz="1800" b="1" u="none" dirty="0" smtClean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ตรัง (3)</a:t>
                      </a:r>
                      <a:r>
                        <a:rPr lang="en-US" sz="1800" b="1" u="none" dirty="0" smtClean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:</a:t>
                      </a:r>
                      <a:r>
                        <a:rPr lang="en-US" sz="1800" b="1" u="none" baseline="0" dirty="0" smtClean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</a:t>
                      </a:r>
                      <a:r>
                        <a:rPr lang="th-TH" sz="1800" b="1" u="none" baseline="0" dirty="0" smtClean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นาโยง วังวิเศษ ห้วยยอด</a:t>
                      </a:r>
                      <a:endParaRPr lang="en-US" sz="1800" b="1" u="none" baseline="0" dirty="0" smtClean="0">
                        <a:solidFill>
                          <a:schemeClr val="tx1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  <a:p>
                      <a:pPr marL="174625" indent="-174625">
                        <a:buAutoNum type="arabicPeriod"/>
                      </a:pPr>
                      <a:r>
                        <a:rPr lang="th-TH" sz="1800" b="1" u="none" baseline="0" dirty="0" smtClean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พัทลุง (3)</a:t>
                      </a:r>
                      <a:r>
                        <a:rPr lang="en-US" sz="1800" b="1" u="none" baseline="0" dirty="0" smtClean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:</a:t>
                      </a:r>
                      <a:r>
                        <a:rPr lang="th-TH" sz="1800" b="1" u="none" baseline="0" dirty="0" smtClean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ศรีบรรพต ป่าบอน ควนขนุน</a:t>
                      </a:r>
                      <a:endParaRPr lang="en-US" sz="1800" b="1" u="none" baseline="0" dirty="0" smtClean="0">
                        <a:solidFill>
                          <a:schemeClr val="tx1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  <a:p>
                      <a:pPr marL="174625" indent="-174625">
                        <a:buAutoNum type="arabicPeriod"/>
                      </a:pPr>
                      <a:r>
                        <a:rPr lang="th-TH" sz="1800" b="1" u="none" baseline="0" dirty="0" smtClean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สตูล (2)</a:t>
                      </a:r>
                      <a:r>
                        <a:rPr lang="en-US" sz="1800" b="1" u="none" baseline="0" dirty="0" smtClean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:</a:t>
                      </a:r>
                      <a:r>
                        <a:rPr lang="th-TH" sz="1800" b="1" u="none" baseline="0" dirty="0" smtClean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ควนกาหลง ควนโดน</a:t>
                      </a:r>
                    </a:p>
                    <a:p>
                      <a:pPr marL="174625" indent="-174625">
                        <a:buAutoNum type="arabicPeriod"/>
                      </a:pPr>
                      <a:r>
                        <a:rPr lang="th-TH" sz="1800" b="1" u="none" baseline="0" dirty="0" smtClean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ยะลา (4)</a:t>
                      </a:r>
                      <a:r>
                        <a:rPr lang="en-US" sz="1800" b="1" u="none" baseline="0" dirty="0" smtClean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:</a:t>
                      </a:r>
                      <a:r>
                        <a:rPr lang="th-TH" sz="1800" b="1" u="none" baseline="0" dirty="0" smtClean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รามัน กาบัง ธารโต กรงปินัง</a:t>
                      </a:r>
                    </a:p>
                    <a:p>
                      <a:pPr marL="174625" indent="-174625">
                        <a:buAutoNum type="arabicPeriod"/>
                      </a:pPr>
                      <a:r>
                        <a:rPr lang="th-TH" sz="1800" b="1" u="none" baseline="0" dirty="0" smtClean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ปัตตานี (4)</a:t>
                      </a:r>
                      <a:r>
                        <a:rPr lang="en-US" sz="1800" b="1" u="none" baseline="0" dirty="0" smtClean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:</a:t>
                      </a:r>
                      <a:r>
                        <a:rPr lang="th-TH" sz="1800" b="1" u="none" baseline="0" dirty="0" smtClean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กะพ้อ ไม้แก่น ยะหริ่ง ทุ่งยางแดง</a:t>
                      </a:r>
                    </a:p>
                    <a:p>
                      <a:pPr marL="174625" indent="-174625">
                        <a:buAutoNum type="arabicPeriod"/>
                      </a:pPr>
                      <a:r>
                        <a:rPr lang="th-TH" sz="1800" b="1" u="none" baseline="0" dirty="0" smtClean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นราธิวาส (3)</a:t>
                      </a:r>
                      <a:r>
                        <a:rPr lang="en-US" sz="1800" b="1" u="none" baseline="0" dirty="0" smtClean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:</a:t>
                      </a:r>
                      <a:r>
                        <a:rPr lang="th-TH" sz="1800" b="1" u="none" baseline="0" dirty="0" smtClean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ยี่งอฯ</a:t>
                      </a:r>
                      <a:r>
                        <a:rPr lang="en-US" sz="1800" b="1" u="none" baseline="0" dirty="0" smtClean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</a:t>
                      </a:r>
                      <a:r>
                        <a:rPr lang="th-TH" sz="1800" b="1" u="none" baseline="0" dirty="0" smtClean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เจาะไอร้อง ตากใบ </a:t>
                      </a:r>
                    </a:p>
                    <a:p>
                      <a:pPr marL="174625" indent="-174625">
                        <a:buAutoNum type="arabicPeriod"/>
                      </a:pPr>
                      <a:r>
                        <a:rPr lang="th-TH" sz="1800" b="1" u="none" baseline="0" dirty="0" smtClean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สงขลา (6)</a:t>
                      </a:r>
                      <a:r>
                        <a:rPr lang="en-US" sz="1800" b="1" u="none" baseline="0" dirty="0" smtClean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:</a:t>
                      </a:r>
                      <a:r>
                        <a:rPr lang="th-TH" sz="1800" b="1" u="none" baseline="0" dirty="0" smtClean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กระแสสินธุ์ สทิงพระ ควนเนียง </a:t>
                      </a:r>
                      <a:r>
                        <a:rPr lang="en-US" sz="1800" b="1" u="none" baseline="0" dirty="0" smtClean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/>
                      </a:r>
                      <a:br>
                        <a:rPr lang="en-US" sz="1800" b="1" u="none" baseline="0" dirty="0" smtClean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</a:br>
                      <a:r>
                        <a:rPr lang="th-TH" sz="1800" b="1" u="none" baseline="0" dirty="0" smtClean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คลองหอยโข่ง สะเดา </a:t>
                      </a:r>
                      <a:endParaRPr lang="th-TH" sz="1800" b="1" u="none" dirty="0" smtClean="0">
                        <a:solidFill>
                          <a:schemeClr val="tx1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1" name="ตาราง 10"/>
          <p:cNvGraphicFramePr>
            <a:graphicFrameLocks noGrp="1"/>
          </p:cNvGraphicFramePr>
          <p:nvPr>
            <p:extLst/>
          </p:nvPr>
        </p:nvGraphicFramePr>
        <p:xfrm>
          <a:off x="0" y="4692675"/>
          <a:ext cx="4746812" cy="1402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34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118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4447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+mj-cs"/>
                        </a:rPr>
                        <a:t>ปัญหา/ข้อจำกัด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+mj-cs"/>
                        </a:rPr>
                        <a:t>ข้อเสนอแนะ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74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kern="1200" dirty="0" smtClean="0">
                          <a:solidFill>
                            <a:schemeClr val="dk1"/>
                          </a:solidFill>
                          <a:effectLst/>
                          <a:latin typeface="AngsanaUPC" panose="02020603050405020304" pitchFamily="18" charset="-34"/>
                          <a:ea typeface="MingLiU_HKSCS" panose="02020500000000000000" pitchFamily="18" charset="-120"/>
                          <a:cs typeface="AngsanaUPC" panose="02020603050405020304" pitchFamily="18" charset="-34"/>
                        </a:rPr>
                        <a:t>การใช้ </a:t>
                      </a:r>
                      <a:r>
                        <a:rPr lang="en-US" sz="2000" b="0" kern="1200" dirty="0" err="1" smtClean="0">
                          <a:solidFill>
                            <a:schemeClr val="dk1"/>
                          </a:solidFill>
                          <a:effectLst/>
                          <a:latin typeface="AngsanaUPC" panose="02020603050405020304" pitchFamily="18" charset="-34"/>
                          <a:ea typeface="MingLiU_HKSCS" panose="02020500000000000000" pitchFamily="18" charset="-120"/>
                          <a:cs typeface="AngsanaUPC" panose="02020603050405020304" pitchFamily="18" charset="-34"/>
                        </a:rPr>
                        <a:t>Ab</a:t>
                      </a:r>
                      <a:r>
                        <a:rPr lang="th-TH" sz="2000" b="0" kern="1200" baseline="0" dirty="0" smtClean="0">
                          <a:solidFill>
                            <a:schemeClr val="dk1"/>
                          </a:solidFill>
                          <a:effectLst/>
                          <a:latin typeface="AngsanaUPC" panose="02020603050405020304" pitchFamily="18" charset="-34"/>
                          <a:ea typeface="MingLiU_HKSCS" panose="02020500000000000000" pitchFamily="18" charset="-120"/>
                          <a:cs typeface="AngsanaUPC" panose="02020603050405020304" pitchFamily="18" charset="-34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kern="1200" dirty="0" smtClean="0">
                          <a:solidFill>
                            <a:schemeClr val="dk1"/>
                          </a:solidFill>
                          <a:effectLst/>
                          <a:latin typeface="AngsanaUPC" panose="02020603050405020304" pitchFamily="18" charset="-34"/>
                          <a:ea typeface="MingLiU_HKSCS" panose="02020500000000000000" pitchFamily="18" charset="-120"/>
                          <a:cs typeface="AngsanaUPC" panose="02020603050405020304" pitchFamily="18" charset="-34"/>
                        </a:rPr>
                        <a:t>ในบาดแผลสด</a:t>
                      </a:r>
                      <a:endParaRPr lang="th-TH" sz="2000" b="0" dirty="0" smtClean="0">
                        <a:solidFill>
                          <a:srgbClr val="FF0000"/>
                        </a:solidFill>
                        <a:latin typeface="AngsanaUPC" panose="02020603050405020304" pitchFamily="18" charset="-34"/>
                        <a:ea typeface="MingLiU_HKSCS" panose="02020500000000000000" pitchFamily="18" charset="-120"/>
                        <a:cs typeface="AngsanaUPC" panose="02020603050405020304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baseline="0" dirty="0" smtClean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วันแรกให้ทำแผลผู้ป่วยอย่างดี ให้ความรู้การดูแลรักษาอย่างถูกวิธี และนัดมาติดตามดูอาการในวันถัดไป กรณีจำเป็นก็จ่าย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Ab</a:t>
                      </a:r>
                      <a:r>
                        <a:rPr lang="th-TH" sz="2000" b="0" baseline="0" dirty="0" smtClean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ในภายหลัง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2" name="ตาราง 11"/>
          <p:cNvGraphicFramePr>
            <a:graphicFrameLocks noGrp="1"/>
          </p:cNvGraphicFramePr>
          <p:nvPr>
            <p:extLst/>
          </p:nvPr>
        </p:nvGraphicFramePr>
        <p:xfrm>
          <a:off x="4787865" y="3771612"/>
          <a:ext cx="4356135" cy="2377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3561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50323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ปัจจัยความสำเร็จ/ผลงานเด่น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20311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th-TH" sz="1800" dirty="0" smtClean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การสนับสนุนจากผู้บริหารในเขตสุขภาพ</a:t>
                      </a:r>
                      <a:endParaRPr lang="en-US" sz="1800" dirty="0" smtClean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sz="1600" dirty="0" smtClean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ความร่วมมือของสหสาขาวิชาชีพในการดำเนินงานตามแนวทาง</a:t>
                      </a:r>
                      <a:r>
                        <a:rPr lang="en-US" sz="1600" dirty="0" smtClean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</a:t>
                      </a:r>
                      <a:r>
                        <a:rPr lang="en-US" sz="1600" baseline="0" dirty="0" smtClean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RDU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1800" baseline="0" dirty="0" smtClean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รพ.สต.ต้นแบบงาน</a:t>
                      </a:r>
                      <a:r>
                        <a:rPr lang="en-US" sz="1800" baseline="0" dirty="0" smtClean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RDU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1800" baseline="0" dirty="0" smtClean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การดำเนินการ </a:t>
                      </a:r>
                      <a:r>
                        <a:rPr lang="en-US" sz="1800" baseline="0" dirty="0" smtClean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RDU </a:t>
                      </a:r>
                      <a:r>
                        <a:rPr lang="th-TH" sz="1800" baseline="0" dirty="0" smtClean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ชุมชน เพื่อสร้างความ</a:t>
                      </a:r>
                      <a:r>
                        <a:rPr lang="th-TH" sz="1800" b="0" baseline="0" dirty="0" smtClean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ตระหนักรู้ให้ประชาชน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sz="1800" b="0" baseline="0" dirty="0" smtClean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ฉลากยาพูดได้ (2 -3 ภาษา) ตะกร้ายาพูดได้</a:t>
                      </a:r>
                      <a:endParaRPr lang="en-US" sz="1800" b="0" baseline="0" dirty="0" smtClean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  <a:p>
                      <a:pPr marL="285750" indent="-285750" algn="l" defTabSz="914400" rtl="0" eaLnBrk="1" latinLnBrk="0" hangingPunct="1">
                        <a:buFontTx/>
                        <a:buChar char="-"/>
                      </a:pPr>
                      <a:r>
                        <a:rPr lang="th-TH" sz="1800" b="0" kern="1200" baseline="0" dirty="0" smtClean="0">
                          <a:solidFill>
                            <a:schemeClr val="dk1"/>
                          </a:solidFill>
                          <a:latin typeface="AngsanaUPC" panose="02020603050405020304" pitchFamily="18" charset="-34"/>
                          <a:ea typeface="+mn-ea"/>
                          <a:cs typeface="AngsanaUPC" panose="02020603050405020304" pitchFamily="18" charset="-34"/>
                        </a:rPr>
                        <a:t>การใช้สมุนไพร หรือการรักษาทางเลือกทดแทน</a:t>
                      </a:r>
                      <a:endParaRPr lang="en-US" sz="1800" b="0" kern="1200" baseline="0" dirty="0">
                        <a:solidFill>
                          <a:schemeClr val="dk1"/>
                        </a:solidFill>
                        <a:latin typeface="AngsanaUPC" panose="02020603050405020304" pitchFamily="18" charset="-34"/>
                        <a:ea typeface="+mn-ea"/>
                        <a:cs typeface="AngsanaUPC" panose="02020603050405020304" pitchFamily="18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2" name="กลุ่ม 1"/>
          <p:cNvGrpSpPr/>
          <p:nvPr/>
        </p:nvGrpSpPr>
        <p:grpSpPr>
          <a:xfrm>
            <a:off x="3273368" y="-3433"/>
            <a:ext cx="2779554" cy="916050"/>
            <a:chOff x="3259720" y="-249093"/>
            <a:chExt cx="2779554" cy="916050"/>
          </a:xfrm>
        </p:grpSpPr>
        <p:pic>
          <p:nvPicPr>
            <p:cNvPr id="70" name="Picture 2" descr="à¸à¸¥à¸à¸²à¸£à¸à¹à¸à¸«à¸²à¸£à¸¹à¸à¸ à¸²à¸à¸ªà¸³à¸«à¸£à¸±à¸ à¸à¸¥à¹à¸­à¸à¸à¹à¸­à¸à¸§à¸²à¸¡à¸ªà¸§à¸¢à¹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59720" y="-249093"/>
              <a:ext cx="2779554" cy="916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สี่เหลี่ยมผืนผ้า 68"/>
            <p:cNvSpPr/>
            <p:nvPr/>
          </p:nvSpPr>
          <p:spPr>
            <a:xfrm>
              <a:off x="4021373" y="-133906"/>
              <a:ext cx="101502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dirty="0" smtClean="0">
                  <a:solidFill>
                    <a:prstClr val="white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RDU</a:t>
              </a:r>
              <a:endParaRPr lang="th-TH" sz="3600" dirty="0">
                <a:solidFill>
                  <a:prstClr val="white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aphicFrame>
        <p:nvGraphicFramePr>
          <p:cNvPr id="32" name="Chart 31"/>
          <p:cNvGraphicFramePr>
            <a:graphicFrameLocks/>
          </p:cNvGraphicFramePr>
          <p:nvPr>
            <p:extLst/>
          </p:nvPr>
        </p:nvGraphicFramePr>
        <p:xfrm>
          <a:off x="4479924" y="614074"/>
          <a:ext cx="4664076" cy="3157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990608" y="1139578"/>
            <a:ext cx="4088826" cy="3024780"/>
            <a:chOff x="1990608" y="1139578"/>
            <a:chExt cx="4088826" cy="3024780"/>
          </a:xfrm>
        </p:grpSpPr>
        <p:grpSp>
          <p:nvGrpSpPr>
            <p:cNvPr id="23" name="Group 1"/>
            <p:cNvGrpSpPr/>
            <p:nvPr/>
          </p:nvGrpSpPr>
          <p:grpSpPr>
            <a:xfrm>
              <a:off x="1990608" y="1139578"/>
              <a:ext cx="4088826" cy="2805683"/>
              <a:chOff x="2264728" y="2260647"/>
              <a:chExt cx="4934817" cy="3423714"/>
            </a:xfrm>
          </p:grpSpPr>
          <p:pic>
            <p:nvPicPr>
              <p:cNvPr id="24" name="รูปภาพ 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96487">
                <a:off x="2264728" y="2875838"/>
                <a:ext cx="4934817" cy="2657188"/>
              </a:xfrm>
              <a:prstGeom prst="rect">
                <a:avLst/>
              </a:prstGeom>
            </p:spPr>
          </p:pic>
          <p:sp>
            <p:nvSpPr>
              <p:cNvPr id="25" name="TextBox 2"/>
              <p:cNvSpPr txBox="1"/>
              <p:nvPr/>
            </p:nvSpPr>
            <p:spPr>
              <a:xfrm>
                <a:off x="3464637" y="2260647"/>
                <a:ext cx="701241" cy="413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600" b="1" dirty="0" smtClean="0">
                    <a:solidFill>
                      <a:prstClr val="black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ตรัง</a:t>
                </a:r>
                <a:endParaRPr lang="th-TH" sz="1600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6" name="TextBox 2"/>
              <p:cNvSpPr txBox="1"/>
              <p:nvPr/>
            </p:nvSpPr>
            <p:spPr>
              <a:xfrm>
                <a:off x="3974819" y="2771513"/>
                <a:ext cx="789794" cy="413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600" b="1" dirty="0" smtClean="0">
                    <a:solidFill>
                      <a:prstClr val="black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พัทลุง</a:t>
                </a:r>
                <a:endParaRPr lang="th-TH" sz="1600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7" name="TextBox 2"/>
              <p:cNvSpPr txBox="1"/>
              <p:nvPr/>
            </p:nvSpPr>
            <p:spPr>
              <a:xfrm>
                <a:off x="3578720" y="3289122"/>
                <a:ext cx="701241" cy="413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600" b="1" dirty="0" smtClean="0">
                    <a:solidFill>
                      <a:prstClr val="black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สตูล</a:t>
                </a:r>
                <a:endParaRPr lang="th-TH" sz="1600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8" name="TextBox 2"/>
              <p:cNvSpPr txBox="1"/>
              <p:nvPr/>
            </p:nvSpPr>
            <p:spPr>
              <a:xfrm>
                <a:off x="4343952" y="3844190"/>
                <a:ext cx="906093" cy="413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600" b="1" dirty="0" smtClean="0">
                    <a:solidFill>
                      <a:prstClr val="black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สงขลา</a:t>
                </a:r>
                <a:endParaRPr lang="th-TH" sz="1600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9" name="TextBox 2"/>
              <p:cNvSpPr txBox="1"/>
              <p:nvPr/>
            </p:nvSpPr>
            <p:spPr>
              <a:xfrm>
                <a:off x="4931921" y="5092796"/>
                <a:ext cx="701241" cy="413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600" b="1" dirty="0" smtClean="0">
                    <a:solidFill>
                      <a:prstClr val="black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ยะลา</a:t>
                </a:r>
                <a:endParaRPr lang="th-TH" sz="1600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0" name="TextBox 2"/>
              <p:cNvSpPr txBox="1"/>
              <p:nvPr/>
            </p:nvSpPr>
            <p:spPr>
              <a:xfrm>
                <a:off x="5391771" y="4527751"/>
                <a:ext cx="916720" cy="413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600" b="1" dirty="0" smtClean="0">
                    <a:solidFill>
                      <a:prstClr val="black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ปัตตานี</a:t>
                </a:r>
                <a:endParaRPr lang="th-TH" sz="1600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1" name="TextBox 2"/>
              <p:cNvSpPr txBox="1"/>
              <p:nvPr/>
            </p:nvSpPr>
            <p:spPr>
              <a:xfrm>
                <a:off x="5557122" y="5271231"/>
                <a:ext cx="1075806" cy="413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600" b="1" dirty="0" smtClean="0">
                    <a:solidFill>
                      <a:prstClr val="black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นราธิวาส</a:t>
                </a:r>
                <a:endParaRPr lang="th-TH" sz="1600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sp>
          <p:nvSpPr>
            <p:cNvPr id="3" name="Oval 2"/>
            <p:cNvSpPr/>
            <p:nvPr/>
          </p:nvSpPr>
          <p:spPr>
            <a:xfrm>
              <a:off x="3106232" y="1448337"/>
              <a:ext cx="194030" cy="21909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33CC33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3573604" y="1842889"/>
              <a:ext cx="194030" cy="21909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33CC33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3272835" y="2283981"/>
              <a:ext cx="194030" cy="21909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33CC33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4035021" y="2793276"/>
              <a:ext cx="194030" cy="21909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33CC33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4387542" y="3291679"/>
              <a:ext cx="194030" cy="21909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33CC33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4934093" y="3261859"/>
              <a:ext cx="194030" cy="219097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00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4934093" y="3945261"/>
              <a:ext cx="194030" cy="21909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33CC33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640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2107</TotalTime>
  <Words>4766</Words>
  <Application>Microsoft Office PowerPoint</Application>
  <PresentationFormat>นำเสนอทางหน้าจอ (4:3)</PresentationFormat>
  <Paragraphs>865</Paragraphs>
  <Slides>36</Slides>
  <Notes>8</Notes>
  <HiddenSlides>0</HiddenSlides>
  <MMClips>0</MMClips>
  <ScaleCrop>false</ScaleCrop>
  <HeadingPairs>
    <vt:vector size="8" baseType="variant">
      <vt:variant>
        <vt:lpstr>ฟอนต์ที่ถูกใช้</vt:lpstr>
      </vt:variant>
      <vt:variant>
        <vt:i4>13</vt:i4>
      </vt:variant>
      <vt:variant>
        <vt:lpstr>ธีม</vt:lpstr>
      </vt:variant>
      <vt:variant>
        <vt:i4>5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ชื่อเรื่องสไลด์</vt:lpstr>
      </vt:variant>
      <vt:variant>
        <vt:i4>36</vt:i4>
      </vt:variant>
    </vt:vector>
  </HeadingPairs>
  <TitlesOfParts>
    <vt:vector size="55" baseType="lpstr">
      <vt:lpstr>MingLiU_HKSCS</vt:lpstr>
      <vt:lpstr>Angsana New</vt:lpstr>
      <vt:lpstr>AngsanaUPC</vt:lpstr>
      <vt:lpstr>Arial</vt:lpstr>
      <vt:lpstr>Calibri</vt:lpstr>
      <vt:lpstr>Calibri Light</vt:lpstr>
      <vt:lpstr>Cordia New</vt:lpstr>
      <vt:lpstr>TH Sarabun New</vt:lpstr>
      <vt:lpstr>TH SarabunIT๙</vt:lpstr>
      <vt:lpstr>TH SarabunPSK</vt:lpstr>
      <vt:lpstr>Times New Roman</vt:lpstr>
      <vt:lpstr>Wingdings</vt:lpstr>
      <vt:lpstr>Wingdings 2</vt:lpstr>
      <vt:lpstr>ธีมของ Office</vt:lpstr>
      <vt:lpstr>ชุดรูปแบบของ Office</vt:lpstr>
      <vt:lpstr>1_ชุดรูปแบบของ Office</vt:lpstr>
      <vt:lpstr>3_ชุดรูปแบบของ Office</vt:lpstr>
      <vt:lpstr>Office Theme</vt:lpstr>
      <vt:lpstr>Chart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Training of the trainer (TOT)  for multidisciplinary teams in Primary Care Cluster</vt:lpstr>
      <vt:lpstr>Training of the trainer (TOT)  for multidisciplinary teams in Primary Care Cluster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การคัดกรองกลุ่มเสี่ยงวัณโรค : จำแนกตามกลุ่มเสี่ยง ปี 2561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add</dc:creator>
  <cp:lastModifiedBy>add</cp:lastModifiedBy>
  <cp:revision>183</cp:revision>
  <dcterms:created xsi:type="dcterms:W3CDTF">2018-03-29T03:27:25Z</dcterms:created>
  <dcterms:modified xsi:type="dcterms:W3CDTF">2018-04-05T05:22:01Z</dcterms:modified>
</cp:coreProperties>
</file>