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334" r:id="rId3"/>
    <p:sldId id="335" r:id="rId4"/>
    <p:sldId id="339" r:id="rId5"/>
    <p:sldId id="342" r:id="rId6"/>
    <p:sldId id="341" r:id="rId7"/>
    <p:sldId id="359" r:id="rId8"/>
    <p:sldId id="347" r:id="rId9"/>
    <p:sldId id="348" r:id="rId10"/>
    <p:sldId id="361" r:id="rId11"/>
    <p:sldId id="351" r:id="rId12"/>
    <p:sldId id="360" r:id="rId13"/>
    <p:sldId id="349" r:id="rId14"/>
    <p:sldId id="299" r:id="rId15"/>
    <p:sldId id="332" r:id="rId16"/>
    <p:sldId id="333" r:id="rId17"/>
    <p:sldId id="357" r:id="rId18"/>
    <p:sldId id="358" r:id="rId19"/>
    <p:sldId id="356" r:id="rId20"/>
  </p:sldIdLst>
  <p:sldSz cx="9144000" cy="6858000" type="screen4x3"/>
  <p:notesSz cx="6797675" cy="9926638"/>
  <p:embeddedFontLst>
    <p:embeddedFont>
      <p:font typeface="Angsana New" pitchFamily="18" charset="-34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TH Kodchasal" pitchFamily="2" charset="-34"/>
      <p:regular r:id="rId31"/>
      <p:bold r:id="rId32"/>
      <p:italic r:id="rId33"/>
      <p:boldItalic r:id="rId34"/>
    </p:embeddedFont>
    <p:embeddedFont>
      <p:font typeface="Cordia New" pitchFamily="34" charset="-34"/>
      <p:regular r:id="rId35"/>
      <p:bold r:id="rId36"/>
      <p:italic r:id="rId37"/>
      <p:boldItalic r:id="rId3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5F8EE"/>
    <a:srgbClr val="ECF1F8"/>
    <a:srgbClr val="E3EBF5"/>
    <a:srgbClr val="0000CC"/>
    <a:srgbClr val="E3851D"/>
    <a:srgbClr val="C4C40A"/>
    <a:srgbClr val="FFCC00"/>
    <a:srgbClr val="F2B8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ลักษณะ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687" autoAdjust="0"/>
  </p:normalViewPr>
  <p:slideViewPr>
    <p:cSldViewPr>
      <p:cViewPr>
        <p:scale>
          <a:sx n="75" d="100"/>
          <a:sy n="75" d="100"/>
        </p:scale>
        <p:origin x="-123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549489960776623E-2"/>
          <c:y val="0.2856960013834331"/>
          <c:w val="0.88948134550706492"/>
          <c:h val="0.505086192945116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ลงนามแล้ว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8677933707456174E-3"/>
                  <c:y val="2.688081058258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707457978923753E-2"/>
                      <c:h val="7.970390996745042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338966853728087E-3"/>
                  <c:y val="2.3689585371105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707457978923753E-2"/>
                      <c:h val="0.1172292913080579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ครุภัณฑ์</c:v>
                </c:pt>
                <c:pt idx="1">
                  <c:v>สิ่งก่อสร้างปีเดียว</c:v>
                </c:pt>
                <c:pt idx="2">
                  <c:v>สิ่งก่อสร้างผูกพัน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98.68</c:v>
                </c:pt>
                <c:pt idx="1">
                  <c:v>86.02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86-47C3-891E-A4ED4DB1F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ได้ผู้รับจ้าง (รอลงนาม)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3.002030507248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694834268640432E-3"/>
                  <c:y val="3.6823667172844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677933707456174E-3"/>
                  <c:y val="1.501015253624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ครุภัณฑ์</c:v>
                </c:pt>
                <c:pt idx="1">
                  <c:v>สิ่งก่อสร้างปีเดียว</c:v>
                </c:pt>
                <c:pt idx="2">
                  <c:v>สิ่งก่อสร้างผูกพัน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 formatCode="General">
                  <c:v>1.32</c:v>
                </c:pt>
                <c:pt idx="1">
                  <c:v>4.3</c:v>
                </c:pt>
                <c:pt idx="2" formatCode="General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86-47C3-891E-A4ED4DB1F9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ยังไม่ได้ผู้รับจ้าง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3016900561184263E-3"/>
                  <c:y val="3.002030507248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16900561184263E-3"/>
                  <c:y val="3.75253813406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67793370745512E-3"/>
                  <c:y val="1.0836513418646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ครุภัณฑ์</c:v>
                </c:pt>
                <c:pt idx="1">
                  <c:v>สิ่งก่อสร้างปีเดียว</c:v>
                </c:pt>
                <c:pt idx="2">
                  <c:v>สิ่งก่อสร้างผูกพัน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1">
                  <c:v>3.23</c:v>
                </c:pt>
                <c:pt idx="2" formatCode="General">
                  <c:v>50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คืนงบประมาณ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layout>
                <c:manualLayout>
                  <c:x val="2.8677933707456174E-3"/>
                  <c:y val="2.626776693842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ครุภัณฑ์</c:v>
                </c:pt>
                <c:pt idx="1">
                  <c:v>สิ่งก่อสร้างปีเดียว</c:v>
                </c:pt>
                <c:pt idx="2">
                  <c:v>สิ่งก่อสร้างผูกพัน</c:v>
                </c:pt>
              </c:strCache>
            </c:strRef>
          </c:cat>
          <c:val>
            <c:numRef>
              <c:f>Sheet1!$E$2:$E$4</c:f>
              <c:numCache>
                <c:formatCode>0.00</c:formatCode>
                <c:ptCount val="3"/>
                <c:pt idx="1">
                  <c:v>6.45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cylinder"/>
        <c:axId val="100705408"/>
        <c:axId val="100706944"/>
        <c:axId val="0"/>
      </c:bar3DChart>
      <c:catAx>
        <c:axId val="100705408"/>
        <c:scaling>
          <c:orientation val="minMax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100706944"/>
        <c:crosses val="autoZero"/>
        <c:auto val="1"/>
        <c:lblAlgn val="ctr"/>
        <c:lblOffset val="100"/>
        <c:noMultiLvlLbl val="0"/>
      </c:catAx>
      <c:valAx>
        <c:axId val="10070694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4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00705408"/>
        <c:crosses val="autoZero"/>
        <c:crossBetween val="between"/>
        <c:majorUnit val="20"/>
        <c:minorUnit val="20"/>
      </c:valAx>
    </c:plotArea>
    <c:legend>
      <c:legendPos val="b"/>
      <c:layout>
        <c:manualLayout>
          <c:xMode val="edge"/>
          <c:yMode val="edge"/>
          <c:x val="0.13489682266559361"/>
          <c:y val="5.2470529279252639E-3"/>
          <c:w val="0.86510317733440634"/>
          <c:h val="0.14600209905755152"/>
        </c:manualLayout>
      </c:layout>
      <c:overlay val="0"/>
      <c:txPr>
        <a:bodyPr rot="0" vert="horz"/>
        <a:lstStyle/>
        <a:p>
          <a:pPr>
            <a:defRPr sz="2000" b="1">
              <a:latin typeface="TH Kodchasal" panose="02000506000000020004" pitchFamily="2" charset="-34"/>
              <a:cs typeface="TH Kodchasal" panose="02000506000000020004" pitchFamily="2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6.0632746342816166E-2"/>
          <c:y val="0.31544460889154446"/>
          <c:w val="0.93936725365718388"/>
          <c:h val="0.544768611670020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ลงนามแล้ว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7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</c:v>
                </c:pt>
                <c:pt idx="1">
                  <c:v>40</c:v>
                </c:pt>
                <c:pt idx="2">
                  <c:v>33.33</c:v>
                </c:pt>
                <c:pt idx="3">
                  <c:v>33.33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86-47C3-891E-A4ED4DB1F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ได้ผู้รับจ้าง (รอลงนาม)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60</c:v>
                </c:pt>
                <c:pt idx="2">
                  <c:v>66.67</c:v>
                </c:pt>
                <c:pt idx="3">
                  <c:v>44.44</c:v>
                </c:pt>
                <c:pt idx="4">
                  <c:v>80</c:v>
                </c:pt>
                <c:pt idx="5" formatCode="0">
                  <c:v>50</c:v>
                </c:pt>
                <c:pt idx="6" formatCode="0.00">
                  <c:v>33.33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86-47C3-891E-A4ED4DB1F9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ยังไม่ได้ผู้รับจ้าง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7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3">
                  <c:v>22.23</c:v>
                </c:pt>
                <c:pt idx="5" formatCode="0">
                  <c:v>50</c:v>
                </c:pt>
                <c:pt idx="6" formatCode="0.00">
                  <c:v>66.67</c:v>
                </c:pt>
                <c:pt idx="7" formatCode="0">
                  <c:v>100</c:v>
                </c:pt>
                <c:pt idx="8" formatCode="0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63842944"/>
        <c:axId val="64405504"/>
        <c:axId val="0"/>
      </c:bar3DChart>
      <c:catAx>
        <c:axId val="638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64405504"/>
        <c:crosses val="autoZero"/>
        <c:auto val="1"/>
        <c:lblAlgn val="ctr"/>
        <c:lblOffset val="0"/>
        <c:tickMarkSkip val="2"/>
        <c:noMultiLvlLbl val="0"/>
      </c:catAx>
      <c:valAx>
        <c:axId val="64405504"/>
        <c:scaling>
          <c:orientation val="minMax"/>
          <c:max val="1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63842944"/>
        <c:crosses val="autoZero"/>
        <c:crossBetween val="between"/>
        <c:majorUnit val="20"/>
        <c:minorUnit val="10"/>
      </c:valAx>
    </c:plotArea>
    <c:legend>
      <c:legendPos val="b"/>
      <c:layout>
        <c:manualLayout>
          <c:xMode val="edge"/>
          <c:yMode val="edge"/>
          <c:x val="0.23446993788125073"/>
          <c:y val="9.3391408260686898E-2"/>
          <c:w val="0.73454660343110922"/>
          <c:h val="9.68893106804520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>
              <a:latin typeface="TH Kodchasal" pitchFamily="2" charset="-34"/>
              <a:cs typeface="TH Kodchasal" pitchFamily="2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200" b="1">
          <a:latin typeface="Angsana New" pitchFamily="18" charset="-34"/>
          <a:cs typeface="Angsana New" pitchFamily="18" charset="-34"/>
        </a:defRPr>
      </a:pPr>
      <a:endParaRPr lang="th-TH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647849749748282E-2"/>
          <c:y val="0.24560928790015119"/>
          <c:w val="0.9206916090181867"/>
          <c:h val="0.590438667318901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3.7211099535411408E-3"/>
                  <c:y val="4.483745724041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262688026510913E-3"/>
                  <c:y val="4.0538631048788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787190661554927E-3"/>
                  <c:y val="4.0932378453126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5130653389404072E-3"/>
                  <c:y val="5.7132841051966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945724409377299E-3"/>
                  <c:y val="5.1293147186503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5255861391594737E-3"/>
                  <c:y val="6.348917008965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6208308557376691E-3"/>
                  <c:y val="5.9868669887735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998186318454716E-3"/>
                  <c:y val="4.8753166496904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0814507682235174E-3"/>
                  <c:y val="3.703086473246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1853316088568777E-3"/>
                  <c:y val="3.8898665819332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747900128497253E-4"/>
                  <c:y val="5.7023198351842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287831051616126E-3"/>
                  <c:y val="2.1841995915909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7.0834198017131575E-5"/>
                  <c:y val="1.709777745188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5077975263406204E-3"/>
                  <c:y val="2.510689814290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7537122010900029E-3"/>
                  <c:y val="2.7458546185256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1156167833205346E-3"/>
                  <c:y val="3.0640307469648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9.3147115962191017E-3"/>
                  <c:y val="3.675057438781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7"/>
                <c:pt idx="0">
                  <c:v>รพ.สตูล</c:v>
                </c:pt>
                <c:pt idx="1">
                  <c:v>รพ.พัทลุง</c:v>
                </c:pt>
                <c:pt idx="2">
                  <c:v>รพ.สุไหงโกลก</c:v>
                </c:pt>
                <c:pt idx="3">
                  <c:v>รพ.หาดใหญ่</c:v>
                </c:pt>
                <c:pt idx="4">
                  <c:v>รพ.สงขลา</c:v>
                </c:pt>
                <c:pt idx="5">
                  <c:v>รพ.ปัตตานี</c:v>
                </c:pt>
                <c:pt idx="6">
                  <c:v>สสจ.สตูล</c:v>
                </c:pt>
                <c:pt idx="7">
                  <c:v>สสจ.นราธิวาส</c:v>
                </c:pt>
                <c:pt idx="8">
                  <c:v>สสจ.ยะลา</c:v>
                </c:pt>
                <c:pt idx="9">
                  <c:v>สสจ.พัทลุง</c:v>
                </c:pt>
                <c:pt idx="10">
                  <c:v>สสจ.ตรัง</c:v>
                </c:pt>
                <c:pt idx="11">
                  <c:v>รพ.ยะลา</c:v>
                </c:pt>
                <c:pt idx="12">
                  <c:v>สสจ.สงขลา</c:v>
                </c:pt>
                <c:pt idx="13">
                  <c:v>รพ.นราธิวาส</c:v>
                </c:pt>
                <c:pt idx="14">
                  <c:v>สสจ.ปัตตานี</c:v>
                </c:pt>
                <c:pt idx="15">
                  <c:v>รพ.เบตง</c:v>
                </c:pt>
                <c:pt idx="16">
                  <c:v>รพ.ตรัง</c:v>
                </c:pt>
              </c:strCache>
            </c:strRef>
          </c:cat>
          <c:val>
            <c:numRef>
              <c:f>Sheet1!$B$2:$B$18</c:f>
              <c:numCache>
                <c:formatCode>#,##0.00</c:formatCode>
                <c:ptCount val="17"/>
                <c:pt idx="0">
                  <c:v>49.96</c:v>
                </c:pt>
                <c:pt idx="1">
                  <c:v>10.78</c:v>
                </c:pt>
                <c:pt idx="2">
                  <c:v>88.72</c:v>
                </c:pt>
                <c:pt idx="3">
                  <c:v>42.82</c:v>
                </c:pt>
                <c:pt idx="4">
                  <c:v>99.77</c:v>
                </c:pt>
                <c:pt idx="5">
                  <c:v>14.97</c:v>
                </c:pt>
                <c:pt idx="6">
                  <c:v>17.7</c:v>
                </c:pt>
                <c:pt idx="7">
                  <c:v>12.88</c:v>
                </c:pt>
                <c:pt idx="8">
                  <c:v>37.020000000000003</c:v>
                </c:pt>
                <c:pt idx="9">
                  <c:v>28.96</c:v>
                </c:pt>
                <c:pt idx="10">
                  <c:v>17.73</c:v>
                </c:pt>
                <c:pt idx="11">
                  <c:v>25.32</c:v>
                </c:pt>
                <c:pt idx="12">
                  <c:v>19.07</c:v>
                </c:pt>
                <c:pt idx="13">
                  <c:v>31.16</c:v>
                </c:pt>
                <c:pt idx="14">
                  <c:v>23.9</c:v>
                </c:pt>
                <c:pt idx="15">
                  <c:v>37.130000000000003</c:v>
                </c:pt>
                <c:pt idx="16" formatCode="General">
                  <c:v>12.88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เบิกจ่าย + PO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invertIfNegative val="0"/>
          <c:dLbls>
            <c:dLbl>
              <c:idx val="0"/>
              <c:layout>
                <c:manualLayout>
                  <c:x val="1.3368056825933237E-17"/>
                  <c:y val="1.551272613564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67006374254032E-3"/>
                  <c:y val="1.551272613564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02613067788109E-3"/>
                  <c:y val="1.551272613564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104522711523257E-3"/>
                  <c:y val="1.5597007876067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0104522711523257E-3"/>
                  <c:y val="1.584985309733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523517610092732E-2"/>
                  <c:y val="1.551252255656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167006374253494E-3"/>
                  <c:y val="2.068363484752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584333396918162E-3"/>
                  <c:y val="6.5131021978095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6013566626760803E-4"/>
                  <c:y val="4.5382733496430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5.1255002344241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2184816641617039E-3"/>
                  <c:y val="4.396637476603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2298046548286274E-3"/>
                  <c:y val="4.1614726723683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7.0045792722308745E-3"/>
                  <c:y val="6.642471656277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9579755522156051E-3"/>
                  <c:y val="3.436294820819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3.73875299669692E-3"/>
                  <c:y val="4.843580223047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5.9365637687125066E-3"/>
                  <c:y val="2.32690030369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8.7499886455662864E-3"/>
                  <c:y val="5.3606650386596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รพ.สตูล</c:v>
                </c:pt>
                <c:pt idx="1">
                  <c:v>รพ.พัทลุง</c:v>
                </c:pt>
                <c:pt idx="2">
                  <c:v>รพ.สุไหงโกลก</c:v>
                </c:pt>
                <c:pt idx="3">
                  <c:v>รพ.หาดใหญ่</c:v>
                </c:pt>
                <c:pt idx="4">
                  <c:v>รพ.สงขลา</c:v>
                </c:pt>
                <c:pt idx="5">
                  <c:v>รพ.ปัตตานี</c:v>
                </c:pt>
                <c:pt idx="6">
                  <c:v>สสจ.สตูล</c:v>
                </c:pt>
                <c:pt idx="7">
                  <c:v>สสจ.นราธิวาส</c:v>
                </c:pt>
                <c:pt idx="8">
                  <c:v>สสจ.ยะลา</c:v>
                </c:pt>
                <c:pt idx="9">
                  <c:v>สสจ.พัทลุง</c:v>
                </c:pt>
                <c:pt idx="10">
                  <c:v>สสจ.ตรัง</c:v>
                </c:pt>
                <c:pt idx="11">
                  <c:v>รพ.ยะลา</c:v>
                </c:pt>
                <c:pt idx="12">
                  <c:v>สสจ.สงขลา</c:v>
                </c:pt>
                <c:pt idx="13">
                  <c:v>รพ.นราธิวาส</c:v>
                </c:pt>
                <c:pt idx="14">
                  <c:v>สสจ.ปัตตานี</c:v>
                </c:pt>
                <c:pt idx="15">
                  <c:v>รพ.เบตง</c:v>
                </c:pt>
                <c:pt idx="16">
                  <c:v>รพ.ตรัง</c:v>
                </c:pt>
              </c:strCache>
            </c:strRef>
          </c:cat>
          <c:val>
            <c:numRef>
              <c:f>Sheet1!$C$2:$C$18</c:f>
              <c:numCache>
                <c:formatCode>#,##0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 formatCode="#,##0.00">
                  <c:v>99.85</c:v>
                </c:pt>
                <c:pt idx="4" formatCode="#,##0.00">
                  <c:v>99.77</c:v>
                </c:pt>
                <c:pt idx="5" formatCode="#,##0.00">
                  <c:v>99.23</c:v>
                </c:pt>
                <c:pt idx="6" formatCode="#,##0.00">
                  <c:v>92.54</c:v>
                </c:pt>
                <c:pt idx="7" formatCode="#,##0.00">
                  <c:v>92.53</c:v>
                </c:pt>
                <c:pt idx="8" formatCode="#,##0.00">
                  <c:v>87.37</c:v>
                </c:pt>
                <c:pt idx="9" formatCode="#,##0.00">
                  <c:v>81.41</c:v>
                </c:pt>
                <c:pt idx="10" formatCode="#,##0.00">
                  <c:v>80.2</c:v>
                </c:pt>
                <c:pt idx="11" formatCode="#,##0.00">
                  <c:v>79.33</c:v>
                </c:pt>
                <c:pt idx="12" formatCode="#,##0.00">
                  <c:v>77.86</c:v>
                </c:pt>
                <c:pt idx="13" formatCode="#,##0.00">
                  <c:v>57.07</c:v>
                </c:pt>
                <c:pt idx="14" formatCode="#,##0.00">
                  <c:v>53.59</c:v>
                </c:pt>
                <c:pt idx="15" formatCode="#,##0.00">
                  <c:v>53.19</c:v>
                </c:pt>
                <c:pt idx="16" formatCode="General">
                  <c:v>34.07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3872640"/>
        <c:axId val="133780224"/>
        <c:axId val="0"/>
      </c:bar3DChart>
      <c:catAx>
        <c:axId val="13387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800000" vert="horz" anchor="ctr" anchorCtr="0"/>
          <a:lstStyle/>
          <a:p>
            <a:pPr>
              <a:defRPr sz="1400" b="1">
                <a:latin typeface="Aharoni" pitchFamily="2" charset="-79"/>
                <a:cs typeface="Aharoni" pitchFamily="2" charset="-79"/>
              </a:defRPr>
            </a:pPr>
            <a:endParaRPr lang="th-TH"/>
          </a:p>
        </c:txPr>
        <c:crossAx val="133780224"/>
        <c:crosses val="autoZero"/>
        <c:auto val="1"/>
        <c:lblAlgn val="ctr"/>
        <c:lblOffset val="1"/>
        <c:tickLblSkip val="1"/>
        <c:noMultiLvlLbl val="0"/>
      </c:catAx>
      <c:valAx>
        <c:axId val="133780224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33872640"/>
        <c:crosses val="autoZero"/>
        <c:crossBetween val="between"/>
        <c:majorUnit val="10"/>
        <c:minorUnit val="10"/>
      </c:valAx>
    </c:plotArea>
    <c:legend>
      <c:legendPos val="t"/>
      <c:layout>
        <c:manualLayout>
          <c:xMode val="edge"/>
          <c:yMode val="edge"/>
          <c:x val="0.12353321096165183"/>
          <c:y val="6.8470798042463187E-3"/>
          <c:w val="0.42694126462072579"/>
          <c:h val="6.3238357884207272E-2"/>
        </c:manualLayout>
      </c:layout>
      <c:overlay val="0"/>
      <c:txPr>
        <a:bodyPr/>
        <a:lstStyle/>
        <a:p>
          <a:pPr>
            <a:defRPr sz="2200" b="1">
              <a:latin typeface="TH Kodchasal" pitchFamily="2" charset="-34"/>
              <a:cs typeface="TH Kodchasal" pitchFamily="2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020590261318378E-2"/>
          <c:y val="0.20136041070291547"/>
          <c:w val="0.92721722134942652"/>
          <c:h val="0.646314830983158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เบิกจ่าย + PO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7.9570804100246272E-3"/>
                  <c:y val="-0.18880998452641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782854791457514E-3"/>
                  <c:y val="-0.18263844764059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361140270603266E-3"/>
                  <c:y val="-0.17378378541690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609599670804052E-2"/>
                  <c:y val="-0.17271216212259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398742410376928E-2"/>
                  <c:y val="-0.1741421552108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609599670804052E-2"/>
                  <c:y val="-0.17561769984228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98851394476134E-2"/>
                  <c:y val="-0.16159758558228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4728568489321902E-3"/>
                  <c:y val="-0.16159758558228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429277176880092E-2"/>
                  <c:y val="-0.14979136928403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9.0939425749749017E-3"/>
                  <c:y val="-0.14610191820209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2028484635101545E-2"/>
                  <c:y val="-0.14388826113491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7193483273934735E-3"/>
                  <c:y val="-0.14315037261627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3.4102284656155881E-3"/>
                  <c:y val="-0.12396526392905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5.6837141093593136E-3"/>
                  <c:y val="-0.11999199594358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4.5469712874874509E-3"/>
                  <c:y val="-0.11777850482064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4.5469712874874509E-3"/>
                  <c:y val="-0.12025990175160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4.5469712874874509E-3"/>
                  <c:y val="-0.12220566137089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20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รพ.เบตง</c:v>
                </c:pt>
                <c:pt idx="1">
                  <c:v>รพ.นราธิวาส</c:v>
                </c:pt>
                <c:pt idx="2">
                  <c:v>สสจ.ปัตตานี</c:v>
                </c:pt>
                <c:pt idx="3">
                  <c:v>รพ.สตูล</c:v>
                </c:pt>
                <c:pt idx="4">
                  <c:v>รพ.พัทลุง</c:v>
                </c:pt>
                <c:pt idx="5">
                  <c:v>รพ.สุไหงโกลก</c:v>
                </c:pt>
                <c:pt idx="6">
                  <c:v>สสจ.พัทลุง</c:v>
                </c:pt>
                <c:pt idx="7">
                  <c:v>รพ.ตรัง</c:v>
                </c:pt>
                <c:pt idx="8">
                  <c:v>รพ.ยะลา</c:v>
                </c:pt>
                <c:pt idx="9">
                  <c:v>สสจ.ยะลา</c:v>
                </c:pt>
                <c:pt idx="10">
                  <c:v>รพ.หาดใหญ่</c:v>
                </c:pt>
                <c:pt idx="11">
                  <c:v>สสจ.สตูล</c:v>
                </c:pt>
                <c:pt idx="12">
                  <c:v>รพ.สงขลา</c:v>
                </c:pt>
                <c:pt idx="13">
                  <c:v>สสจ.ตรัง</c:v>
                </c:pt>
                <c:pt idx="14">
                  <c:v>รพ.ปัตตานี</c:v>
                </c:pt>
                <c:pt idx="15">
                  <c:v>สสจ.สงขลา</c:v>
                </c:pt>
                <c:pt idx="16">
                  <c:v>สสจ.นราธิวาส</c:v>
                </c:pt>
              </c:strCache>
            </c:strRef>
          </c:cat>
          <c:val>
            <c:numRef>
              <c:f>Sheet1!$B$2:$B$18</c:f>
              <c:numCache>
                <c:formatCode>#,##0.00</c:formatCode>
                <c:ptCount val="17"/>
                <c:pt idx="0">
                  <c:v>69.45</c:v>
                </c:pt>
                <c:pt idx="1">
                  <c:v>68.11</c:v>
                </c:pt>
                <c:pt idx="2">
                  <c:v>66.88</c:v>
                </c:pt>
                <c:pt idx="3">
                  <c:v>65.98</c:v>
                </c:pt>
                <c:pt idx="4">
                  <c:v>63.44</c:v>
                </c:pt>
                <c:pt idx="5">
                  <c:v>63.42</c:v>
                </c:pt>
                <c:pt idx="6">
                  <c:v>62.83</c:v>
                </c:pt>
                <c:pt idx="7">
                  <c:v>60.62</c:v>
                </c:pt>
                <c:pt idx="8">
                  <c:v>57.98</c:v>
                </c:pt>
                <c:pt idx="9">
                  <c:v>57.22</c:v>
                </c:pt>
                <c:pt idx="10">
                  <c:v>57.05</c:v>
                </c:pt>
                <c:pt idx="11">
                  <c:v>56.1</c:v>
                </c:pt>
                <c:pt idx="12">
                  <c:v>55.61</c:v>
                </c:pt>
                <c:pt idx="13">
                  <c:v>53.24</c:v>
                </c:pt>
                <c:pt idx="14">
                  <c:v>47.81</c:v>
                </c:pt>
                <c:pt idx="15">
                  <c:v>44.87</c:v>
                </c:pt>
                <c:pt idx="16">
                  <c:v>43.26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คงเหลือ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Sheet1!$A$2:$A$18</c:f>
              <c:strCache>
                <c:ptCount val="17"/>
                <c:pt idx="0">
                  <c:v>รพ.เบตง</c:v>
                </c:pt>
                <c:pt idx="1">
                  <c:v>รพ.นราธิวาส</c:v>
                </c:pt>
                <c:pt idx="2">
                  <c:v>สสจ.ปัตตานี</c:v>
                </c:pt>
                <c:pt idx="3">
                  <c:v>รพ.สตูล</c:v>
                </c:pt>
                <c:pt idx="4">
                  <c:v>รพ.พัทลุง</c:v>
                </c:pt>
                <c:pt idx="5">
                  <c:v>รพ.สุไหงโกลก</c:v>
                </c:pt>
                <c:pt idx="6">
                  <c:v>สสจ.พัทลุง</c:v>
                </c:pt>
                <c:pt idx="7">
                  <c:v>รพ.ตรัง</c:v>
                </c:pt>
                <c:pt idx="8">
                  <c:v>รพ.ยะลา</c:v>
                </c:pt>
                <c:pt idx="9">
                  <c:v>สสจ.ยะลา</c:v>
                </c:pt>
                <c:pt idx="10">
                  <c:v>รพ.หาดใหญ่</c:v>
                </c:pt>
                <c:pt idx="11">
                  <c:v>สสจ.สตูล</c:v>
                </c:pt>
                <c:pt idx="12">
                  <c:v>รพ.สงขลา</c:v>
                </c:pt>
                <c:pt idx="13">
                  <c:v>สสจ.ตรัง</c:v>
                </c:pt>
                <c:pt idx="14">
                  <c:v>รพ.ปัตตานี</c:v>
                </c:pt>
                <c:pt idx="15">
                  <c:v>สสจ.สงขลา</c:v>
                </c:pt>
                <c:pt idx="16">
                  <c:v>สสจ.นราธิวาส</c:v>
                </c:pt>
              </c:strCache>
            </c:strRef>
          </c:cat>
          <c:val>
            <c:numRef>
              <c:f>Sheet1!$C$2:$C$18</c:f>
              <c:numCache>
                <c:formatCode>#,##0.00</c:formatCode>
                <c:ptCount val="17"/>
                <c:pt idx="0">
                  <c:v>30.55</c:v>
                </c:pt>
                <c:pt idx="1">
                  <c:v>31.89</c:v>
                </c:pt>
                <c:pt idx="2">
                  <c:v>33.119999999999997</c:v>
                </c:pt>
                <c:pt idx="3">
                  <c:v>34.020000000000003</c:v>
                </c:pt>
                <c:pt idx="4">
                  <c:v>36.56</c:v>
                </c:pt>
                <c:pt idx="5">
                  <c:v>36.58</c:v>
                </c:pt>
                <c:pt idx="6">
                  <c:v>37.17</c:v>
                </c:pt>
                <c:pt idx="7">
                  <c:v>39.380000000000003</c:v>
                </c:pt>
                <c:pt idx="8">
                  <c:v>42.02</c:v>
                </c:pt>
                <c:pt idx="9">
                  <c:v>42.78</c:v>
                </c:pt>
                <c:pt idx="10">
                  <c:v>42.95</c:v>
                </c:pt>
                <c:pt idx="11">
                  <c:v>43.9</c:v>
                </c:pt>
                <c:pt idx="12">
                  <c:v>44.39</c:v>
                </c:pt>
                <c:pt idx="13">
                  <c:v>46.76</c:v>
                </c:pt>
                <c:pt idx="14">
                  <c:v>52.19</c:v>
                </c:pt>
                <c:pt idx="15">
                  <c:v>55.13</c:v>
                </c:pt>
                <c:pt idx="16">
                  <c:v>56.74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3823872"/>
        <c:axId val="133622784"/>
        <c:axId val="0"/>
      </c:bar3DChart>
      <c:catAx>
        <c:axId val="13382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800000" vert="horz" anchor="ctr" anchorCtr="0"/>
          <a:lstStyle/>
          <a:p>
            <a:pPr>
              <a:defRPr sz="1400" b="1">
                <a:latin typeface="Aharoni" pitchFamily="2" charset="-79"/>
                <a:cs typeface="Aharoni" pitchFamily="2" charset="-79"/>
              </a:defRPr>
            </a:pPr>
            <a:endParaRPr lang="th-TH"/>
          </a:p>
        </c:txPr>
        <c:crossAx val="133622784"/>
        <c:crosses val="autoZero"/>
        <c:auto val="1"/>
        <c:lblAlgn val="ctr"/>
        <c:lblOffset val="0"/>
        <c:tickLblSkip val="1"/>
        <c:noMultiLvlLbl val="0"/>
      </c:catAx>
      <c:valAx>
        <c:axId val="133622784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33823872"/>
        <c:crosses val="autoZero"/>
        <c:crossBetween val="between"/>
        <c:majorUnit val="10"/>
        <c:minorUnit val="10"/>
      </c:valAx>
    </c:plotArea>
    <c:legend>
      <c:legendPos val="t"/>
      <c:layout>
        <c:manualLayout>
          <c:xMode val="edge"/>
          <c:yMode val="edge"/>
          <c:x val="0.15488487927970246"/>
          <c:y val="0"/>
          <c:w val="0.42949055781432222"/>
          <c:h val="7.2443454498888851E-2"/>
        </c:manualLayout>
      </c:layout>
      <c:overlay val="0"/>
      <c:txPr>
        <a:bodyPr/>
        <a:lstStyle/>
        <a:p>
          <a:pPr>
            <a:defRPr sz="2200" b="1">
              <a:latin typeface="TH Kodchasal" pitchFamily="2" charset="-34"/>
              <a:cs typeface="TH Kodchasal" pitchFamily="2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549489960776623E-2"/>
          <c:y val="0.24957422660108472"/>
          <c:w val="0.88948134550706492"/>
          <c:h val="0.541207858217773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ลงนามแล้ว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626776693842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243563422611399E-3"/>
                  <c:y val="2.2515228804364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ครุภัณฑ์</c:v>
                </c:pt>
                <c:pt idx="1">
                  <c:v>สิ่งก่อสร้างปีเดียว</c:v>
                </c:pt>
                <c:pt idx="2">
                  <c:v>สิ่งก่อสร้างผูกพัน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95.28</c:v>
                </c:pt>
                <c:pt idx="1">
                  <c:v>76.92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86-47C3-891E-A4ED4DB1F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ได้ผู้รับจ้าง (รอลงนาม)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5.8487126845222798E-3"/>
                  <c:y val="2.626747146298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108908556528502E-3"/>
                  <c:y val="1.501015253624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ครุภัณฑ์</c:v>
                </c:pt>
                <c:pt idx="1">
                  <c:v>สิ่งก่อสร้างปีเดียว</c:v>
                </c:pt>
                <c:pt idx="2">
                  <c:v>สิ่งก่อสร้างผูกพัน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0">
                  <c:v>4.72</c:v>
                </c:pt>
                <c:pt idx="1">
                  <c:v>23.08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86-47C3-891E-A4ED4DB1F9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ยังไม่ได้ผู้รับจ้าง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ครุภัณฑ์</c:v>
                </c:pt>
                <c:pt idx="1">
                  <c:v>สิ่งก่อสร้างปีเดียว</c:v>
                </c:pt>
                <c:pt idx="2">
                  <c:v>สิ่งก่อสร้างผูกพัน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cylinder"/>
        <c:axId val="21913600"/>
        <c:axId val="21915136"/>
        <c:axId val="0"/>
      </c:bar3DChart>
      <c:catAx>
        <c:axId val="21913600"/>
        <c:scaling>
          <c:orientation val="minMax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21915136"/>
        <c:crosses val="autoZero"/>
        <c:auto val="1"/>
        <c:lblAlgn val="ctr"/>
        <c:lblOffset val="100"/>
        <c:noMultiLvlLbl val="0"/>
      </c:catAx>
      <c:valAx>
        <c:axId val="2191513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400" b="1">
                <a:latin typeface="Angsana New" panose="02020603050405020304" pitchFamily="18" charset="-34"/>
                <a:cs typeface="Angsana New" panose="02020603050405020304" pitchFamily="18" charset="-34"/>
              </a:defRPr>
            </a:pPr>
            <a:endParaRPr lang="th-TH"/>
          </a:p>
        </c:txPr>
        <c:crossAx val="21913600"/>
        <c:crosses val="autoZero"/>
        <c:crossBetween val="between"/>
        <c:majorUnit val="20"/>
        <c:minorUnit val="20"/>
      </c:valAx>
    </c:plotArea>
    <c:legend>
      <c:legendPos val="b"/>
      <c:layout>
        <c:manualLayout>
          <c:xMode val="edge"/>
          <c:yMode val="edge"/>
          <c:x val="0.13950964300747254"/>
          <c:y val="2.0257205464168281E-2"/>
          <c:w val="0.86049035699252752"/>
          <c:h val="0.14975463719161228"/>
        </c:manualLayout>
      </c:layout>
      <c:overlay val="0"/>
      <c:txPr>
        <a:bodyPr rot="0" vert="horz"/>
        <a:lstStyle/>
        <a:p>
          <a:pPr>
            <a:defRPr sz="2200" b="1">
              <a:latin typeface="TH Kodchasal" panose="02000506000000020004" pitchFamily="2" charset="-34"/>
              <a:cs typeface="TH Kodchasal" panose="02000506000000020004" pitchFamily="2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>
          <a:solidFill>
            <a:schemeClr val="tx1"/>
          </a:solidFill>
        </a:defRPr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7904965004374455E-2"/>
          <c:y val="0.32206046492953788"/>
          <c:w val="0.93872550306211699"/>
          <c:h val="0.471448875531261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ลงนามแล้ว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6"/>
              <c:layout>
                <c:manualLayout>
                  <c:x val="-1.388888888888936E-3"/>
                  <c:y val="-1.1654784369282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97222222222225E-2"/>
                      <c:h val="9.752140820996965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 b="1"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สสจ.ยะลา</c:v>
                </c:pt>
                <c:pt idx="1">
                  <c:v>รพ.ยะลา</c:v>
                </c:pt>
                <c:pt idx="2">
                  <c:v>รพ.เบตง</c:v>
                </c:pt>
                <c:pt idx="3">
                  <c:v>สสจ.นราธิวาส</c:v>
                </c:pt>
                <c:pt idx="4">
                  <c:v>รพ.นราธิวาส</c:v>
                </c:pt>
                <c:pt idx="5">
                  <c:v>รพ.สุไหงโกลก</c:v>
                </c:pt>
                <c:pt idx="6">
                  <c:v>สสจ.ปัตตานี</c:v>
                </c:pt>
                <c:pt idx="7">
                  <c:v>รพ.ปัตตานี</c:v>
                </c:pt>
                <c:pt idx="8">
                  <c:v>สสจ.สงขลา</c:v>
                </c:pt>
                <c:pt idx="9">
                  <c:v>รพ.สงขลา</c:v>
                </c:pt>
                <c:pt idx="10">
                  <c:v>รพ.หาดใหญ่</c:v>
                </c:pt>
                <c:pt idx="11">
                  <c:v>สสจ.พัทลุง</c:v>
                </c:pt>
                <c:pt idx="12">
                  <c:v>สสจ.ตรัง</c:v>
                </c:pt>
                <c:pt idx="13">
                  <c:v>รพ.ตรัง</c:v>
                </c:pt>
                <c:pt idx="14">
                  <c:v>สสจ.สตูล</c:v>
                </c:pt>
                <c:pt idx="15">
                  <c:v>รพ.สตูล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 formatCode="0.00">
                  <c:v>97.5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92.78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98.77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86-47C3-891E-A4ED4DB1F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ได้ผู้รับจ้าง (รอลงนาม)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 b="1"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สสจ.ยะลา</c:v>
                </c:pt>
                <c:pt idx="1">
                  <c:v>รพ.ยะลา</c:v>
                </c:pt>
                <c:pt idx="2">
                  <c:v>รพ.เบตง</c:v>
                </c:pt>
                <c:pt idx="3">
                  <c:v>สสจ.นราธิวาส</c:v>
                </c:pt>
                <c:pt idx="4">
                  <c:v>รพ.นราธิวาส</c:v>
                </c:pt>
                <c:pt idx="5">
                  <c:v>รพ.สุไหงโกลก</c:v>
                </c:pt>
                <c:pt idx="6">
                  <c:v>สสจ.ปัตตานี</c:v>
                </c:pt>
                <c:pt idx="7">
                  <c:v>รพ.ปัตตานี</c:v>
                </c:pt>
                <c:pt idx="8">
                  <c:v>สสจ.สงขลา</c:v>
                </c:pt>
                <c:pt idx="9">
                  <c:v>รพ.สงขลา</c:v>
                </c:pt>
                <c:pt idx="10">
                  <c:v>รพ.หาดใหญ่</c:v>
                </c:pt>
                <c:pt idx="11">
                  <c:v>สสจ.พัทลุง</c:v>
                </c:pt>
                <c:pt idx="12">
                  <c:v>สสจ.ตรัง</c:v>
                </c:pt>
                <c:pt idx="13">
                  <c:v>รพ.ตรัง</c:v>
                </c:pt>
                <c:pt idx="14">
                  <c:v>สสจ.สตูล</c:v>
                </c:pt>
                <c:pt idx="15">
                  <c:v>รพ.สตูล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 formatCode="0.00">
                  <c:v>2.5</c:v>
                </c:pt>
                <c:pt idx="6">
                  <c:v>7.22</c:v>
                </c:pt>
                <c:pt idx="12">
                  <c:v>1.23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86-47C3-891E-A4ED4DB1F9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ยังไม่ได้ผู้รับจ้าง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สสจ.ยะลา</c:v>
                </c:pt>
                <c:pt idx="1">
                  <c:v>รพ.ยะลา</c:v>
                </c:pt>
                <c:pt idx="2">
                  <c:v>รพ.เบตง</c:v>
                </c:pt>
                <c:pt idx="3">
                  <c:v>สสจ.นราธิวาส</c:v>
                </c:pt>
                <c:pt idx="4">
                  <c:v>รพ.นราธิวาส</c:v>
                </c:pt>
                <c:pt idx="5">
                  <c:v>รพ.สุไหงโกลก</c:v>
                </c:pt>
                <c:pt idx="6">
                  <c:v>สสจ.ปัตตานี</c:v>
                </c:pt>
                <c:pt idx="7">
                  <c:v>รพ.ปัตตานี</c:v>
                </c:pt>
                <c:pt idx="8">
                  <c:v>สสจ.สงขลา</c:v>
                </c:pt>
                <c:pt idx="9">
                  <c:v>รพ.สงขลา</c:v>
                </c:pt>
                <c:pt idx="10">
                  <c:v>รพ.หาดใหญ่</c:v>
                </c:pt>
                <c:pt idx="11">
                  <c:v>สสจ.พัทลุง</c:v>
                </c:pt>
                <c:pt idx="12">
                  <c:v>สสจ.ตรัง</c:v>
                </c:pt>
                <c:pt idx="13">
                  <c:v>รพ.ตรัง</c:v>
                </c:pt>
                <c:pt idx="14">
                  <c:v>สสจ.สตูล</c:v>
                </c:pt>
                <c:pt idx="15">
                  <c:v>รพ.สตูล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22109184"/>
        <c:axId val="22123264"/>
        <c:axId val="0"/>
      </c:bar3DChart>
      <c:catAx>
        <c:axId val="2210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24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haroni" pitchFamily="2" charset="-79"/>
                <a:ea typeface="+mn-ea"/>
                <a:cs typeface="Aharoni" pitchFamily="2" charset="-79"/>
              </a:defRPr>
            </a:pPr>
            <a:endParaRPr lang="th-TH"/>
          </a:p>
        </c:txPr>
        <c:crossAx val="22123264"/>
        <c:crosses val="autoZero"/>
        <c:auto val="1"/>
        <c:lblAlgn val="ctr"/>
        <c:lblOffset val="100"/>
        <c:tickMarkSkip val="2"/>
        <c:noMultiLvlLbl val="0"/>
      </c:catAx>
      <c:valAx>
        <c:axId val="22123264"/>
        <c:scaling>
          <c:orientation val="minMax"/>
          <c:max val="1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2109184"/>
        <c:crosses val="autoZero"/>
        <c:crossBetween val="between"/>
        <c:majorUnit val="20"/>
        <c:minorUnit val="10"/>
      </c:valAx>
    </c:plotArea>
    <c:legend>
      <c:legendPos val="b"/>
      <c:layout>
        <c:manualLayout>
          <c:xMode val="edge"/>
          <c:yMode val="edge"/>
          <c:x val="0.27909120734908144"/>
          <c:y val="3.4527069269109652E-2"/>
          <c:w val="0.66837489063867017"/>
          <c:h val="0.19786198945792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Kodchasal" panose="02000506000000020004" pitchFamily="2" charset="-34"/>
              <a:ea typeface="+mn-ea"/>
              <a:cs typeface="TH Kodchasal" panose="02000506000000020004" pitchFamily="2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6573002341768073"/>
          <c:y val="0.31331937665257614"/>
          <c:w val="0.75277913483632075"/>
          <c:h val="0.494493229097958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ลงนามแล้ว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 b="1"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สสจ.ยะลา</c:v>
                </c:pt>
                <c:pt idx="1">
                  <c:v>รพ.ยะลา</c:v>
                </c:pt>
                <c:pt idx="2">
                  <c:v>รพ.เบตง</c:v>
                </c:pt>
                <c:pt idx="3">
                  <c:v>สสจ.นราธิวาส</c:v>
                </c:pt>
                <c:pt idx="4">
                  <c:v>รพ.นราธิวาส</c:v>
                </c:pt>
                <c:pt idx="5">
                  <c:v>รพ.สุไหงโกลก</c:v>
                </c:pt>
                <c:pt idx="6">
                  <c:v>สสจ.ปัตตานี</c:v>
                </c:pt>
                <c:pt idx="7">
                  <c:v>รพ.ปัตตานี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 formatCode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86-47C3-891E-A4ED4DB1F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ได้ผู้รับจ้าง (รอลงนาม)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7"/>
              <c:layout>
                <c:manualLayout>
                  <c:x val="-4.3016905418019839E-3"/>
                  <c:y val="3.4964353107846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200" b="1">
                      <a:latin typeface="Angsana New" panose="02020603050405020304" pitchFamily="18" charset="-34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48791083826166E-2"/>
                      <c:h val="0.1324857613178165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 b="1"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สสจ.ยะลา</c:v>
                </c:pt>
                <c:pt idx="1">
                  <c:v>รพ.ยะลา</c:v>
                </c:pt>
                <c:pt idx="2">
                  <c:v>รพ.เบตง</c:v>
                </c:pt>
                <c:pt idx="3">
                  <c:v>สสจ.นราธิวาส</c:v>
                </c:pt>
                <c:pt idx="4">
                  <c:v>รพ.นราธิวาส</c:v>
                </c:pt>
                <c:pt idx="5">
                  <c:v>รพ.สุไหงโกลก</c:v>
                </c:pt>
                <c:pt idx="6">
                  <c:v>สสจ.ปัตตานี</c:v>
                </c:pt>
                <c:pt idx="7">
                  <c:v>รพ.ปัตตานี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6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86-47C3-891E-A4ED4DB1F9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ยังไม่ได้ผู้รับจ้าง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 b="1"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สสจ.ยะลา</c:v>
                </c:pt>
                <c:pt idx="1">
                  <c:v>รพ.ยะลา</c:v>
                </c:pt>
                <c:pt idx="2">
                  <c:v>รพ.เบตง</c:v>
                </c:pt>
                <c:pt idx="3">
                  <c:v>สสจ.นราธิวาส</c:v>
                </c:pt>
                <c:pt idx="4">
                  <c:v>รพ.นราธิวาส</c:v>
                </c:pt>
                <c:pt idx="5">
                  <c:v>รพ.สุไหงโกลก</c:v>
                </c:pt>
                <c:pt idx="6">
                  <c:v>สสจ.ปัตตานี</c:v>
                </c:pt>
                <c:pt idx="7">
                  <c:v>รพ.ปัตตานี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20945152"/>
        <c:axId val="20955136"/>
        <c:axId val="0"/>
      </c:bar3DChart>
      <c:catAx>
        <c:axId val="2094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18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defRPr>
            </a:pPr>
            <a:endParaRPr lang="th-TH"/>
          </a:p>
        </c:txPr>
        <c:crossAx val="20955136"/>
        <c:crosses val="autoZero"/>
        <c:auto val="1"/>
        <c:lblAlgn val="ctr"/>
        <c:lblOffset val="100"/>
        <c:tickMarkSkip val="2"/>
        <c:noMultiLvlLbl val="0"/>
      </c:catAx>
      <c:valAx>
        <c:axId val="20955136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0945152"/>
        <c:crosses val="autoZero"/>
        <c:crossBetween val="between"/>
        <c:majorUnit val="20"/>
        <c:minorUnit val="10"/>
      </c:valAx>
    </c:plotArea>
    <c:legend>
      <c:legendPos val="b"/>
      <c:layout>
        <c:manualLayout>
          <c:xMode val="edge"/>
          <c:yMode val="edge"/>
          <c:x val="0.2509692070087523"/>
          <c:y val="4.9095549730712527E-2"/>
          <c:w val="0.73005356338608751"/>
          <c:h val="0.116278498872950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Kodchasal" panose="02000506000000020004" pitchFamily="2" charset="-34"/>
              <a:ea typeface="+mn-ea"/>
              <a:cs typeface="TH Kodchasal" panose="02000506000000020004" pitchFamily="2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083741126708398"/>
          <c:y val="0.31331937665257614"/>
          <c:w val="0.87322649853278156"/>
          <c:h val="0.494493229097958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ลงนามแล้ว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5.735587389069167E-3"/>
                  <c:y val="2.9136960923205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62232648308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338968472672917E-3"/>
                  <c:y val="-4.3705441384808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3.205065701552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338968472673969E-3"/>
                  <c:y val="-1.7482176553923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สสจ.ยะลา</c:v>
                </c:pt>
                <c:pt idx="1">
                  <c:v>สสจ.นราธิวาส</c:v>
                </c:pt>
                <c:pt idx="2">
                  <c:v>รพ.นราธิวาส</c:v>
                </c:pt>
                <c:pt idx="3">
                  <c:v>รพ.สุไหงโกลก</c:v>
                </c:pt>
                <c:pt idx="4">
                  <c:v>สสจ.ปัตตานี</c:v>
                </c:pt>
                <c:pt idx="5">
                  <c:v>สสจ.สงขลา</c:v>
                </c:pt>
                <c:pt idx="6">
                  <c:v>สสจ.พัทลุง</c:v>
                </c:pt>
                <c:pt idx="7">
                  <c:v>สสจ.ตรัง</c:v>
                </c:pt>
                <c:pt idx="8">
                  <c:v>รพ.ตรัง</c:v>
                </c:pt>
                <c:pt idx="9">
                  <c:v>สสจ.สตูล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100</c:v>
                </c:pt>
                <c:pt idx="1">
                  <c:v>94.44</c:v>
                </c:pt>
                <c:pt idx="2">
                  <c:v>100</c:v>
                </c:pt>
                <c:pt idx="3">
                  <c:v>100</c:v>
                </c:pt>
                <c:pt idx="4">
                  <c:v>81.25</c:v>
                </c:pt>
                <c:pt idx="5">
                  <c:v>66.67</c:v>
                </c:pt>
                <c:pt idx="6">
                  <c:v>100</c:v>
                </c:pt>
                <c:pt idx="7">
                  <c:v>78.569999999999993</c:v>
                </c:pt>
                <c:pt idx="8">
                  <c:v>100</c:v>
                </c:pt>
                <c:pt idx="9">
                  <c:v>91.67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86-47C3-891E-A4ED4DB1F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ได้ผู้รับจ้าง (รอลงนาม)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สสจ.ยะลา</c:v>
                </c:pt>
                <c:pt idx="1">
                  <c:v>สสจ.นราธิวาส</c:v>
                </c:pt>
                <c:pt idx="2">
                  <c:v>รพ.นราธิวาส</c:v>
                </c:pt>
                <c:pt idx="3">
                  <c:v>รพ.สุไหงโกลก</c:v>
                </c:pt>
                <c:pt idx="4">
                  <c:v>สสจ.ปัตตานี</c:v>
                </c:pt>
                <c:pt idx="5">
                  <c:v>สสจ.สงขลา</c:v>
                </c:pt>
                <c:pt idx="6">
                  <c:v>สสจ.พัทลุง</c:v>
                </c:pt>
                <c:pt idx="7">
                  <c:v>สสจ.ตรัง</c:v>
                </c:pt>
                <c:pt idx="8">
                  <c:v>รพ.ตรัง</c:v>
                </c:pt>
                <c:pt idx="9">
                  <c:v>สสจ.สตูล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4">
                  <c:v>6.25</c:v>
                </c:pt>
                <c:pt idx="5">
                  <c:v>6.66</c:v>
                </c:pt>
                <c:pt idx="7">
                  <c:v>7.14</c:v>
                </c:pt>
                <c:pt idx="9">
                  <c:v>8.33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86-47C3-891E-A4ED4DB1F9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ยังไม่ได้ผู้รับจ้าง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สสจ.ยะลา</c:v>
                </c:pt>
                <c:pt idx="1">
                  <c:v>สสจ.นราธิวาส</c:v>
                </c:pt>
                <c:pt idx="2">
                  <c:v>รพ.นราธิวาส</c:v>
                </c:pt>
                <c:pt idx="3">
                  <c:v>รพ.สุไหงโกลก</c:v>
                </c:pt>
                <c:pt idx="4">
                  <c:v>สสจ.ปัตตานี</c:v>
                </c:pt>
                <c:pt idx="5">
                  <c:v>สสจ.สงขลา</c:v>
                </c:pt>
                <c:pt idx="6">
                  <c:v>สสจ.พัทลุง</c:v>
                </c:pt>
                <c:pt idx="7">
                  <c:v>สสจ.ตรัง</c:v>
                </c:pt>
                <c:pt idx="8">
                  <c:v>รพ.ตรัง</c:v>
                </c:pt>
                <c:pt idx="9">
                  <c:v>สสจ.สตูล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1">
                  <c:v>5.56</c:v>
                </c:pt>
                <c:pt idx="4" formatCode="0.00">
                  <c:v>12.5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คืนงบประมาณ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สสจ.ยะลา</c:v>
                </c:pt>
                <c:pt idx="1">
                  <c:v>สสจ.นราธิวาส</c:v>
                </c:pt>
                <c:pt idx="2">
                  <c:v>รพ.นราธิวาส</c:v>
                </c:pt>
                <c:pt idx="3">
                  <c:v>รพ.สุไหงโกลก</c:v>
                </c:pt>
                <c:pt idx="4">
                  <c:v>สสจ.ปัตตานี</c:v>
                </c:pt>
                <c:pt idx="5">
                  <c:v>สสจ.สงขลา</c:v>
                </c:pt>
                <c:pt idx="6">
                  <c:v>สสจ.พัทลุง</c:v>
                </c:pt>
                <c:pt idx="7">
                  <c:v>สสจ.ตรัง</c:v>
                </c:pt>
                <c:pt idx="8">
                  <c:v>รพ.ตรัง</c:v>
                </c:pt>
                <c:pt idx="9">
                  <c:v>สสจ.สตูล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5">
                  <c:v>26.67</c:v>
                </c:pt>
                <c:pt idx="7">
                  <c:v>14.29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23628032"/>
        <c:axId val="99861632"/>
        <c:axId val="0"/>
      </c:bar3DChart>
      <c:catAx>
        <c:axId val="236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21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defRPr>
            </a:pPr>
            <a:endParaRPr lang="th-TH"/>
          </a:p>
        </c:txPr>
        <c:crossAx val="99861632"/>
        <c:crosses val="autoZero"/>
        <c:auto val="1"/>
        <c:lblAlgn val="ctr"/>
        <c:lblOffset val="100"/>
        <c:tickMarkSkip val="2"/>
        <c:noMultiLvlLbl val="0"/>
      </c:catAx>
      <c:valAx>
        <c:axId val="99861632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3628032"/>
        <c:crosses val="autoZero"/>
        <c:crossBetween val="between"/>
        <c:majorUnit val="20"/>
        <c:minorUnit val="10"/>
      </c:valAx>
    </c:plotArea>
    <c:legend>
      <c:legendPos val="b"/>
      <c:layout>
        <c:manualLayout>
          <c:xMode val="edge"/>
          <c:yMode val="edge"/>
          <c:x val="0.22229127006340646"/>
          <c:y val="0.11611055985408578"/>
          <c:w val="0.76159929402596793"/>
          <c:h val="0.13084697933455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Kodchasal" pitchFamily="2" charset="-34"/>
              <a:ea typeface="+mn-ea"/>
              <a:cs typeface="TH Kodchasal" pitchFamily="2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083741126708398"/>
          <c:y val="0.31331937665257614"/>
          <c:w val="0.87322649853278156"/>
          <c:h val="0.494493229097958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ลงนามแล้ว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3.1737669587939823E-4"/>
                  <c:y val="-3.93360443707735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effectLst/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4.37054413848086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effectLst/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016905418018754E-3"/>
                  <c:y val="-6.11876179387320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effectLst/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5.735587389069167E-3"/>
                  <c:y val="-2.33095687385646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effectLst/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effectLst/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5"/>
                <c:pt idx="0">
                  <c:v>รพ.เบตง</c:v>
                </c:pt>
                <c:pt idx="1">
                  <c:v>รพ.นราธิวาส</c:v>
                </c:pt>
                <c:pt idx="2">
                  <c:v>รพ.สุไหงโกลก</c:v>
                </c:pt>
                <c:pt idx="3">
                  <c:v>สสจ.ปัตตานี</c:v>
                </c:pt>
                <c:pt idx="4">
                  <c:v>รพ.ปัตตานี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86-47C3-891E-A4ED4DB1F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ได้ผู้รับจ้าง (รอลงนาม)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8.6620194128090074E-3"/>
                  <c:y val="2.9136960923205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697467273861756E-3"/>
                  <c:y val="3.205065701552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8677936945345835E-3"/>
                  <c:y val="2.9136960923205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00372779308710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5"/>
                <c:pt idx="0">
                  <c:v>รพ.เบตง</c:v>
                </c:pt>
                <c:pt idx="1">
                  <c:v>รพ.นราธิวาส</c:v>
                </c:pt>
                <c:pt idx="2">
                  <c:v>รพ.สุไหงโกลก</c:v>
                </c:pt>
                <c:pt idx="3">
                  <c:v>สสจ.ปัตตานี</c:v>
                </c:pt>
                <c:pt idx="4">
                  <c:v>รพ.ปัตตานี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86-47C3-891E-A4ED4DB1F9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ยังไม่ได้ผู้รับจ้าง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0277777777777778E-4"/>
                  <c:y val="3.1006544344963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FFFF00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8.6033810836037509E-3"/>
                  <c:y val="-8.741088276961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FFFF00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5"/>
                <c:pt idx="0">
                  <c:v>รพ.เบตง</c:v>
                </c:pt>
                <c:pt idx="1">
                  <c:v>รพ.นราธิวาส</c:v>
                </c:pt>
                <c:pt idx="2">
                  <c:v>รพ.สุไหงโกลก</c:v>
                </c:pt>
                <c:pt idx="3">
                  <c:v>สสจ.ปัตตานี</c:v>
                </c:pt>
                <c:pt idx="4">
                  <c:v>รพ.ปัตตานี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104271872"/>
        <c:axId val="104507648"/>
        <c:axId val="0"/>
      </c:bar3DChart>
      <c:catAx>
        <c:axId val="10427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18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defRPr>
            </a:pPr>
            <a:endParaRPr lang="th-TH"/>
          </a:p>
        </c:txPr>
        <c:crossAx val="104507648"/>
        <c:crosses val="autoZero"/>
        <c:auto val="1"/>
        <c:lblAlgn val="ctr"/>
        <c:lblOffset val="1"/>
        <c:tickMarkSkip val="1"/>
        <c:noMultiLvlLbl val="0"/>
      </c:catAx>
      <c:valAx>
        <c:axId val="10450764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4271872"/>
        <c:crosses val="autoZero"/>
        <c:crossBetween val="between"/>
        <c:majorUnit val="20"/>
        <c:minorUnit val="10"/>
      </c:valAx>
    </c:plotArea>
    <c:legend>
      <c:legendPos val="b"/>
      <c:layout>
        <c:manualLayout>
          <c:xMode val="edge"/>
          <c:yMode val="edge"/>
          <c:x val="0.14100006461867048"/>
          <c:y val="8.1146206746238861E-2"/>
          <c:w val="0.84708331727313746"/>
          <c:h val="0.10171001841134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Kodchasal" pitchFamily="2" charset="-34"/>
              <a:ea typeface="+mn-ea"/>
              <a:cs typeface="TH Kodchasal" pitchFamily="2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20638244102304"/>
          <c:y val="0.35790114229732051"/>
          <c:w val="0.87322649853278156"/>
          <c:h val="0.47273131268242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ลงนามแล้ว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6021698864060642E-2"/>
                  <c:y val="3.6734097445539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0">
                  <c:v>รพ.ยะลา</c:v>
                </c:pt>
                <c:pt idx="1">
                  <c:v>รพ.ตรัง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86-47C3-891E-A4ED4DB1F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ได้ผู้รับจ้าง (รอลงนาม)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3.9973237100640185E-3"/>
                  <c:y val="0.27257072446495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0">
                  <c:v>รพ.ยะลา</c:v>
                </c:pt>
                <c:pt idx="1">
                  <c:v>รพ.ตรัง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86-47C3-891E-A4ED4DB1F9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ยังไม่ได้ผู้รับจ้าง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9.2002426317710738E-3"/>
                  <c:y val="0.276776317782872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38092853070969"/>
                      <c:h val="0.1027689453143319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0">
                  <c:v>รพ.ยะลา</c:v>
                </c:pt>
                <c:pt idx="1">
                  <c:v>รพ.ตรัง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111990656"/>
        <c:axId val="111992192"/>
        <c:axId val="0"/>
      </c:bar3DChart>
      <c:catAx>
        <c:axId val="111990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992192"/>
        <c:crosses val="autoZero"/>
        <c:auto val="1"/>
        <c:lblAlgn val="ctr"/>
        <c:lblOffset val="100"/>
        <c:noMultiLvlLbl val="0"/>
      </c:catAx>
      <c:valAx>
        <c:axId val="111992192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11990656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212145079118193"/>
          <c:y val="2.4074452720383322E-2"/>
          <c:w val="0.67787854920881807"/>
          <c:h val="0.11687087959493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Kodchasal" pitchFamily="2" charset="-34"/>
              <a:ea typeface="+mn-ea"/>
              <a:cs typeface="TH Kodchasal" pitchFamily="2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7.6324598238044994E-2"/>
          <c:y val="0.36996216789174158"/>
          <c:w val="0.92367540176195506"/>
          <c:h val="0.494493229097958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ลงนามแล้ว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2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10</c:v>
                </c:pt>
                <c:pt idx="4">
                  <c:v>9</c:v>
                </c:pt>
                <c:pt idx="5">
                  <c:v>5</c:v>
                </c:pt>
                <c:pt idx="6">
                  <c:v>3</c:v>
                </c:pt>
                <c:pt idx="8">
                  <c:v>8</c:v>
                </c:pt>
                <c:pt idx="9">
                  <c:v>1</c:v>
                </c:pt>
                <c:pt idx="10">
                  <c:v>7</c:v>
                </c:pt>
                <c:pt idx="11">
                  <c:v>11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 formatCode="0">
                  <c:v>100</c:v>
                </c:pt>
                <c:pt idx="1">
                  <c:v>100</c:v>
                </c:pt>
                <c:pt idx="2" formatCode="0.00">
                  <c:v>99.9</c:v>
                </c:pt>
                <c:pt idx="3">
                  <c:v>99.86</c:v>
                </c:pt>
                <c:pt idx="4">
                  <c:v>99.58</c:v>
                </c:pt>
                <c:pt idx="5">
                  <c:v>99.18</c:v>
                </c:pt>
                <c:pt idx="6">
                  <c:v>98.42</c:v>
                </c:pt>
                <c:pt idx="7" formatCode="0.00">
                  <c:v>97.6</c:v>
                </c:pt>
                <c:pt idx="8" formatCode="0.00">
                  <c:v>97.1</c:v>
                </c:pt>
                <c:pt idx="9">
                  <c:v>94.31</c:v>
                </c:pt>
                <c:pt idx="10">
                  <c:v>89.62</c:v>
                </c:pt>
                <c:pt idx="11">
                  <c:v>88.48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86-47C3-891E-A4ED4DB1F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ได้ผู้รับจ้าง (รอลงนาม)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-1.4516834040809907E-3"/>
                  <c:y val="1.619154057026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619154057026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295323245621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516834040809907E-3"/>
                  <c:y val="1.295323245621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516834040809907E-3"/>
                  <c:y val="9.7149243421581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3550502122429724E-3"/>
                  <c:y val="1.295323245621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10</c:v>
                </c:pt>
                <c:pt idx="4">
                  <c:v>9</c:v>
                </c:pt>
                <c:pt idx="5">
                  <c:v>5</c:v>
                </c:pt>
                <c:pt idx="6">
                  <c:v>3</c:v>
                </c:pt>
                <c:pt idx="8">
                  <c:v>8</c:v>
                </c:pt>
                <c:pt idx="9">
                  <c:v>1</c:v>
                </c:pt>
                <c:pt idx="10">
                  <c:v>7</c:v>
                </c:pt>
                <c:pt idx="11">
                  <c:v>11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0.14000000000000001</c:v>
                </c:pt>
                <c:pt idx="4">
                  <c:v>0.42</c:v>
                </c:pt>
                <c:pt idx="5">
                  <c:v>0.82</c:v>
                </c:pt>
                <c:pt idx="6">
                  <c:v>1.58</c:v>
                </c:pt>
                <c:pt idx="7" formatCode="0.00">
                  <c:v>2.4</c:v>
                </c:pt>
                <c:pt idx="8">
                  <c:v>2.68</c:v>
                </c:pt>
                <c:pt idx="9">
                  <c:v>0.47</c:v>
                </c:pt>
                <c:pt idx="10">
                  <c:v>9.6199999999999992</c:v>
                </c:pt>
                <c:pt idx="11">
                  <c:v>10.39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86-47C3-891E-A4ED4DB1F9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ยังไม่ได้ผู้รับจ้าง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/>
                      </a:solidFill>
                      <a:latin typeface="Angsana New" panose="02020603050405020304" pitchFamily="18" charset="-34"/>
                      <a:ea typeface="+mn-ea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550502122429724E-3"/>
                  <c:y val="-1.942984868431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033668081619815E-3"/>
                  <c:y val="-1.942984868431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3550502122428657E-3"/>
                  <c:y val="-2.9144773026474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2584170204048467E-3"/>
                  <c:y val="-1.942984868431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033668081618748E-3"/>
                  <c:y val="-1.942984868431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10</c:v>
                </c:pt>
                <c:pt idx="4">
                  <c:v>9</c:v>
                </c:pt>
                <c:pt idx="5">
                  <c:v>5</c:v>
                </c:pt>
                <c:pt idx="6">
                  <c:v>3</c:v>
                </c:pt>
                <c:pt idx="8">
                  <c:v>8</c:v>
                </c:pt>
                <c:pt idx="9">
                  <c:v>1</c:v>
                </c:pt>
                <c:pt idx="10">
                  <c:v>7</c:v>
                </c:pt>
                <c:pt idx="11">
                  <c:v>11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2" formatCode="0.00">
                  <c:v>0.1</c:v>
                </c:pt>
                <c:pt idx="8">
                  <c:v>0.22</c:v>
                </c:pt>
                <c:pt idx="9">
                  <c:v>5.22</c:v>
                </c:pt>
                <c:pt idx="10">
                  <c:v>0.76</c:v>
                </c:pt>
                <c:pt idx="11">
                  <c:v>1.1299999999999999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112584576"/>
        <c:axId val="112586112"/>
        <c:axId val="0"/>
      </c:bar3DChart>
      <c:catAx>
        <c:axId val="11258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112586112"/>
        <c:crosses val="autoZero"/>
        <c:auto val="1"/>
        <c:lblAlgn val="ctr"/>
        <c:lblOffset val="0"/>
        <c:tickMarkSkip val="2"/>
        <c:noMultiLvlLbl val="0"/>
      </c:catAx>
      <c:valAx>
        <c:axId val="112586112"/>
        <c:scaling>
          <c:orientation val="minMax"/>
          <c:max val="1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12584576"/>
        <c:crosses val="autoZero"/>
        <c:crossBetween val="between"/>
        <c:majorUnit val="20"/>
        <c:minorUnit val="10"/>
      </c:valAx>
    </c:plotArea>
    <c:legend>
      <c:legendPos val="b"/>
      <c:layout>
        <c:manualLayout>
          <c:xMode val="edge"/>
          <c:yMode val="edge"/>
          <c:x val="0.2324086833985943"/>
          <c:y val="0.1281056840976888"/>
          <c:w val="0.69629125752817866"/>
          <c:h val="0.10817886986106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Kodchasal" pitchFamily="2" charset="-34"/>
              <a:ea typeface="+mn-ea"/>
              <a:cs typeface="TH Kodchasal" pitchFamily="2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6.0632746342816166E-2"/>
          <c:y val="0.36571998426233254"/>
          <c:w val="0.93936725365718388"/>
          <c:h val="0.494493229097958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ลงนามแล้ว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8</c:v>
                </c:pt>
                <c:pt idx="3">
                  <c:v>10</c:v>
                </c:pt>
                <c:pt idx="4">
                  <c:v>4</c:v>
                </c:pt>
                <c:pt idx="5">
                  <c:v>11</c:v>
                </c:pt>
                <c:pt idx="6">
                  <c:v>9</c:v>
                </c:pt>
                <c:pt idx="7">
                  <c:v>1</c:v>
                </c:pt>
                <c:pt idx="8">
                  <c:v>6</c:v>
                </c:pt>
                <c:pt idx="9">
                  <c:v>7</c:v>
                </c:pt>
                <c:pt idx="11">
                  <c:v>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 formatCode="0">
                  <c:v>100</c:v>
                </c:pt>
                <c:pt idx="1">
                  <c:v>100</c:v>
                </c:pt>
                <c:pt idx="2">
                  <c:v>98.17</c:v>
                </c:pt>
                <c:pt idx="3">
                  <c:v>96.36</c:v>
                </c:pt>
                <c:pt idx="4">
                  <c:v>96.05</c:v>
                </c:pt>
                <c:pt idx="5">
                  <c:v>95.24</c:v>
                </c:pt>
                <c:pt idx="6" formatCode="0.00">
                  <c:v>94.23</c:v>
                </c:pt>
                <c:pt idx="7">
                  <c:v>92.81</c:v>
                </c:pt>
                <c:pt idx="8" formatCode="0.00">
                  <c:v>91.3</c:v>
                </c:pt>
                <c:pt idx="9">
                  <c:v>90</c:v>
                </c:pt>
                <c:pt idx="10">
                  <c:v>84.91</c:v>
                </c:pt>
                <c:pt idx="11">
                  <c:v>84.06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86-47C3-891E-A4ED4DB1F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ได้ผู้รับจ้าง (รอลงนาม)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-1.4338966853728087E-3"/>
                  <c:y val="1.6758473189609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338966853728087E-3"/>
                  <c:y val="-1.3406778551687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338966853728087E-3"/>
                  <c:y val="2.0110167827531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51512088782681E-16"/>
                  <c:y val="2.346186246545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51512088782681E-16"/>
                  <c:y val="1.3406778551687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8</c:v>
                </c:pt>
                <c:pt idx="3">
                  <c:v>10</c:v>
                </c:pt>
                <c:pt idx="4">
                  <c:v>4</c:v>
                </c:pt>
                <c:pt idx="5">
                  <c:v>11</c:v>
                </c:pt>
                <c:pt idx="6">
                  <c:v>9</c:v>
                </c:pt>
                <c:pt idx="7">
                  <c:v>1</c:v>
                </c:pt>
                <c:pt idx="8">
                  <c:v>6</c:v>
                </c:pt>
                <c:pt idx="9">
                  <c:v>7</c:v>
                </c:pt>
                <c:pt idx="11">
                  <c:v>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2">
                  <c:v>0.91</c:v>
                </c:pt>
                <c:pt idx="3">
                  <c:v>3.64</c:v>
                </c:pt>
                <c:pt idx="4">
                  <c:v>1.32</c:v>
                </c:pt>
                <c:pt idx="5">
                  <c:v>1.59</c:v>
                </c:pt>
                <c:pt idx="6" formatCode="0.00">
                  <c:v>5.77</c:v>
                </c:pt>
                <c:pt idx="7" formatCode="0.00">
                  <c:v>0.6</c:v>
                </c:pt>
                <c:pt idx="8" formatCode="0.00">
                  <c:v>2.9</c:v>
                </c:pt>
                <c:pt idx="9">
                  <c:v>6.67</c:v>
                </c:pt>
                <c:pt idx="10" formatCode="0.00">
                  <c:v>6.6</c:v>
                </c:pt>
                <c:pt idx="11" formatCode="0.00">
                  <c:v>13.04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86-47C3-891E-A4ED4DB1F9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ยังไม่ได้ผู้รับจ้าง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-4.3016900561184263E-3"/>
                  <c:y val="-6.7033892758439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338966853728087E-3"/>
                  <c:y val="2.6813557103375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7355867414912347E-3"/>
                  <c:y val="-1.3406778551687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51512088782681E-16"/>
                  <c:y val="-6.7033892758439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51512088782681E-16"/>
                  <c:y val="-1.3406778551687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8</c:v>
                </c:pt>
                <c:pt idx="3">
                  <c:v>10</c:v>
                </c:pt>
                <c:pt idx="4">
                  <c:v>4</c:v>
                </c:pt>
                <c:pt idx="5">
                  <c:v>11</c:v>
                </c:pt>
                <c:pt idx="6">
                  <c:v>9</c:v>
                </c:pt>
                <c:pt idx="7">
                  <c:v>1</c:v>
                </c:pt>
                <c:pt idx="8">
                  <c:v>6</c:v>
                </c:pt>
                <c:pt idx="9">
                  <c:v>7</c:v>
                </c:pt>
                <c:pt idx="11">
                  <c:v>5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5">
                  <c:v>3.17</c:v>
                </c:pt>
                <c:pt idx="7" formatCode="0.00">
                  <c:v>0.6</c:v>
                </c:pt>
                <c:pt idx="8" formatCode="0.00">
                  <c:v>5.8</c:v>
                </c:pt>
                <c:pt idx="9" formatCode="0.00">
                  <c:v>3.33</c:v>
                </c:pt>
                <c:pt idx="10">
                  <c:v>2.83</c:v>
                </c:pt>
                <c:pt idx="11" formatCode="0.00">
                  <c:v>2.9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คืนงบประมาณ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2"/>
              <c:layout>
                <c:manualLayout>
                  <c:x val="-1.4338966853728087E-3"/>
                  <c:y val="-4.022033565506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338966853728087E-3"/>
                  <c:y val="-4.3572030292985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338966853728087E-3"/>
                  <c:y val="-5.362737811971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51512088782681E-16"/>
                  <c:y val="-5.0275419568829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8</c:v>
                </c:pt>
                <c:pt idx="3">
                  <c:v>10</c:v>
                </c:pt>
                <c:pt idx="4">
                  <c:v>4</c:v>
                </c:pt>
                <c:pt idx="5">
                  <c:v>11</c:v>
                </c:pt>
                <c:pt idx="6">
                  <c:v>9</c:v>
                </c:pt>
                <c:pt idx="7">
                  <c:v>1</c:v>
                </c:pt>
                <c:pt idx="8">
                  <c:v>6</c:v>
                </c:pt>
                <c:pt idx="9">
                  <c:v>7</c:v>
                </c:pt>
                <c:pt idx="11">
                  <c:v>5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2">
                  <c:v>0.92</c:v>
                </c:pt>
                <c:pt idx="4">
                  <c:v>2.63</c:v>
                </c:pt>
                <c:pt idx="7">
                  <c:v>5.99</c:v>
                </c:pt>
                <c:pt idx="10">
                  <c:v>5.66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cylinder"/>
        <c:axId val="112230400"/>
        <c:axId val="112233472"/>
        <c:axId val="0"/>
      </c:bar3DChart>
      <c:catAx>
        <c:axId val="11223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112233472"/>
        <c:crosses val="autoZero"/>
        <c:auto val="1"/>
        <c:lblAlgn val="ctr"/>
        <c:lblOffset val="0"/>
        <c:tickMarkSkip val="2"/>
        <c:noMultiLvlLbl val="0"/>
      </c:catAx>
      <c:valAx>
        <c:axId val="112233472"/>
        <c:scaling>
          <c:orientation val="minMax"/>
          <c:max val="1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112230400"/>
        <c:crosses val="autoZero"/>
        <c:crossBetween val="between"/>
        <c:majorUnit val="20"/>
        <c:minorUnit val="10"/>
      </c:valAx>
    </c:plotArea>
    <c:legend>
      <c:legendPos val="b"/>
      <c:layout>
        <c:manualLayout>
          <c:xMode val="edge"/>
          <c:yMode val="edge"/>
          <c:x val="0.17002740436247823"/>
          <c:y val="9.3391408260686898E-2"/>
          <c:w val="0.82851431141797249"/>
          <c:h val="0.1337579516975937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>
              <a:latin typeface="TH Kodchasal" pitchFamily="2" charset="-34"/>
              <a:cs typeface="TH Kodchasal" pitchFamily="2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200" b="1">
          <a:latin typeface="Angsana New" pitchFamily="18" charset="-34"/>
          <a:cs typeface="Angsana New" pitchFamily="18" charset="-34"/>
        </a:defRPr>
      </a:pPr>
      <a:endParaRPr lang="th-TH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0.16239</cdr:x>
      <cdr:y>0.84091</cdr:y>
    </cdr:from>
    <cdr:to>
      <cdr:x>0.31624</cdr:x>
      <cdr:y>0.95455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8152" y="2664296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0.17103</cdr:y>
    </cdr:from>
    <cdr:to>
      <cdr:x>0.12423</cdr:x>
      <cdr:y>0.26737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0" y="648072"/>
          <a:ext cx="919336" cy="365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ร้อยละ (</a:t>
          </a:r>
          <a:r>
            <a:rPr lang="en-US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%)</a:t>
          </a:r>
          <a:endParaRPr lang="th-TH" sz="1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0.74359</cdr:x>
      <cdr:y>0.63636</cdr:y>
    </cdr:from>
    <cdr:to>
      <cdr:x>0.91453</cdr:x>
      <cdr:y>0.75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6264696" y="2016224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24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rPr>
            <a:t>ไม่มีสิ่งก่อสร้าง</a:t>
          </a:r>
          <a:endParaRPr lang="th-TH" sz="2400" b="1" dirty="0">
            <a:solidFill>
              <a:srgbClr val="C00000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0.16239</cdr:x>
      <cdr:y>0.84091</cdr:y>
    </cdr:from>
    <cdr:to>
      <cdr:x>0.31624</cdr:x>
      <cdr:y>0.95455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8152" y="2664296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0.01033</cdr:x>
      <cdr:y>0.1652</cdr:y>
    </cdr:from>
    <cdr:to>
      <cdr:x>0.11503</cdr:x>
      <cdr:y>0.26154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94420" y="720080"/>
          <a:ext cx="957378" cy="419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ร้อยละ (</a:t>
          </a:r>
          <a:r>
            <a:rPr lang="en-US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%)</a:t>
          </a:r>
          <a:endParaRPr lang="th-TH" sz="1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0.07317</cdr:x>
      <cdr:y>0.18172</cdr:y>
    </cdr:from>
    <cdr:to>
      <cdr:x>0.1862</cdr:x>
      <cdr:y>0.27806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648072" y="792088"/>
          <a:ext cx="1001105" cy="419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ร้อยละ (</a:t>
          </a:r>
          <a:r>
            <a:rPr lang="en-US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%)</a:t>
          </a:r>
          <a:endParaRPr lang="th-TH" sz="1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0.02518</cdr:x>
      <cdr:y>0.19825</cdr:y>
    </cdr:from>
    <cdr:to>
      <cdr:x>0.13821</cdr:x>
      <cdr:y>0.28085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223019" y="864096"/>
          <a:ext cx="1001105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ร้อยละ (</a:t>
          </a:r>
          <a:r>
            <a:rPr lang="en-US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%)</a:t>
          </a:r>
          <a:endParaRPr lang="th-TH" sz="1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0.02518</cdr:x>
      <cdr:y>0.18172</cdr:y>
    </cdr:from>
    <cdr:to>
      <cdr:x>0.15306</cdr:x>
      <cdr:y>0.26154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177690" y="792088"/>
          <a:ext cx="902430" cy="347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ร้อยละ (</a:t>
          </a:r>
          <a:r>
            <a:rPr lang="en-US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%)</a:t>
          </a:r>
          <a:endParaRPr lang="th-TH" sz="1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0.03571</cdr:x>
      <cdr:y>0.20505</cdr:y>
    </cdr:from>
    <cdr:to>
      <cdr:x>0.16071</cdr:x>
      <cdr:y>0.30408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288032" y="812105"/>
          <a:ext cx="1008112" cy="392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ร้อยละ (</a:t>
          </a:r>
          <a:r>
            <a:rPr lang="en-US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%)</a:t>
          </a:r>
          <a:endParaRPr lang="th-TH" sz="1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0.00778</cdr:x>
      <cdr:y>0.21853</cdr:y>
    </cdr:from>
    <cdr:to>
      <cdr:x>0.12081</cdr:x>
      <cdr:y>0.31487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68060" y="857015"/>
          <a:ext cx="988839" cy="377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ร้อยละ (</a:t>
          </a:r>
          <a:r>
            <a:rPr lang="en-US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%)</a:t>
          </a:r>
          <a:endParaRPr lang="th-TH" sz="1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0.20904</cdr:y>
    </cdr:from>
    <cdr:to>
      <cdr:x>0.11303</cdr:x>
      <cdr:y>0.30538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-107504" y="792087"/>
          <a:ext cx="1001105" cy="365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ร้อยละ (</a:t>
          </a:r>
          <a:r>
            <a:rPr lang="en-US" sz="1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%)</a:t>
          </a:r>
          <a:endParaRPr lang="th-TH" sz="1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7A56-D118-4C66-8C0C-DE99FB0E6D98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F7335-D004-49CC-BF35-E694074CBD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4073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74EA0-7DB9-4F0A-A13E-8ACFA6893A66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6805F-BA93-4B4A-A898-68506CD7E1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163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794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4551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4551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458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8067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165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299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750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87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2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444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44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524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6805F-BA93-4B4A-A898-68506CD7E1A3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455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595-2CE7-4BDB-B52A-7DD4B2E94115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8057-AFB1-4788-9C91-D3854AA7F9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740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595-2CE7-4BDB-B52A-7DD4B2E94115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8057-AFB1-4788-9C91-D3854AA7F9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37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595-2CE7-4BDB-B52A-7DD4B2E94115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8057-AFB1-4788-9C91-D3854AA7F9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96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595-2CE7-4BDB-B52A-7DD4B2E94115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8057-AFB1-4788-9C91-D3854AA7F9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189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595-2CE7-4BDB-B52A-7DD4B2E94115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8057-AFB1-4788-9C91-D3854AA7F9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762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595-2CE7-4BDB-B52A-7DD4B2E94115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8057-AFB1-4788-9C91-D3854AA7F9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632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595-2CE7-4BDB-B52A-7DD4B2E94115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8057-AFB1-4788-9C91-D3854AA7F9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054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595-2CE7-4BDB-B52A-7DD4B2E94115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8057-AFB1-4788-9C91-D3854AA7F9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222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595-2CE7-4BDB-B52A-7DD4B2E94115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8057-AFB1-4788-9C91-D3854AA7F9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104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595-2CE7-4BDB-B52A-7DD4B2E94115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8057-AFB1-4788-9C91-D3854AA7F9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569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595-2CE7-4BDB-B52A-7DD4B2E94115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8057-AFB1-4788-9C91-D3854AA7F9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241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0595-2CE7-4BDB-B52A-7DD4B2E94115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8057-AFB1-4788-9C91-D3854AA7F9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46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ดมุมสี่เหลี่ยมผืนผ้าหนึ่งมุม 14"/>
          <p:cNvSpPr/>
          <p:nvPr/>
        </p:nvSpPr>
        <p:spPr>
          <a:xfrm>
            <a:off x="2195736" y="404664"/>
            <a:ext cx="6552728" cy="1972379"/>
          </a:xfrm>
          <a:prstGeom prst="snip1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5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การบริหารจัดการงบลงทุน  </a:t>
            </a:r>
            <a:endParaRPr lang="th-TH" sz="5200" b="1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/>
            <a:r>
              <a:rPr lang="th-TH" sz="5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เขต</a:t>
            </a:r>
            <a:r>
              <a:rPr lang="th-TH" sz="5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สุขภาพที่  12 </a:t>
            </a:r>
            <a:r>
              <a:rPr lang="th-TH" sz="5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ปี 2562</a:t>
            </a:r>
            <a:endParaRPr lang="en-US" sz="5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6" name="AutoShape 2" descr="Image result for à¸à¸à¸à¸£à¸´à¸«à¸²à¸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328760" y="2766004"/>
            <a:ext cx="863572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9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H Kodchasal" panose="02000506000000020004" pitchFamily="2" charset="-34"/>
                <a:cs typeface="TH Kodchasal" panose="02000506000000020004" pitchFamily="2" charset="-34"/>
              </a:rPr>
              <a:t>ข้อมูลจากโปรแกรมติดตามงบลงทุน  กองบริหารการสาธารณสุข  </a:t>
            </a:r>
          </a:p>
          <a:p>
            <a:pPr algn="ctr"/>
            <a:r>
              <a:rPr lang="th-TH" sz="29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H Kodchasal" panose="02000506000000020004" pitchFamily="2" charset="-34"/>
                <a:cs typeface="TH Kodchasal" panose="02000506000000020004" pitchFamily="2" charset="-34"/>
              </a:rPr>
              <a:t>ณ  วันที่  10  พฤษภาคม  2562  เวลา  </a:t>
            </a:r>
            <a:r>
              <a:rPr lang="en-US" sz="29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H Kodchasal" panose="02000506000000020004" pitchFamily="2" charset="-34"/>
                <a:cs typeface="TH Kodchasal" panose="02000506000000020004" pitchFamily="2" charset="-34"/>
              </a:rPr>
              <a:t>18.00</a:t>
            </a:r>
            <a:r>
              <a:rPr lang="th-TH" sz="29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en-US" sz="29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9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H Kodchasal" panose="02000506000000020004" pitchFamily="2" charset="-34"/>
                <a:cs typeface="TH Kodchasal" panose="02000506000000020004" pitchFamily="2" charset="-34"/>
              </a:rPr>
              <a:t>น.</a:t>
            </a:r>
            <a:endParaRPr lang="en-US" sz="29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0" y="473569"/>
            <a:ext cx="1723600" cy="1731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8" y="5515198"/>
            <a:ext cx="273630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โดย</a:t>
            </a:r>
          </a:p>
          <a:p>
            <a:pPr algn="ctr"/>
            <a:r>
              <a:rPr lang="th-TH" sz="2300" b="1" dirty="0" err="1" smtClean="0">
                <a:latin typeface="TH Kodchasal" panose="02000506000000020004" pitchFamily="2" charset="-34"/>
                <a:cs typeface="TH Kodchasal" panose="02000506000000020004" pitchFamily="2" charset="-34"/>
              </a:rPr>
              <a:t>พญ</a:t>
            </a:r>
            <a:r>
              <a:rPr lang="th-TH" sz="23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.นิต</a:t>
            </a:r>
            <a:r>
              <a:rPr lang="th-TH" sz="23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ย</a:t>
            </a:r>
            <a:r>
              <a:rPr lang="th-TH" sz="23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า  ภูวนานนท์</a:t>
            </a:r>
          </a:p>
          <a:p>
            <a:pPr algn="ctr"/>
            <a:r>
              <a:rPr lang="th-TH" sz="23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15  พฤษภาคม  2562</a:t>
            </a:r>
            <a:endParaRPr lang="th-TH" sz="23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8" y="3653223"/>
            <a:ext cx="4355844" cy="29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545077"/>
              </p:ext>
            </p:extLst>
          </p:nvPr>
        </p:nvGraphicFramePr>
        <p:xfrm>
          <a:off x="244582" y="1816740"/>
          <a:ext cx="8647897" cy="485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170"/>
                <a:gridCol w="1080120"/>
                <a:gridCol w="1440160"/>
                <a:gridCol w="4032447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หน่วยบริการ</a:t>
                      </a:r>
                      <a:endParaRPr lang="th-TH" sz="20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(หน่วย)</a:t>
                      </a:r>
                      <a:endParaRPr lang="th-TH" sz="20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จำนวนเงินทั้งหมด</a:t>
                      </a:r>
                      <a:endParaRPr lang="th-TH" sz="20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ขั้นตอนปัจจุบัน</a:t>
                      </a:r>
                      <a:endParaRPr lang="th-TH" sz="20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err="1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สสจ</a:t>
                      </a:r>
                      <a:r>
                        <a:rPr lang="th-TH" sz="22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.ปัตตานี</a:t>
                      </a:r>
                      <a:endParaRPr lang="th-TH" sz="2200" b="1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  <a:p>
                      <a:pPr algn="ctr"/>
                      <a:endParaRPr lang="th-TH" sz="22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1</a:t>
                      </a:r>
                      <a:endParaRPr lang="th-TH" sz="20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9,830,700</a:t>
                      </a:r>
                      <a:endParaRPr lang="th-TH" sz="20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ขอสนับสนุนเงินงบประมาณรายจ่ายเพิ่มเติม เนื่องจากผู้เสนอราคาสูงกว่าวงเงินงบประมาณที่ได้รับจัดสรร ในส่วนที่เกินร้อยละ 10</a:t>
                      </a:r>
                      <a:endParaRPr lang="th-TH" sz="2000" u="none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44704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err="1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สสจ</a:t>
                      </a:r>
                      <a:r>
                        <a:rPr lang="th-TH" sz="22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.สงขลา</a:t>
                      </a:r>
                      <a:endParaRPr lang="th-TH" sz="2200" b="1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1</a:t>
                      </a:r>
                      <a:endParaRPr lang="th-TH" sz="20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29,525,600</a:t>
                      </a:r>
                      <a:endParaRPr lang="th-TH" sz="20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sng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วิธี</a:t>
                      </a:r>
                      <a:r>
                        <a:rPr lang="th-TH" sz="2000" u="sng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</a:t>
                      </a:r>
                      <a:r>
                        <a:rPr lang="en-US" sz="2000" u="sng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E-bidding</a:t>
                      </a:r>
                      <a:r>
                        <a:rPr lang="th-TH" sz="2000" u="none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 </a:t>
                      </a:r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ถึงขั้นตอนที่ 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รอลงนามในสัญญา จากผู้ที่มีอำนาจ</a:t>
                      </a:r>
                      <a:endParaRPr lang="th-TH" sz="20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F5F8EE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err="1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สสจ</a:t>
                      </a:r>
                      <a:r>
                        <a:rPr lang="th-TH" sz="22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.ตรัง</a:t>
                      </a:r>
                      <a:endParaRPr lang="th-TH" sz="2200" b="1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1</a:t>
                      </a:r>
                      <a:endParaRPr lang="th-TH" sz="20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3,447,000</a:t>
                      </a:r>
                      <a:endParaRPr lang="th-TH" sz="20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sng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วิธี</a:t>
                      </a:r>
                      <a:r>
                        <a:rPr lang="th-TH" sz="2000" u="sng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</a:t>
                      </a:r>
                      <a:r>
                        <a:rPr lang="en-US" sz="2000" u="sng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E-bidding</a:t>
                      </a:r>
                      <a:r>
                        <a:rPr lang="th-TH" sz="2000" u="none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 </a:t>
                      </a:r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ถึงขั้นตอนที่ 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รอลงนามในสัญญา จากผู้ที่มีอำนาจ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err="1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สสจ</a:t>
                      </a:r>
                      <a:r>
                        <a:rPr lang="th-TH" sz="22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.สตูล</a:t>
                      </a:r>
                      <a:endParaRPr lang="th-TH" sz="2200" b="1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1</a:t>
                      </a:r>
                      <a:endParaRPr lang="th-TH" sz="20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3,100,000</a:t>
                      </a:r>
                      <a:endParaRPr lang="th-TH" sz="20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งบประมาณที่ได้รับจัดสรรไม่เพียงพอ เนื่องจากเป็นพื้นที่เกาะ ได้ดำเนินการของบประมาณเพิ่มเติมไปยังสำนักงบประมาณ</a:t>
                      </a:r>
                      <a:endParaRPr lang="th-TH" sz="20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F5F8EE"/>
                    </a:solidFill>
                  </a:tcPr>
                </a:tc>
              </a:tr>
            </a:tbl>
          </a:graphicData>
        </a:graphic>
      </p:graphicFrame>
      <p:sp>
        <p:nvSpPr>
          <p:cNvPr id="8" name="สี่เหลี่ยมผืนผ้ามุมมน 7"/>
          <p:cNvSpPr/>
          <p:nvPr/>
        </p:nvSpPr>
        <p:spPr>
          <a:xfrm>
            <a:off x="3995936" y="112440"/>
            <a:ext cx="5184576" cy="1378032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th-TH" b="1" kern="0" dirty="0" smtClean="0">
                <a:solidFill>
                  <a:schemeClr val="tx2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สรุปรายการ</a:t>
            </a:r>
          </a:p>
          <a:p>
            <a:pPr algn="ctr">
              <a:defRPr/>
            </a:pPr>
            <a:r>
              <a:rPr lang="th-TH" b="1" dirty="0">
                <a:latin typeface="TH Kodchasal" pitchFamily="2" charset="-34"/>
                <a:cs typeface="TH Kodchasal" pitchFamily="2" charset="-34"/>
              </a:rPr>
              <a:t>งบประมาณรายจ่ายประจำปี (</a:t>
            </a:r>
            <a:r>
              <a:rPr lang="th-TH" b="1" dirty="0" err="1">
                <a:latin typeface="TH Kodchasal" pitchFamily="2" charset="-34"/>
                <a:cs typeface="TH Kodchasal" pitchFamily="2" charset="-34"/>
              </a:rPr>
              <a:t>พรบ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.)</a:t>
            </a:r>
            <a:endParaRPr lang="th-TH" b="1" kern="0" dirty="0">
              <a:latin typeface="TH Kodchasal" pitchFamily="2" charset="-34"/>
              <a:cs typeface="TH Kodchasal" pitchFamily="2" charset="-34"/>
            </a:endParaRPr>
          </a:p>
          <a:p>
            <a:pPr algn="ctr">
              <a:defRPr/>
            </a:pPr>
            <a:r>
              <a:rPr lang="th-TH" sz="3000" b="1" u="sng" kern="0" dirty="0" smtClean="0">
                <a:solidFill>
                  <a:schemeClr val="accent6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ได้</a:t>
            </a:r>
            <a:r>
              <a:rPr lang="th-TH" sz="3000" b="1" u="sng" kern="0" dirty="0" smtClean="0">
                <a:solidFill>
                  <a:schemeClr val="accent6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ผู้รับจ้างแล้ว  (รอลงนาม)</a:t>
            </a:r>
            <a:endParaRPr lang="th-TH" sz="3000" b="1" u="sng" kern="0" dirty="0">
              <a:solidFill>
                <a:schemeClr val="accent6">
                  <a:lumMod val="75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คำบรรยายภาพแบบวงรี 5"/>
          <p:cNvSpPr/>
          <p:nvPr/>
        </p:nvSpPr>
        <p:spPr>
          <a:xfrm>
            <a:off x="107504" y="315764"/>
            <a:ext cx="3960440" cy="924482"/>
          </a:xfrm>
          <a:prstGeom prst="wedgeEllipseCallout">
            <a:avLst>
              <a:gd name="adj1" fmla="val 15433"/>
              <a:gd name="adj2" fmla="val 10296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300" b="1" dirty="0" smtClean="0">
                <a:solidFill>
                  <a:schemeClr val="accent6">
                    <a:lumMod val="75000"/>
                  </a:schemeClr>
                </a:solidFill>
                <a:latin typeface="TH Kodchasal" pitchFamily="2" charset="-34"/>
                <a:cs typeface="TH Kodchasal" pitchFamily="2" charset="-34"/>
              </a:rPr>
              <a:t>สิ่งก่อสร้างปีเดียว</a:t>
            </a:r>
            <a:endParaRPr lang="th-TH" sz="3300" b="1" dirty="0">
              <a:solidFill>
                <a:schemeClr val="accent6">
                  <a:lumMod val="75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1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62514"/>
            <a:ext cx="72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Kodchasal" pitchFamily="2" charset="-34"/>
                <a:cs typeface="TH Kodchasal" pitchFamily="2" charset="-34"/>
              </a:rPr>
              <a:t>ผลการดำเนินงาน  งบลงทุน (รายหน่วยบริการ)</a:t>
            </a:r>
          </a:p>
          <a:p>
            <a:pPr algn="ctr"/>
            <a:r>
              <a:rPr lang="th-TH" sz="3600" b="1" dirty="0">
                <a:solidFill>
                  <a:srgbClr val="0000CC"/>
                </a:solidFill>
                <a:latin typeface="TH Kodchasal" pitchFamily="2" charset="-34"/>
                <a:cs typeface="TH Kodchasal" pitchFamily="2" charset="-34"/>
              </a:rPr>
              <a:t>งบประมาณ (แผนงาน</a:t>
            </a:r>
            <a:r>
              <a:rPr lang="th-TH" sz="3600" b="1" dirty="0" err="1">
                <a:solidFill>
                  <a:srgbClr val="0000CC"/>
                </a:solidFill>
                <a:latin typeface="TH Kodchasal" pitchFamily="2" charset="-34"/>
                <a:cs typeface="TH Kodchasal" pitchFamily="2" charset="-34"/>
              </a:rPr>
              <a:t>บูรณา</a:t>
            </a:r>
            <a:r>
              <a:rPr lang="th-TH" sz="3600" b="1" dirty="0">
                <a:solidFill>
                  <a:srgbClr val="0000CC"/>
                </a:solidFill>
                <a:latin typeface="TH Kodchasal" pitchFamily="2" charset="-34"/>
                <a:cs typeface="TH Kodchasal" pitchFamily="2" charset="-34"/>
              </a:rPr>
              <a:t>การ)</a:t>
            </a: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330544" y="1412776"/>
            <a:ext cx="84969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แผนผังลำดับงาน: เทปเจาะรู 16"/>
          <p:cNvSpPr/>
          <p:nvPr/>
        </p:nvSpPr>
        <p:spPr>
          <a:xfrm>
            <a:off x="7380312" y="195010"/>
            <a:ext cx="1368152" cy="90194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ปี 2562</a:t>
            </a:r>
            <a:endParaRPr lang="en-US" sz="4400" b="1" dirty="0" smtClean="0">
              <a:cs typeface="+mj-cs"/>
            </a:endParaRPr>
          </a:p>
        </p:txBody>
      </p:sp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xmlns="" id="{44B171B3-CD98-4E6E-B682-63AA04345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135171"/>
              </p:ext>
            </p:extLst>
          </p:nvPr>
        </p:nvGraphicFramePr>
        <p:xfrm>
          <a:off x="1979712" y="2348880"/>
          <a:ext cx="7056784" cy="435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คำบรรยายภาพแบบวงรี 7"/>
          <p:cNvSpPr/>
          <p:nvPr/>
        </p:nvSpPr>
        <p:spPr>
          <a:xfrm>
            <a:off x="107504" y="1640422"/>
            <a:ext cx="3960440" cy="924482"/>
          </a:xfrm>
          <a:prstGeom prst="wedgeEllipseCallout">
            <a:avLst>
              <a:gd name="adj1" fmla="val 15433"/>
              <a:gd name="adj2" fmla="val 102966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300" b="1" dirty="0" smtClean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สิ่งก่อสร้างปีเดียว</a:t>
            </a:r>
            <a:endParaRPr lang="th-TH" sz="3300" b="1" dirty="0">
              <a:solidFill>
                <a:srgbClr val="C00000"/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10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638343"/>
              </p:ext>
            </p:extLst>
          </p:nvPr>
        </p:nvGraphicFramePr>
        <p:xfrm>
          <a:off x="244582" y="2060848"/>
          <a:ext cx="8647897" cy="407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170"/>
                <a:gridCol w="1080120"/>
                <a:gridCol w="1440160"/>
                <a:gridCol w="4032447"/>
              </a:tblGrid>
              <a:tr h="108951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หน่วยบริการ</a:t>
                      </a:r>
                      <a:endParaRPr lang="th-TH" sz="24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(หน่วย)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จำนวนเงินทั้งหมด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ขั้นตอนปัจจุบัน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492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รพ.</a:t>
                      </a:r>
                      <a:r>
                        <a:rPr lang="th-TH" sz="2200" b="1" dirty="0" err="1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เบ</a:t>
                      </a:r>
                      <a:r>
                        <a:rPr lang="th-TH" sz="22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ตง</a:t>
                      </a:r>
                      <a:endParaRPr lang="th-TH" sz="2200" b="1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  <a:p>
                      <a:pPr algn="ctr"/>
                      <a:endParaRPr lang="th-TH" sz="22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1</a:t>
                      </a:r>
                      <a:endParaRPr lang="th-TH" sz="22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21,000,000</a:t>
                      </a:r>
                      <a:endParaRPr lang="th-TH" sz="22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u="sng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วิธีคัดเลือก</a:t>
                      </a:r>
                      <a:r>
                        <a:rPr lang="th-TH" sz="2200" u="none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 </a:t>
                      </a:r>
                      <a:r>
                        <a:rPr lang="th-TH" sz="22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ถึงขั้นตอนที่ 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เว้นระยะเวลาอุทธรณ์ ก่อนการลงนาม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ในสัญญา/รอลงนามสัญญา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92025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รพ.นราธิวาส</a:t>
                      </a:r>
                      <a:endParaRPr lang="th-TH" sz="2200" b="1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2</a:t>
                      </a:r>
                      <a:endParaRPr lang="th-TH" sz="22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14,000,000</a:t>
                      </a:r>
                      <a:endParaRPr lang="th-TH" sz="22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u="sng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วิธีคัดเลือก</a:t>
                      </a:r>
                      <a:r>
                        <a:rPr lang="th-TH" sz="2200" u="none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 </a:t>
                      </a:r>
                      <a:r>
                        <a:rPr lang="th-TH" sz="22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ถึงขั้นตอนที่ 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เว้นระยะเวลาอุทธรณ์ ก่อนการลงนาม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ในสัญญา/รอลงนามสัญญา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rgbClr val="F5F8EE"/>
                    </a:solidFill>
                  </a:tcPr>
                </a:tc>
              </a:tr>
            </a:tbl>
          </a:graphicData>
        </a:graphic>
      </p:graphicFrame>
      <p:sp>
        <p:nvSpPr>
          <p:cNvPr id="8" name="สี่เหลี่ยมผืนผ้ามุมมน 7"/>
          <p:cNvSpPr/>
          <p:nvPr/>
        </p:nvSpPr>
        <p:spPr>
          <a:xfrm>
            <a:off x="3995936" y="188640"/>
            <a:ext cx="5184576" cy="1378032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th-TH" sz="3000" b="1" kern="0" dirty="0" smtClean="0">
                <a:solidFill>
                  <a:schemeClr val="tx2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สรุปรายการ</a:t>
            </a:r>
          </a:p>
          <a:p>
            <a:pPr algn="ctr"/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งบประมาณ (แผนงาน</a:t>
            </a:r>
            <a:r>
              <a:rPr lang="th-TH" sz="32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บูรณา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การ)</a:t>
            </a:r>
          </a:p>
          <a:p>
            <a:pPr algn="ctr">
              <a:defRPr/>
            </a:pPr>
            <a:r>
              <a:rPr lang="th-TH" sz="3000" b="1" u="sng" kern="0" dirty="0" smtClean="0">
                <a:solidFill>
                  <a:schemeClr val="accent6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ได้</a:t>
            </a:r>
            <a:r>
              <a:rPr lang="th-TH" sz="3000" b="1" u="sng" kern="0" dirty="0" smtClean="0">
                <a:solidFill>
                  <a:schemeClr val="accent6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ผู้รับจ้างแล้ว  (รอลงนาม)</a:t>
            </a:r>
            <a:endParaRPr lang="th-TH" sz="3000" b="1" u="sng" kern="0" dirty="0">
              <a:solidFill>
                <a:schemeClr val="accent6">
                  <a:lumMod val="75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คำบรรยายภาพแบบวงรี 5"/>
          <p:cNvSpPr/>
          <p:nvPr/>
        </p:nvSpPr>
        <p:spPr>
          <a:xfrm>
            <a:off x="107504" y="404664"/>
            <a:ext cx="3960440" cy="924482"/>
          </a:xfrm>
          <a:prstGeom prst="wedgeEllipseCallout">
            <a:avLst>
              <a:gd name="adj1" fmla="val 15433"/>
              <a:gd name="adj2" fmla="val 10296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300" b="1" dirty="0" smtClean="0">
                <a:solidFill>
                  <a:schemeClr val="accent6">
                    <a:lumMod val="75000"/>
                  </a:schemeClr>
                </a:solidFill>
                <a:latin typeface="TH Kodchasal" pitchFamily="2" charset="-34"/>
                <a:cs typeface="TH Kodchasal" pitchFamily="2" charset="-34"/>
              </a:rPr>
              <a:t>สิ่งก่อสร้างปีเดียว</a:t>
            </a:r>
            <a:endParaRPr lang="th-TH" sz="3300" b="1" dirty="0">
              <a:solidFill>
                <a:schemeClr val="accent6">
                  <a:lumMod val="75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30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2008" y="162514"/>
            <a:ext cx="70962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Kodchasal" pitchFamily="2" charset="-34"/>
                <a:cs typeface="TH Kodchasal" pitchFamily="2" charset="-34"/>
              </a:rPr>
              <a:t>ผลการดำเนินงาน  งบลงทุน (รายหน่วยบริการ)</a:t>
            </a:r>
          </a:p>
          <a:p>
            <a:pPr algn="ctr"/>
            <a:r>
              <a:rPr lang="th-TH" sz="3600" b="1" dirty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งบประมาณรายจ่ายประจำปี (</a:t>
            </a:r>
            <a:r>
              <a:rPr lang="th-TH" sz="3600" b="1" dirty="0" err="1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พรบ</a:t>
            </a:r>
            <a:r>
              <a:rPr lang="th-TH" sz="3600" b="1" dirty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.)</a:t>
            </a:r>
            <a:endParaRPr lang="th-TH" sz="3600" b="1" dirty="0">
              <a:solidFill>
                <a:srgbClr val="0000CC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330544" y="1412776"/>
            <a:ext cx="84969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แผนผังลำดับงาน: เทปเจาะรู 16"/>
          <p:cNvSpPr/>
          <p:nvPr/>
        </p:nvSpPr>
        <p:spPr>
          <a:xfrm>
            <a:off x="7452320" y="195010"/>
            <a:ext cx="1368152" cy="90194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ปี 2562</a:t>
            </a:r>
            <a:endParaRPr lang="en-US" sz="4400" b="1" dirty="0" smtClean="0">
              <a:cs typeface="+mj-cs"/>
            </a:endParaRPr>
          </a:p>
        </p:txBody>
      </p:sp>
      <p:sp>
        <p:nvSpPr>
          <p:cNvPr id="2" name="คำบรรยายภาพแบบวงรี 1"/>
          <p:cNvSpPr/>
          <p:nvPr/>
        </p:nvSpPr>
        <p:spPr>
          <a:xfrm>
            <a:off x="107504" y="1628800"/>
            <a:ext cx="3652652" cy="924482"/>
          </a:xfrm>
          <a:prstGeom prst="wedgeEllipseCallout">
            <a:avLst>
              <a:gd name="adj1" fmla="val 20628"/>
              <a:gd name="adj2" fmla="val 94475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solidFill>
                  <a:srgbClr val="0000CC"/>
                </a:solidFill>
                <a:latin typeface="TH Kodchasal" pitchFamily="2" charset="-34"/>
                <a:cs typeface="TH Kodchasal" pitchFamily="2" charset="-34"/>
              </a:rPr>
              <a:t>สิ่งก่อสร้างผูกพัน</a:t>
            </a:r>
            <a:endParaRPr lang="th-TH" sz="3000" b="1" dirty="0">
              <a:solidFill>
                <a:srgbClr val="0000CC"/>
              </a:solidFill>
              <a:latin typeface="TH Kodchasal" pitchFamily="2" charset="-34"/>
              <a:cs typeface="TH Kodchasal" pitchFamily="2" charset="-34"/>
            </a:endParaRPr>
          </a:p>
        </p:txBody>
      </p:sp>
      <p:graphicFrame>
        <p:nvGraphicFramePr>
          <p:cNvPr id="7" name="แผนภูมิ 6">
            <a:extLst>
              <a:ext uri="{FF2B5EF4-FFF2-40B4-BE49-F238E27FC236}">
                <a16:creationId xmlns="" xmlns:a16="http://schemas.microsoft.com/office/drawing/2014/main" id="{44B171B3-CD98-4E6E-B682-63AA04345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551528"/>
              </p:ext>
            </p:extLst>
          </p:nvPr>
        </p:nvGraphicFramePr>
        <p:xfrm>
          <a:off x="107504" y="2536142"/>
          <a:ext cx="856895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คำบรรยายภาพแบบเส้น 1 2"/>
          <p:cNvSpPr/>
          <p:nvPr/>
        </p:nvSpPr>
        <p:spPr>
          <a:xfrm>
            <a:off x="4445496" y="4627736"/>
            <a:ext cx="4518992" cy="1037704"/>
          </a:xfrm>
          <a:prstGeom prst="borderCallout1">
            <a:avLst>
              <a:gd name="adj1" fmla="val 17609"/>
              <a:gd name="adj2" fmla="val -664"/>
              <a:gd name="adj3" fmla="val 43701"/>
              <a:gd name="adj4" fmla="val -11169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อาคารวินิจฉัยและรักษา เป็นอาคาร </a:t>
            </a:r>
            <a:r>
              <a:rPr lang="th-TH" sz="20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คสล</a:t>
            </a:r>
            <a:r>
              <a:rPr lang="th-TH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8 ชั้นพื้นที่ใช้สอยประมาณ 20,336 ตารางเมตร โรงพยาบาลตรังตำบลทับเที่ยง </a:t>
            </a:r>
          </a:p>
          <a:p>
            <a:r>
              <a:rPr lang="th-TH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(รออนุมัติจากปลัดกระทรวงสาธารณสุข)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คำบรรยายภาพแบบเส้น 1 8"/>
          <p:cNvSpPr/>
          <p:nvPr/>
        </p:nvSpPr>
        <p:spPr>
          <a:xfrm>
            <a:off x="4432176" y="3363652"/>
            <a:ext cx="4536504" cy="1073460"/>
          </a:xfrm>
          <a:prstGeom prst="borderCallout1">
            <a:avLst>
              <a:gd name="adj1" fmla="val 40862"/>
              <a:gd name="adj2" fmla="val -1226"/>
              <a:gd name="adj3" fmla="val 116108"/>
              <a:gd name="adj4" fmla="val -3646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9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อาคารพักเจ้าหน้าที่  96  ยู</a:t>
            </a:r>
            <a:r>
              <a:rPr lang="th-TH" sz="19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นิต</a:t>
            </a:r>
            <a:r>
              <a:rPr lang="th-TH" sz="19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8  ชั้น  เป็นอาคาร </a:t>
            </a:r>
            <a:r>
              <a:rPr lang="th-TH" sz="19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คสล</a:t>
            </a:r>
            <a:r>
              <a:rPr lang="th-TH" sz="19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8 ชั้น พื้นที่ใช้สอยประมาณ  6,774 ตารางเมตร (ปรับราคา 3 จังหวัดชายแดนใต้) </a:t>
            </a:r>
          </a:p>
          <a:p>
            <a:r>
              <a:rPr lang="th-TH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(รออนุมัติจากปลัดกระทรวงสาธารณสุข)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707904" y="587727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รพ.ตรัง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2195736" y="587727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รพ.ยะลา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97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9" y="437763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Kodchasal" pitchFamily="2" charset="-34"/>
                <a:cs typeface="TH Kodchasal" pitchFamily="2" charset="-34"/>
              </a:rPr>
              <a:t>ผลการดำเนินงาน งบลงทุน </a:t>
            </a:r>
            <a:r>
              <a:rPr lang="th-TH" sz="4800" b="1" dirty="0">
                <a:latin typeface="TH Kodchasal" pitchFamily="2" charset="-34"/>
                <a:cs typeface="TH Kodchasal" pitchFamily="2" charset="-34"/>
              </a:rPr>
              <a:t>(รายเขต)</a:t>
            </a:r>
            <a:endParaRPr lang="th-TH" sz="4800" b="1" dirty="0"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395536" y="1196752"/>
            <a:ext cx="648072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แผนผังลำดับงาน: เทปเจาะรู 5"/>
          <p:cNvSpPr/>
          <p:nvPr/>
        </p:nvSpPr>
        <p:spPr>
          <a:xfrm>
            <a:off x="7308304" y="379877"/>
            <a:ext cx="1368152" cy="90194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ปี 2562</a:t>
            </a:r>
            <a:endParaRPr lang="en-US" sz="4400" b="1" dirty="0" smtClean="0"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134076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cs typeface="+mj-cs"/>
              </a:rPr>
              <a:t>ณ  วันที่  </a:t>
            </a:r>
            <a:r>
              <a:rPr lang="th-TH" sz="2400" b="1" dirty="0" smtClean="0">
                <a:solidFill>
                  <a:srgbClr val="C00000"/>
                </a:solidFill>
                <a:cs typeface="+mj-cs"/>
              </a:rPr>
              <a:t>10 พฤษภาคม </a:t>
            </a:r>
            <a:r>
              <a:rPr lang="th-TH" sz="2400" b="1" dirty="0" smtClean="0">
                <a:solidFill>
                  <a:srgbClr val="C00000"/>
                </a:solidFill>
                <a:cs typeface="+mj-cs"/>
              </a:rPr>
              <a:t>2562</a:t>
            </a:r>
            <a:endParaRPr lang="th-TH" sz="2400" b="1" dirty="0">
              <a:solidFill>
                <a:srgbClr val="C00000"/>
              </a:solidFill>
              <a:cs typeface="+mj-cs"/>
            </a:endParaRPr>
          </a:p>
        </p:txBody>
      </p:sp>
      <p:graphicFrame>
        <p:nvGraphicFramePr>
          <p:cNvPr id="25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6517"/>
              </p:ext>
            </p:extLst>
          </p:nvPr>
        </p:nvGraphicFramePr>
        <p:xfrm>
          <a:off x="100979" y="6001528"/>
          <a:ext cx="8935518" cy="447293"/>
        </p:xfrm>
        <a:graphic>
          <a:graphicData uri="http://schemas.openxmlformats.org/drawingml/2006/table">
            <a:tbl>
              <a:tblPr/>
              <a:tblGrid>
                <a:gridCol w="931959"/>
                <a:gridCol w="621306"/>
                <a:gridCol w="685508"/>
                <a:gridCol w="648072"/>
                <a:gridCol w="608001"/>
                <a:gridCol w="621306"/>
                <a:gridCol w="776633"/>
                <a:gridCol w="665460"/>
                <a:gridCol w="660771"/>
                <a:gridCol w="660771"/>
                <a:gridCol w="660771"/>
                <a:gridCol w="660771"/>
                <a:gridCol w="734189"/>
              </a:tblGrid>
              <a:tr h="44729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นวยหน่วย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   666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  659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1,037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1,421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475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610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190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998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448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395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แผนภูมิ 10">
            <a:extLst>
              <a:ext uri="{FF2B5EF4-FFF2-40B4-BE49-F238E27FC236}">
                <a16:creationId xmlns:a16="http://schemas.microsoft.com/office/drawing/2014/main" xmlns="" id="{44B171B3-CD98-4E6E-B682-63AA04345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514859"/>
              </p:ext>
            </p:extLst>
          </p:nvPr>
        </p:nvGraphicFramePr>
        <p:xfrm>
          <a:off x="301700" y="2067929"/>
          <a:ext cx="8748464" cy="392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3103" y="5560772"/>
            <a:ext cx="530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เขต</a:t>
            </a:r>
            <a:endParaRPr lang="th-TH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5698728" y="5571824"/>
            <a:ext cx="576064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</a:t>
            </a:r>
          </a:p>
        </p:txBody>
      </p:sp>
      <p:sp>
        <p:nvSpPr>
          <p:cNvPr id="14" name="คำบรรยายภาพแบบวงรี 13"/>
          <p:cNvSpPr/>
          <p:nvPr/>
        </p:nvSpPr>
        <p:spPr>
          <a:xfrm>
            <a:off x="551384" y="1484784"/>
            <a:ext cx="2148408" cy="864096"/>
          </a:xfrm>
          <a:prstGeom prst="wedgeEllipseCallout">
            <a:avLst>
              <a:gd name="adj1" fmla="val 43332"/>
              <a:gd name="adj2" fmla="val 642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ครุภัณฑ์</a:t>
            </a:r>
          </a:p>
        </p:txBody>
      </p:sp>
    </p:spTree>
    <p:extLst>
      <p:ext uri="{BB962C8B-B14F-4D97-AF65-F5344CB8AC3E}">
        <p14:creationId xmlns:p14="http://schemas.microsoft.com/office/powerpoint/2010/main" val="27035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แผนผังลำดับงาน: เทปเจาะรู 5"/>
          <p:cNvSpPr/>
          <p:nvPr/>
        </p:nvSpPr>
        <p:spPr>
          <a:xfrm>
            <a:off x="7308304" y="188640"/>
            <a:ext cx="1368152" cy="90194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ปี 2562</a:t>
            </a:r>
            <a:endParaRPr lang="en-US" sz="4400" b="1" dirty="0" smtClean="0">
              <a:cs typeface="+mj-cs"/>
            </a:endParaRPr>
          </a:p>
        </p:txBody>
      </p:sp>
      <p:graphicFrame>
        <p:nvGraphicFramePr>
          <p:cNvPr id="23" name="ตาราง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43435"/>
              </p:ext>
            </p:extLst>
          </p:nvPr>
        </p:nvGraphicFramePr>
        <p:xfrm>
          <a:off x="43436" y="6181123"/>
          <a:ext cx="8777035" cy="375285"/>
        </p:xfrm>
        <a:graphic>
          <a:graphicData uri="http://schemas.openxmlformats.org/drawingml/2006/table">
            <a:tbl>
              <a:tblPr/>
              <a:tblGrid>
                <a:gridCol w="914592"/>
                <a:gridCol w="582403"/>
                <a:gridCol w="582403"/>
                <a:gridCol w="582403"/>
                <a:gridCol w="655204"/>
                <a:gridCol w="728004"/>
                <a:gridCol w="728004"/>
                <a:gridCol w="709431"/>
                <a:gridCol w="658918"/>
                <a:gridCol w="658918"/>
                <a:gridCol w="593548"/>
                <a:gridCol w="724289"/>
                <a:gridCol w="658918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นวยหน่วย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55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5" name="TextBox 1"/>
          <p:cNvSpPr txBox="1"/>
          <p:nvPr/>
        </p:nvSpPr>
        <p:spPr>
          <a:xfrm>
            <a:off x="395467" y="5777989"/>
            <a:ext cx="8425005" cy="3600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    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6216" y="11967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cs typeface="+mj-cs"/>
              </a:rPr>
              <a:t>ณ  วันที่  </a:t>
            </a:r>
            <a:r>
              <a:rPr lang="th-TH" sz="2400" b="1" dirty="0" smtClean="0">
                <a:solidFill>
                  <a:srgbClr val="C00000"/>
                </a:solidFill>
                <a:cs typeface="+mj-cs"/>
              </a:rPr>
              <a:t>10  พฤษภาคม  </a:t>
            </a:r>
            <a:r>
              <a:rPr lang="th-TH" sz="2400" b="1" dirty="0" smtClean="0">
                <a:solidFill>
                  <a:srgbClr val="C00000"/>
                </a:solidFill>
                <a:cs typeface="+mj-cs"/>
              </a:rPr>
              <a:t>2562</a:t>
            </a:r>
            <a:endParaRPr lang="th-TH" sz="24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29" name="วงรี 28"/>
          <p:cNvSpPr/>
          <p:nvPr/>
        </p:nvSpPr>
        <p:spPr>
          <a:xfrm>
            <a:off x="7445376" y="5701688"/>
            <a:ext cx="576064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</a:t>
            </a:r>
          </a:p>
        </p:txBody>
      </p:sp>
      <p:graphicFrame>
        <p:nvGraphicFramePr>
          <p:cNvPr id="11" name="แผนภูมิ 10">
            <a:extLst>
              <a:ext uri="{FF2B5EF4-FFF2-40B4-BE49-F238E27FC236}">
                <a16:creationId xmlns:a16="http://schemas.microsoft.com/office/drawing/2014/main" xmlns="" id="{44B171B3-CD98-4E6E-B682-63AA04345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690022"/>
              </p:ext>
            </p:extLst>
          </p:nvPr>
        </p:nvGraphicFramePr>
        <p:xfrm>
          <a:off x="107504" y="2348881"/>
          <a:ext cx="8856984" cy="378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5676270"/>
            <a:ext cx="530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เขต</a:t>
            </a:r>
            <a:endParaRPr lang="th-TH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คำบรรยายภาพแบบวงรี 13"/>
          <p:cNvSpPr/>
          <p:nvPr/>
        </p:nvSpPr>
        <p:spPr>
          <a:xfrm>
            <a:off x="107504" y="1268760"/>
            <a:ext cx="3456384" cy="941552"/>
          </a:xfrm>
          <a:prstGeom prst="wedgeEllipseCallout">
            <a:avLst>
              <a:gd name="adj1" fmla="val 19758"/>
              <a:gd name="adj2" fmla="val 9771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9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สิ่งก่อสร้างปีเดียว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9" y="3326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Kodchasal" pitchFamily="2" charset="-34"/>
                <a:cs typeface="TH Kodchasal" pitchFamily="2" charset="-34"/>
              </a:rPr>
              <a:t>ผลการดำเนินงาน งบลงทุน </a:t>
            </a:r>
            <a:r>
              <a:rPr lang="th-TH" sz="4800" b="1" dirty="0">
                <a:latin typeface="TH Kodchasal" pitchFamily="2" charset="-34"/>
                <a:cs typeface="TH Kodchasal" pitchFamily="2" charset="-34"/>
              </a:rPr>
              <a:t>(รายเขต)</a:t>
            </a:r>
            <a:endParaRPr lang="th-TH" sz="4800" b="1" dirty="0"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395536" y="1091645"/>
            <a:ext cx="648072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9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แผนผังลำดับงาน: เทปเจาะรู 5"/>
          <p:cNvSpPr/>
          <p:nvPr/>
        </p:nvSpPr>
        <p:spPr>
          <a:xfrm>
            <a:off x="7308304" y="379877"/>
            <a:ext cx="1368152" cy="90194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ปี 2562</a:t>
            </a:r>
            <a:endParaRPr lang="en-US" sz="4400" b="1" dirty="0" smtClean="0">
              <a:cs typeface="+mj-cs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42431"/>
              </p:ext>
            </p:extLst>
          </p:nvPr>
        </p:nvGraphicFramePr>
        <p:xfrm>
          <a:off x="683567" y="6167998"/>
          <a:ext cx="7848873" cy="375285"/>
        </p:xfrm>
        <a:graphic>
          <a:graphicData uri="http://schemas.openxmlformats.org/drawingml/2006/table">
            <a:tbl>
              <a:tblPr/>
              <a:tblGrid>
                <a:gridCol w="1162600"/>
                <a:gridCol w="666279"/>
                <a:gridCol w="691402"/>
                <a:gridCol w="720080"/>
                <a:gridCol w="720080"/>
                <a:gridCol w="792088"/>
                <a:gridCol w="792088"/>
                <a:gridCol w="792088"/>
                <a:gridCol w="720080"/>
                <a:gridCol w="792088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นวยหน่วย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529" y="3326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Kodchasal" pitchFamily="2" charset="-34"/>
                <a:cs typeface="TH Kodchasal" pitchFamily="2" charset="-34"/>
              </a:rPr>
              <a:t>ผลการดำเนินงาน งบลงทุน </a:t>
            </a:r>
            <a:r>
              <a:rPr lang="th-TH" sz="4800" b="1" dirty="0">
                <a:latin typeface="TH Kodchasal" pitchFamily="2" charset="-34"/>
                <a:cs typeface="TH Kodchasal" pitchFamily="2" charset="-34"/>
              </a:rPr>
              <a:t>(รายเขต)</a:t>
            </a:r>
            <a:endParaRPr lang="th-TH" sz="4800" b="1" dirty="0"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395536" y="1091645"/>
            <a:ext cx="648072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6216" y="138315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cs typeface="+mj-cs"/>
              </a:rPr>
              <a:t>ณ  วันที่  </a:t>
            </a:r>
            <a:r>
              <a:rPr lang="th-TH" sz="2400" b="1" dirty="0" smtClean="0">
                <a:solidFill>
                  <a:srgbClr val="C00000"/>
                </a:solidFill>
                <a:cs typeface="+mj-cs"/>
              </a:rPr>
              <a:t>10  พฤษภาคม  </a:t>
            </a:r>
            <a:r>
              <a:rPr lang="th-TH" sz="2400" b="1" dirty="0" smtClean="0">
                <a:solidFill>
                  <a:srgbClr val="C00000"/>
                </a:solidFill>
                <a:cs typeface="+mj-cs"/>
              </a:rPr>
              <a:t>2562</a:t>
            </a:r>
            <a:endParaRPr lang="th-TH" sz="24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9" name="คำบรรยายภาพแบบวงรี 18"/>
          <p:cNvSpPr/>
          <p:nvPr/>
        </p:nvSpPr>
        <p:spPr>
          <a:xfrm>
            <a:off x="107504" y="1335320"/>
            <a:ext cx="3456384" cy="941552"/>
          </a:xfrm>
          <a:prstGeom prst="wedgeEllipseCallout">
            <a:avLst>
              <a:gd name="adj1" fmla="val 19758"/>
              <a:gd name="adj2" fmla="val 97716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9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สิ่งก่อสร้างผูกพัน</a:t>
            </a:r>
            <a:endParaRPr lang="th-TH" sz="2900" b="1" dirty="0" smtClean="0">
              <a:solidFill>
                <a:schemeClr val="tx1"/>
              </a:solidFill>
              <a:latin typeface="TH Kodchasal" pitchFamily="2" charset="-34"/>
              <a:cs typeface="TH Kodchasal" pitchFamily="2" charset="-34"/>
            </a:endParaRPr>
          </a:p>
        </p:txBody>
      </p:sp>
      <p:graphicFrame>
        <p:nvGraphicFramePr>
          <p:cNvPr id="20" name="แผนภูมิ 19">
            <a:extLst>
              <a:ext uri="{FF2B5EF4-FFF2-40B4-BE49-F238E27FC236}">
                <a16:creationId xmlns:a16="http://schemas.microsoft.com/office/drawing/2014/main" xmlns="" id="{44B171B3-CD98-4E6E-B682-63AA04345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432125"/>
              </p:ext>
            </p:extLst>
          </p:nvPr>
        </p:nvGraphicFramePr>
        <p:xfrm>
          <a:off x="1132384" y="2420888"/>
          <a:ext cx="7400056" cy="378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วงรี 20"/>
          <p:cNvSpPr/>
          <p:nvPr/>
        </p:nvSpPr>
        <p:spPr>
          <a:xfrm>
            <a:off x="5580112" y="5733256"/>
            <a:ext cx="576064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2384" y="570169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เขต</a:t>
            </a:r>
            <a:endParaRPr lang="th-TH" sz="20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04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8852" y="395449"/>
            <a:ext cx="49712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800" b="1" dirty="0">
                <a:latin typeface="TH Kodchasal" pitchFamily="2" charset="-34"/>
                <a:cs typeface="TH Kodchasal" pitchFamily="2" charset="-34"/>
              </a:rPr>
              <a:t>ผลการเบิกจ่ายเงิน </a:t>
            </a:r>
            <a:r>
              <a:rPr lang="en-US" sz="3800" b="1" dirty="0">
                <a:latin typeface="TH Kodchasal" pitchFamily="2" charset="-34"/>
                <a:cs typeface="TH Kodchasal" pitchFamily="2" charset="-34"/>
              </a:rPr>
              <a:t>(GFMIS)</a:t>
            </a:r>
            <a:endParaRPr lang="th-TH" sz="3800" b="1" dirty="0"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249927" y="988156"/>
            <a:ext cx="734074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แผนผังลำดับงาน: เทปเจาะรู 5"/>
          <p:cNvSpPr/>
          <p:nvPr/>
        </p:nvSpPr>
        <p:spPr>
          <a:xfrm>
            <a:off x="7789360" y="260648"/>
            <a:ext cx="1026114" cy="67646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300" b="1" dirty="0">
                <a:cs typeface="+mj-cs"/>
              </a:rPr>
              <a:t>ปี 2562</a:t>
            </a:r>
            <a:endParaRPr lang="en-US" sz="3300" b="1" dirty="0"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5341" y="4177464"/>
            <a:ext cx="733252" cy="4514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Q</a:t>
            </a: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2)</a:t>
            </a:r>
          </a:p>
          <a:p>
            <a:pPr algn="ctr">
              <a:lnSpc>
                <a:spcPts val="1350"/>
              </a:lnSpc>
            </a:pP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 45.00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%</a:t>
            </a:r>
            <a:endParaRPr lang="th-TH" sz="1500" b="1" dirty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5152623" y="395450"/>
            <a:ext cx="2443713" cy="518304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300" b="1" dirty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รายจ่ายลงทุน</a:t>
            </a:r>
          </a:p>
        </p:txBody>
      </p:sp>
      <p:graphicFrame>
        <p:nvGraphicFramePr>
          <p:cNvPr id="3" name="แผนภูมิ 2"/>
          <p:cNvGraphicFramePr/>
          <p:nvPr>
            <p:extLst>
              <p:ext uri="{D42A27DB-BD31-4B8C-83A1-F6EECF244321}">
                <p14:modId xmlns:p14="http://schemas.microsoft.com/office/powerpoint/2010/main" val="2165819819"/>
              </p:ext>
            </p:extLst>
          </p:nvPr>
        </p:nvGraphicFramePr>
        <p:xfrm>
          <a:off x="190420" y="1700808"/>
          <a:ext cx="8586954" cy="468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ตัวเชื่อมต่อตรง 9"/>
          <p:cNvCxnSpPr/>
          <p:nvPr/>
        </p:nvCxnSpPr>
        <p:spPr>
          <a:xfrm>
            <a:off x="4902324" y="1912217"/>
            <a:ext cx="270030" cy="0"/>
          </a:xfrm>
          <a:prstGeom prst="line">
            <a:avLst/>
          </a:prstGeom>
          <a:ln w="76200">
            <a:solidFill>
              <a:srgbClr val="E38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80366" y="1711928"/>
            <a:ext cx="2430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เป้าหมายการเบิกจ่าย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5280366" y="6418203"/>
            <a:ext cx="38550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700" b="1" dirty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   ข้อมูลจากระบบ 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GFMIS</a:t>
            </a:r>
            <a:r>
              <a:rPr lang="th-TH" sz="1700" b="1" dirty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ณ วันที่   </a:t>
            </a:r>
            <a:r>
              <a:rPr lang="th-TH" sz="17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10  พฤษภาคม </a:t>
            </a:r>
            <a:r>
              <a:rPr lang="th-TH" sz="1700" b="1" dirty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2562</a:t>
            </a: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flipV="1">
            <a:off x="827584" y="4355867"/>
            <a:ext cx="7686086" cy="4502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6"/>
          <p:cNvSpPr txBox="1"/>
          <p:nvPr/>
        </p:nvSpPr>
        <p:spPr>
          <a:xfrm>
            <a:off x="8305341" y="4835252"/>
            <a:ext cx="733252" cy="4514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Q</a:t>
            </a: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1)</a:t>
            </a:r>
          </a:p>
          <a:p>
            <a:pPr algn="ctr">
              <a:lnSpc>
                <a:spcPts val="1350"/>
              </a:lnSpc>
            </a:pP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 20.00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%</a:t>
            </a:r>
            <a:endParaRPr lang="th-TH" sz="1500" b="1" dirty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8" name="ลูกศรเชื่อมต่อแบบตรง 17"/>
          <p:cNvCxnSpPr/>
          <p:nvPr/>
        </p:nvCxnSpPr>
        <p:spPr>
          <a:xfrm flipV="1">
            <a:off x="827584" y="5039407"/>
            <a:ext cx="7677296" cy="239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/>
          <p:nvPr/>
        </p:nvSpPr>
        <p:spPr>
          <a:xfrm>
            <a:off x="8305341" y="3638488"/>
            <a:ext cx="733252" cy="4514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Q</a:t>
            </a: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3)</a:t>
            </a:r>
          </a:p>
          <a:p>
            <a:pPr algn="ctr">
              <a:lnSpc>
                <a:spcPts val="1350"/>
              </a:lnSpc>
            </a:pP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 65.00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%</a:t>
            </a:r>
            <a:endParaRPr lang="th-TH" sz="1500" b="1" dirty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 flipV="1">
            <a:off x="836374" y="3817270"/>
            <a:ext cx="7677296" cy="4502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กล่องข้อความ 1"/>
          <p:cNvSpPr txBox="1"/>
          <p:nvPr/>
        </p:nvSpPr>
        <p:spPr>
          <a:xfrm>
            <a:off x="97056" y="2368235"/>
            <a:ext cx="810090" cy="2737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 (</a:t>
            </a:r>
            <a:r>
              <a:rPr lang="en-US" sz="1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%)</a:t>
            </a:r>
            <a:endParaRPr lang="th-TH" sz="1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02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แผนผังลำดับงาน: เทปเจาะรู 5"/>
          <p:cNvSpPr/>
          <p:nvPr/>
        </p:nvSpPr>
        <p:spPr>
          <a:xfrm>
            <a:off x="7815566" y="260648"/>
            <a:ext cx="1026114" cy="67646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300" b="1" dirty="0">
                <a:cs typeface="+mj-cs"/>
              </a:rPr>
              <a:t>ปี 2562</a:t>
            </a:r>
            <a:endParaRPr lang="en-US" sz="3300" b="1" dirty="0">
              <a:cs typeface="+mj-cs"/>
            </a:endParaRPr>
          </a:p>
        </p:txBody>
      </p:sp>
      <p:graphicFrame>
        <p:nvGraphicFramePr>
          <p:cNvPr id="11" name="แผนภูมิ 10"/>
          <p:cNvGraphicFramePr/>
          <p:nvPr>
            <p:extLst>
              <p:ext uri="{D42A27DB-BD31-4B8C-83A1-F6EECF244321}">
                <p14:modId xmlns:p14="http://schemas.microsoft.com/office/powerpoint/2010/main" val="2450605887"/>
              </p:ext>
            </p:extLst>
          </p:nvPr>
        </p:nvGraphicFramePr>
        <p:xfrm>
          <a:off x="0" y="2115385"/>
          <a:ext cx="8841679" cy="430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ตัวเชื่อมต่อตรง 13"/>
          <p:cNvCxnSpPr/>
          <p:nvPr/>
        </p:nvCxnSpPr>
        <p:spPr>
          <a:xfrm>
            <a:off x="5114894" y="2285232"/>
            <a:ext cx="270030" cy="0"/>
          </a:xfrm>
          <a:prstGeom prst="line">
            <a:avLst/>
          </a:prstGeom>
          <a:ln w="76200">
            <a:solidFill>
              <a:srgbClr val="E38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92936" y="2078695"/>
            <a:ext cx="2605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เป้าหมายการเบิกจ่าย</a:t>
            </a:r>
          </a:p>
        </p:txBody>
      </p:sp>
      <p:sp>
        <p:nvSpPr>
          <p:cNvPr id="16" name="กล่องข้อความ 1"/>
          <p:cNvSpPr txBox="1"/>
          <p:nvPr/>
        </p:nvSpPr>
        <p:spPr>
          <a:xfrm>
            <a:off x="176865" y="2511157"/>
            <a:ext cx="810090" cy="2737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 (</a:t>
            </a:r>
            <a:r>
              <a:rPr lang="en-US" sz="1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%)</a:t>
            </a:r>
            <a:endParaRPr lang="th-TH" sz="1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96272" y="3951798"/>
            <a:ext cx="733252" cy="4514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Q</a:t>
            </a: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2)</a:t>
            </a:r>
          </a:p>
          <a:p>
            <a:pPr algn="ctr">
              <a:lnSpc>
                <a:spcPts val="1350"/>
              </a:lnSpc>
            </a:pP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 57.00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%</a:t>
            </a:r>
            <a:endParaRPr lang="th-TH" sz="1500" b="1" dirty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 flipV="1">
            <a:off x="683568" y="4157977"/>
            <a:ext cx="7746092" cy="195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6"/>
          <p:cNvSpPr txBox="1"/>
          <p:nvPr/>
        </p:nvSpPr>
        <p:spPr>
          <a:xfrm>
            <a:off x="8290530" y="4413560"/>
            <a:ext cx="733252" cy="4514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Q</a:t>
            </a: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1)</a:t>
            </a:r>
          </a:p>
          <a:p>
            <a:pPr algn="ctr">
              <a:lnSpc>
                <a:spcPts val="1350"/>
              </a:lnSpc>
            </a:pP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 36.00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%</a:t>
            </a:r>
            <a:endParaRPr lang="th-TH" sz="1500" b="1" dirty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flipV="1">
            <a:off x="683568" y="4627779"/>
            <a:ext cx="7727097" cy="3447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6"/>
          <p:cNvSpPr txBox="1"/>
          <p:nvPr/>
        </p:nvSpPr>
        <p:spPr>
          <a:xfrm>
            <a:off x="8303244" y="3299178"/>
            <a:ext cx="733252" cy="4514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Q</a:t>
            </a: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3)</a:t>
            </a:r>
          </a:p>
          <a:p>
            <a:pPr algn="ctr">
              <a:lnSpc>
                <a:spcPts val="1350"/>
              </a:lnSpc>
            </a:pPr>
            <a:r>
              <a:rPr lang="th-TH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 80.00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%</a:t>
            </a:r>
            <a:endParaRPr lang="th-TH" sz="1500" b="1" dirty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5" name="ลูกศรเชื่อมต่อแบบตรง 24"/>
          <p:cNvCxnSpPr/>
          <p:nvPr/>
        </p:nvCxnSpPr>
        <p:spPr>
          <a:xfrm flipV="1">
            <a:off x="683568" y="3526842"/>
            <a:ext cx="7727042" cy="82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8852" y="395449"/>
            <a:ext cx="49712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800" b="1" dirty="0">
                <a:latin typeface="TH Kodchasal" pitchFamily="2" charset="-34"/>
                <a:cs typeface="TH Kodchasal" pitchFamily="2" charset="-34"/>
              </a:rPr>
              <a:t>ผลการเบิกจ่ายเงิน </a:t>
            </a:r>
            <a:r>
              <a:rPr lang="en-US" sz="3800" b="1" dirty="0">
                <a:latin typeface="TH Kodchasal" pitchFamily="2" charset="-34"/>
                <a:cs typeface="TH Kodchasal" pitchFamily="2" charset="-34"/>
              </a:rPr>
              <a:t>(GFMIS)</a:t>
            </a:r>
            <a:endParaRPr lang="th-TH" sz="3800" b="1" dirty="0"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>
            <a:off x="249927" y="988156"/>
            <a:ext cx="734074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มุมมน 28"/>
          <p:cNvSpPr/>
          <p:nvPr/>
        </p:nvSpPr>
        <p:spPr>
          <a:xfrm>
            <a:off x="5152623" y="395450"/>
            <a:ext cx="2443713" cy="5183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3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รายจ่ายประจำ</a:t>
            </a:r>
            <a:endParaRPr lang="th-TH" sz="3300" b="1" dirty="0">
              <a:solidFill>
                <a:schemeClr val="tx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492936" y="6418203"/>
            <a:ext cx="36424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700" b="1" dirty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   ข้อมูลจากระบบ 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GFMIS</a:t>
            </a:r>
            <a:r>
              <a:rPr lang="th-TH" sz="1700" b="1" dirty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ณ วันที่   </a:t>
            </a:r>
            <a:r>
              <a:rPr lang="th-TH" sz="17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10  พฤษภาคม </a:t>
            </a:r>
            <a:r>
              <a:rPr lang="th-TH" sz="1700" b="1" dirty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2562</a:t>
            </a:r>
          </a:p>
        </p:txBody>
      </p:sp>
    </p:spTree>
    <p:extLst>
      <p:ext uri="{BB962C8B-B14F-4D97-AF65-F5344CB8AC3E}">
        <p14:creationId xmlns:p14="http://schemas.microsoft.com/office/powerpoint/2010/main" val="2100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7" y="2186862"/>
            <a:ext cx="6174179" cy="24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แผนภูมิ 4">
            <a:extLst>
              <a:ext uri="{FF2B5EF4-FFF2-40B4-BE49-F238E27FC236}">
                <a16:creationId xmlns="" xmlns:a16="http://schemas.microsoft.com/office/drawing/2014/main" id="{44B171B3-CD98-4E6E-B682-63AA04345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939507"/>
              </p:ext>
            </p:extLst>
          </p:nvPr>
        </p:nvGraphicFramePr>
        <p:xfrm>
          <a:off x="179512" y="3140968"/>
          <a:ext cx="8856984" cy="351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ตัวเชื่อมต่อตรง 3"/>
          <p:cNvCxnSpPr/>
          <p:nvPr/>
        </p:nvCxnSpPr>
        <p:spPr>
          <a:xfrm>
            <a:off x="834600" y="1472044"/>
            <a:ext cx="748883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4540" y="3501008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ร้อยละ (</a:t>
            </a:r>
            <a:r>
              <a:rPr lang="en-US" sz="2200" b="1" dirty="0" smtClean="0">
                <a:latin typeface="Angsana New" pitchFamily="18" charset="-34"/>
                <a:cs typeface="Angsana New" pitchFamily="18" charset="-34"/>
              </a:rPr>
              <a:t>%)</a:t>
            </a:r>
            <a:endParaRPr lang="en-US" sz="2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แผนผังลำดับงาน: เทปเจาะรู 7"/>
          <p:cNvSpPr/>
          <p:nvPr/>
        </p:nvSpPr>
        <p:spPr>
          <a:xfrm>
            <a:off x="7452320" y="260648"/>
            <a:ext cx="1368152" cy="90194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ปี 2562</a:t>
            </a:r>
            <a:endParaRPr lang="en-US" sz="4400" b="1" dirty="0" smtClean="0">
              <a:cs typeface="+mj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7947" y="376788"/>
            <a:ext cx="72728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ผลการดำเนินงานงบลงทุน  ค่าครุภัณฑ์  ที่ดินและสิ่งก่อสร้าง</a:t>
            </a:r>
          </a:p>
          <a:p>
            <a:pPr algn="ctr"/>
            <a:r>
              <a:rPr lang="th-TH" sz="3200" b="1" dirty="0" smtClean="0">
                <a:solidFill>
                  <a:srgbClr val="0000CC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   </a:t>
            </a:r>
            <a:r>
              <a:rPr lang="th-TH" sz="32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งบประมาณรายจ่ายประจำปี (</a:t>
            </a:r>
            <a:r>
              <a:rPr lang="th-TH" sz="3200" b="1" dirty="0" err="1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พรบ</a:t>
            </a:r>
            <a:r>
              <a:rPr lang="th-TH" sz="32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.)</a:t>
            </a:r>
            <a:r>
              <a:rPr lang="th-TH" sz="3200" b="1" dirty="0" smtClean="0">
                <a:solidFill>
                  <a:srgbClr val="0000CC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เขต 12</a:t>
            </a:r>
            <a:endParaRPr lang="en-US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403462" y="1645388"/>
            <a:ext cx="6408712" cy="13681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ครุภัณฑ์	                  680  หน่วย</a:t>
            </a:r>
          </a:p>
          <a:p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สิ่งก่อสร้าง (ปีเดียว)      93  หน่วย  (คืนงบ 6 หน่วย)</a:t>
            </a:r>
          </a:p>
          <a:p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สิ่งก่อสร้าง (ผูกพัน )      2   หน่วย</a:t>
            </a:r>
            <a:endParaRPr lang="th-TH" sz="2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8581" y="6082174"/>
            <a:ext cx="25202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สิ่งก่อสร้าง (ผูกพัน)</a:t>
            </a:r>
            <a:endParaRPr lang="th-TH" sz="2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4003" y="6082174"/>
            <a:ext cx="25109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สิ่งก่อสร้าง (ปีเดียว)</a:t>
            </a:r>
            <a:endParaRPr lang="th-TH" sz="2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3382" y="6082174"/>
            <a:ext cx="1317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ครุภัณฑ์</a:t>
            </a:r>
            <a:endParaRPr lang="th-TH" sz="2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63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ตัวเชื่อมต่อตรง 3"/>
          <p:cNvCxnSpPr/>
          <p:nvPr/>
        </p:nvCxnSpPr>
        <p:spPr>
          <a:xfrm>
            <a:off x="834600" y="1472044"/>
            <a:ext cx="748883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3501008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ร้อยละ (</a:t>
            </a:r>
            <a:r>
              <a:rPr lang="en-US" sz="2200" b="1" dirty="0" smtClean="0">
                <a:latin typeface="Angsana New" pitchFamily="18" charset="-34"/>
                <a:cs typeface="Angsana New" pitchFamily="18" charset="-34"/>
              </a:rPr>
              <a:t>%)</a:t>
            </a:r>
            <a:endParaRPr lang="en-US" sz="2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แผนผังลำดับงาน: เทปเจาะรู 7"/>
          <p:cNvSpPr/>
          <p:nvPr/>
        </p:nvSpPr>
        <p:spPr>
          <a:xfrm>
            <a:off x="7452320" y="260648"/>
            <a:ext cx="1368152" cy="90194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ปี 2562</a:t>
            </a:r>
            <a:endParaRPr lang="en-US" sz="4400" b="1" dirty="0" smtClean="0">
              <a:cs typeface="+mj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4092" y="308548"/>
            <a:ext cx="72728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ผลการดำเนินงานงบลงทุน  ค่าครุภัณฑ์  ที่ดินและสิ่งก่อสร้าง</a:t>
            </a:r>
          </a:p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     </a:t>
            </a:r>
            <a:r>
              <a:rPr lang="th-TH" sz="32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งบประมาณ (แผนงาน</a:t>
            </a:r>
            <a:r>
              <a:rPr lang="th-TH" sz="3200" b="1" dirty="0" err="1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บูรณา</a:t>
            </a:r>
            <a:r>
              <a:rPr lang="th-TH" sz="32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การ)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เขต 12</a:t>
            </a:r>
            <a:endParaRPr lang="en-US" sz="3200" b="1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/>
            <a:endParaRPr lang="en-US" sz="4000" b="1" dirty="0">
              <a:solidFill>
                <a:srgbClr val="00B05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195736" y="1700808"/>
            <a:ext cx="5184576" cy="136815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ครุภัณฑ์	                       318  หน่วย</a:t>
            </a:r>
          </a:p>
          <a:p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สิ่งก่อสร้าง (ปีเดียว)           13  หน่วย</a:t>
            </a:r>
          </a:p>
          <a:p>
            <a:r>
              <a:rPr lang="th-TH" sz="2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สิ่งก่อสร้าง (ผูกพัน)            -   หน่วย</a:t>
            </a:r>
            <a:endParaRPr lang="th-TH" sz="2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graphicFrame>
        <p:nvGraphicFramePr>
          <p:cNvPr id="9" name="แผนภูมิ 8">
            <a:extLst>
              <a:ext uri="{FF2B5EF4-FFF2-40B4-BE49-F238E27FC236}">
                <a16:creationId xmlns="" xmlns:a16="http://schemas.microsoft.com/office/drawing/2014/main" id="{44B171B3-CD98-4E6E-B682-63AA04345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036415"/>
              </p:ext>
            </p:extLst>
          </p:nvPr>
        </p:nvGraphicFramePr>
        <p:xfrm>
          <a:off x="323528" y="3356992"/>
          <a:ext cx="86856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37275" y="6093296"/>
            <a:ext cx="27351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สิ่งก่อสร้าง (ผูกพัน)</a:t>
            </a:r>
            <a:endParaRPr lang="th-TH" sz="2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6902" y="6093296"/>
            <a:ext cx="2623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สิ่งก่อสร้าง (ปีเดียว)</a:t>
            </a:r>
            <a:endParaRPr lang="th-TH" sz="2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7646" y="6093296"/>
            <a:ext cx="15881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ครุภัณฑ์</a:t>
            </a:r>
            <a:endParaRPr lang="th-TH" sz="2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20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600" y="162514"/>
            <a:ext cx="7452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ผลการดำเนินงาน  งบลงทุน (รายหน่วยบริการ)</a:t>
            </a:r>
          </a:p>
          <a:p>
            <a:pPr algn="ctr"/>
            <a:r>
              <a:rPr lang="th-TH" sz="3600" b="1" dirty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งบประมาณรายจ่ายประจำปี (</a:t>
            </a:r>
            <a:r>
              <a:rPr lang="th-TH" sz="3600" b="1" dirty="0" err="1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พรบ</a:t>
            </a:r>
            <a:r>
              <a:rPr lang="th-TH" sz="3600" b="1" dirty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.</a:t>
            </a:r>
            <a:r>
              <a:rPr lang="th-TH" sz="36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endParaRPr lang="th-TH" sz="3600" b="1" dirty="0" smtClean="0">
              <a:solidFill>
                <a:srgbClr val="0000CC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330544" y="1412776"/>
            <a:ext cx="84969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แผนผังลำดับงาน: เทปเจาะรู 16"/>
          <p:cNvSpPr/>
          <p:nvPr/>
        </p:nvSpPr>
        <p:spPr>
          <a:xfrm>
            <a:off x="7409904" y="195010"/>
            <a:ext cx="1368152" cy="90194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ปี 2562</a:t>
            </a:r>
            <a:endParaRPr lang="en-US" sz="4400" b="1" dirty="0" smtClean="0">
              <a:cs typeface="+mj-cs"/>
            </a:endParaRPr>
          </a:p>
        </p:txBody>
      </p:sp>
      <p:graphicFrame>
        <p:nvGraphicFramePr>
          <p:cNvPr id="16" name="แผนภูมิ 15">
            <a:extLst>
              <a:ext uri="{FF2B5EF4-FFF2-40B4-BE49-F238E27FC236}">
                <a16:creationId xmlns:a16="http://schemas.microsoft.com/office/drawing/2014/main" xmlns="" id="{44B171B3-CD98-4E6E-B682-63AA04345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041776"/>
              </p:ext>
            </p:extLst>
          </p:nvPr>
        </p:nvGraphicFramePr>
        <p:xfrm>
          <a:off x="0" y="2276872"/>
          <a:ext cx="9144000" cy="435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คำบรรยายภาพแบบวงรี 1"/>
          <p:cNvSpPr/>
          <p:nvPr/>
        </p:nvSpPr>
        <p:spPr>
          <a:xfrm>
            <a:off x="179512" y="1623006"/>
            <a:ext cx="2376264" cy="924482"/>
          </a:xfrm>
          <a:prstGeom prst="wedgeEllipseCallout">
            <a:avLst>
              <a:gd name="adj1" fmla="val 29634"/>
              <a:gd name="adj2" fmla="val 103716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000CC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ครุภัณฑ์</a:t>
            </a:r>
            <a:endParaRPr lang="th-TH" sz="4000" b="1" dirty="0">
              <a:solidFill>
                <a:srgbClr val="0000CC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08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00257"/>
              </p:ext>
            </p:extLst>
          </p:nvPr>
        </p:nvGraphicFramePr>
        <p:xfrm>
          <a:off x="244582" y="2108192"/>
          <a:ext cx="8647897" cy="4479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170"/>
                <a:gridCol w="1080120"/>
                <a:gridCol w="1440160"/>
                <a:gridCol w="4032447"/>
              </a:tblGrid>
              <a:tr h="960768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หน่วยบริการ</a:t>
                      </a:r>
                      <a:endParaRPr lang="th-TH" sz="24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(หน่วย)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จำนวนเงินทั้งหมด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ขั้นตอนปัจจุบัน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/>
                </a:tc>
              </a:tr>
              <a:tr h="1140823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สสจ</a:t>
                      </a:r>
                      <a:r>
                        <a:rPr lang="th-TH" sz="24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.ยะลา</a:t>
                      </a:r>
                    </a:p>
                    <a:p>
                      <a:endParaRPr lang="th-TH" sz="1600" b="1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  <a:p>
                      <a:endParaRPr lang="th-TH" sz="24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1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200,000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u="sng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วิธีเฉพาะเจาะจง</a:t>
                      </a:r>
                      <a:r>
                        <a:rPr lang="th-TH" sz="2400" u="none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 </a:t>
                      </a: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ถึงขั้นตอนที่ 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รอลง</a:t>
                      </a: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นามสัญญา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err="1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สสจ</a:t>
                      </a:r>
                      <a:r>
                        <a:rPr lang="th-TH" sz="24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.ปัตตานี</a:t>
                      </a:r>
                    </a:p>
                    <a:p>
                      <a:pPr algn="ctr"/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7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3,030,000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u="sng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วิธีคัดเลือก</a:t>
                      </a:r>
                      <a:r>
                        <a:rPr lang="th-TH" sz="2400" u="none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 </a:t>
                      </a: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ถึงขั้นตอนที่ 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เว้นระยะเวลาอุทธรณ์ ก่อนการลงนาม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ในสัญญา/รอลงนามสัญญา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5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err="1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สสจ</a:t>
                      </a:r>
                      <a:r>
                        <a:rPr lang="th-TH" sz="24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.ตรัง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1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1,550,000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u="sng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วิธี </a:t>
                      </a:r>
                      <a:r>
                        <a:rPr lang="en-US" sz="2400" u="sng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E-bidding</a:t>
                      </a:r>
                      <a:r>
                        <a:rPr lang="en-US" sz="2400" u="none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 </a:t>
                      </a: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ถึงขั้นตอนที่ 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เว้นระยะเวลาอุทธรณ์ ก่อนการลงนาม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ในสัญญา/รอลงนามสัญญา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สี่เหลี่ยมผืนผ้ามุมมน 7"/>
          <p:cNvSpPr/>
          <p:nvPr/>
        </p:nvSpPr>
        <p:spPr>
          <a:xfrm>
            <a:off x="3059832" y="438976"/>
            <a:ext cx="5544616" cy="1378032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th-TH" sz="3000" b="1" kern="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สรุปรายการ</a:t>
            </a:r>
          </a:p>
          <a:p>
            <a:pPr algn="ctr">
              <a:defRPr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งบประมาณรายจ่ายประจำปี (</a:t>
            </a:r>
            <a:r>
              <a:rPr lang="th-TH" sz="32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พรบ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endParaRPr lang="th-TH" sz="3200" b="1" kern="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>
              <a:defRPr/>
            </a:pPr>
            <a:r>
              <a:rPr lang="th-TH" sz="3000" b="1" u="sng" kern="0" dirty="0" smtClean="0">
                <a:solidFill>
                  <a:schemeClr val="accent6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ได้ผู้รับจ้างแล้ว  (รอลงนาม)</a:t>
            </a:r>
            <a:endParaRPr lang="th-TH" sz="3000" b="1" u="sng" kern="0" dirty="0">
              <a:solidFill>
                <a:schemeClr val="accent6">
                  <a:lumMod val="75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2" name="คำบรรยายภาพแบบวงรี 11"/>
          <p:cNvSpPr/>
          <p:nvPr/>
        </p:nvSpPr>
        <p:spPr>
          <a:xfrm>
            <a:off x="467544" y="592872"/>
            <a:ext cx="2232248" cy="792088"/>
          </a:xfrm>
          <a:prstGeom prst="wedgeEllipseCallout">
            <a:avLst>
              <a:gd name="adj1" fmla="val 29634"/>
              <a:gd name="adj2" fmla="val 10371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800" b="1" dirty="0" smtClean="0">
                <a:solidFill>
                  <a:schemeClr val="accent6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ครุภัณฑ์</a:t>
            </a:r>
            <a:endParaRPr lang="th-TH" sz="3800" b="1" dirty="0">
              <a:solidFill>
                <a:schemeClr val="accent6">
                  <a:lumMod val="75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74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300" y="162514"/>
            <a:ext cx="720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ผลการดำเนินงาน  งบลงทุน (รายหน่วยบริการ)</a:t>
            </a:r>
          </a:p>
          <a:p>
            <a:pPr algn="ctr"/>
            <a:r>
              <a:rPr lang="th-TH" sz="3600" b="1" dirty="0" smtClean="0">
                <a:solidFill>
                  <a:srgbClr val="0000CC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งบประมาณ </a:t>
            </a:r>
            <a:r>
              <a:rPr lang="th-TH" sz="3600" b="1" dirty="0">
                <a:solidFill>
                  <a:srgbClr val="0000CC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(แผนงาน</a:t>
            </a:r>
            <a:r>
              <a:rPr lang="th-TH" sz="3600" b="1" dirty="0" err="1" smtClean="0">
                <a:solidFill>
                  <a:srgbClr val="0000CC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บูรณา</a:t>
            </a:r>
            <a:r>
              <a:rPr lang="th-TH" sz="3600" b="1" dirty="0">
                <a:solidFill>
                  <a:srgbClr val="0000CC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การ)</a:t>
            </a:r>
            <a:endParaRPr lang="th-TH" sz="3600" b="1" dirty="0" smtClean="0">
              <a:solidFill>
                <a:srgbClr val="0000CC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330544" y="1412776"/>
            <a:ext cx="84969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แผนผังลำดับงาน: เทปเจาะรู 16"/>
          <p:cNvSpPr/>
          <p:nvPr/>
        </p:nvSpPr>
        <p:spPr>
          <a:xfrm>
            <a:off x="7435304" y="195010"/>
            <a:ext cx="1368152" cy="90194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ปี 2562</a:t>
            </a:r>
            <a:endParaRPr lang="en-US" sz="4400" b="1" dirty="0" smtClean="0">
              <a:cs typeface="+mj-cs"/>
            </a:endParaRPr>
          </a:p>
        </p:txBody>
      </p:sp>
      <p:sp>
        <p:nvSpPr>
          <p:cNvPr id="2" name="คำบรรยายภาพแบบวงรี 1"/>
          <p:cNvSpPr/>
          <p:nvPr/>
        </p:nvSpPr>
        <p:spPr>
          <a:xfrm>
            <a:off x="179512" y="1568414"/>
            <a:ext cx="2376264" cy="924482"/>
          </a:xfrm>
          <a:prstGeom prst="wedgeEllipseCallout">
            <a:avLst>
              <a:gd name="adj1" fmla="val 29634"/>
              <a:gd name="adj2" fmla="val 103716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ครุภัณฑ์</a:t>
            </a:r>
            <a:endParaRPr lang="th-TH" sz="4000" b="1" dirty="0">
              <a:solidFill>
                <a:srgbClr val="C0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xmlns="" id="{44B171B3-CD98-4E6E-B682-63AA04345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288724"/>
              </p:ext>
            </p:extLst>
          </p:nvPr>
        </p:nvGraphicFramePr>
        <p:xfrm>
          <a:off x="107504" y="2276872"/>
          <a:ext cx="8856983" cy="435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8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01729"/>
              </p:ext>
            </p:extLst>
          </p:nvPr>
        </p:nvGraphicFramePr>
        <p:xfrm>
          <a:off x="244582" y="2431640"/>
          <a:ext cx="8647897" cy="2581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170"/>
                <a:gridCol w="1080120"/>
                <a:gridCol w="1440160"/>
                <a:gridCol w="4032447"/>
              </a:tblGrid>
              <a:tr h="108951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หน่วยบริการ</a:t>
                      </a:r>
                      <a:endParaRPr lang="th-TH" sz="2400" b="1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(หน่วย)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จำนวนเงินทั้งหมด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ขั้นตอนปัจจุบัน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492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err="1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สสจ</a:t>
                      </a:r>
                      <a:r>
                        <a:rPr lang="th-TH" sz="2400" b="1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.ปัตตานี</a:t>
                      </a:r>
                    </a:p>
                    <a:p>
                      <a:pPr algn="ctr"/>
                      <a:endParaRPr lang="th-TH" sz="2400" dirty="0" smtClean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15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6,320,000</a:t>
                      </a:r>
                      <a:endParaRPr lang="th-TH" sz="2400" dirty="0">
                        <a:latin typeface="TH Kodchasal" panose="02000506000000020004" pitchFamily="2" charset="-34"/>
                        <a:cs typeface="TH Kodchasal" panose="02000506000000020004" pitchFamily="2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u="sng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วิธีคัดเลือก</a:t>
                      </a:r>
                      <a:r>
                        <a:rPr lang="th-TH" sz="2400" u="none" baseline="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  </a:t>
                      </a: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ถึงขั้นตอนที่ 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เว้นระยะเวลาอุทธรณ์ ก่อนการลงนาม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Kodchasal" panose="02000506000000020004" pitchFamily="2" charset="-34"/>
                          <a:cs typeface="TH Kodchasal" panose="02000506000000020004" pitchFamily="2" charset="-34"/>
                        </a:rPr>
                        <a:t>ในสัญญา/รอลงนามสัญญา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สี่เหลี่ยมผืนผ้ามุมมน 7"/>
          <p:cNvSpPr/>
          <p:nvPr/>
        </p:nvSpPr>
        <p:spPr>
          <a:xfrm>
            <a:off x="3275856" y="754824"/>
            <a:ext cx="5184576" cy="1378032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th-TH" sz="3000" b="1" kern="0" dirty="0" smtClean="0">
                <a:solidFill>
                  <a:schemeClr val="tx2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สรุปรายการ</a:t>
            </a:r>
          </a:p>
          <a:p>
            <a:pPr algn="ctr"/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งบประมาณ (แผนงาน</a:t>
            </a:r>
            <a:r>
              <a:rPr lang="th-TH" sz="32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บูรณา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การ)</a:t>
            </a:r>
          </a:p>
          <a:p>
            <a:pPr algn="ctr">
              <a:defRPr/>
            </a:pPr>
            <a:r>
              <a:rPr lang="th-TH" sz="3000" b="1" u="sng" kern="0" dirty="0" smtClean="0">
                <a:solidFill>
                  <a:schemeClr val="accent6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ได้</a:t>
            </a:r>
            <a:r>
              <a:rPr lang="th-TH" sz="3000" b="1" u="sng" kern="0" dirty="0" smtClean="0">
                <a:solidFill>
                  <a:schemeClr val="accent6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ผู้รับจ้างแล้ว  (รอลงนาม)</a:t>
            </a:r>
            <a:endParaRPr lang="th-TH" sz="3000" b="1" u="sng" kern="0" dirty="0">
              <a:solidFill>
                <a:schemeClr val="accent6">
                  <a:lumMod val="75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คำบรรยายภาพแบบวงรี 4"/>
          <p:cNvSpPr/>
          <p:nvPr/>
        </p:nvSpPr>
        <p:spPr>
          <a:xfrm>
            <a:off x="827584" y="764704"/>
            <a:ext cx="2376264" cy="924482"/>
          </a:xfrm>
          <a:prstGeom prst="wedgeEllipseCallout">
            <a:avLst>
              <a:gd name="adj1" fmla="val 29634"/>
              <a:gd name="adj2" fmla="val 10371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ครุภัณฑ์</a:t>
            </a:r>
            <a:endParaRPr lang="th-TH" sz="4000" b="1" dirty="0">
              <a:solidFill>
                <a:schemeClr val="accent6">
                  <a:lumMod val="75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04" y="162514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Kodchasal" pitchFamily="2" charset="-34"/>
                <a:cs typeface="TH Kodchasal" pitchFamily="2" charset="-34"/>
              </a:rPr>
              <a:t>ผลการดำเนินงาน  งบลงทุน (รายหน่วยบริการ)</a:t>
            </a:r>
          </a:p>
          <a:p>
            <a:pPr algn="ctr"/>
            <a:r>
              <a:rPr lang="th-TH" sz="3600" b="1" dirty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งบประมาณรายจ่ายประจำปี (</a:t>
            </a:r>
            <a:r>
              <a:rPr lang="th-TH" sz="3600" b="1" dirty="0" err="1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พรบ</a:t>
            </a:r>
            <a:r>
              <a:rPr lang="th-TH" sz="3600" b="1" dirty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.</a:t>
            </a:r>
            <a:r>
              <a:rPr lang="th-TH" sz="3600" b="1" dirty="0" smtClean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)</a:t>
            </a:r>
            <a:endParaRPr lang="th-TH" sz="3600" b="1" dirty="0" smtClean="0">
              <a:solidFill>
                <a:srgbClr val="0000CC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330544" y="1412776"/>
            <a:ext cx="84969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แผนผังลำดับงาน: เทปเจาะรู 16"/>
          <p:cNvSpPr/>
          <p:nvPr/>
        </p:nvSpPr>
        <p:spPr>
          <a:xfrm>
            <a:off x="7308304" y="195010"/>
            <a:ext cx="1368152" cy="90194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ปี 2562</a:t>
            </a:r>
            <a:endParaRPr lang="en-US" sz="4400" b="1" dirty="0" smtClean="0">
              <a:cs typeface="+mj-cs"/>
            </a:endParaRPr>
          </a:p>
        </p:txBody>
      </p:sp>
      <p:sp>
        <p:nvSpPr>
          <p:cNvPr id="2" name="คำบรรยายภาพแบบวงรี 1"/>
          <p:cNvSpPr/>
          <p:nvPr/>
        </p:nvSpPr>
        <p:spPr>
          <a:xfrm>
            <a:off x="107504" y="1484784"/>
            <a:ext cx="3960440" cy="924482"/>
          </a:xfrm>
          <a:prstGeom prst="wedgeEllipseCallout">
            <a:avLst>
              <a:gd name="adj1" fmla="val 17357"/>
              <a:gd name="adj2" fmla="val 91976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300" b="1" dirty="0" smtClean="0">
                <a:solidFill>
                  <a:srgbClr val="0000CC"/>
                </a:solidFill>
                <a:latin typeface="TH Kodchasal" pitchFamily="2" charset="-34"/>
                <a:cs typeface="TH Kodchasal" pitchFamily="2" charset="-34"/>
              </a:rPr>
              <a:t>สิ่งก่อสร้างปีเดียว</a:t>
            </a:r>
            <a:endParaRPr lang="th-TH" sz="3300" b="1" dirty="0">
              <a:solidFill>
                <a:srgbClr val="0000CC"/>
              </a:solidFill>
              <a:latin typeface="TH Kodchasal" pitchFamily="2" charset="-34"/>
              <a:cs typeface="TH Kodchasal" pitchFamily="2" charset="-34"/>
            </a:endParaRPr>
          </a:p>
        </p:txBody>
      </p:sp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xmlns="" id="{44B171B3-CD98-4E6E-B682-63AA04345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184491"/>
              </p:ext>
            </p:extLst>
          </p:nvPr>
        </p:nvGraphicFramePr>
        <p:xfrm>
          <a:off x="107504" y="2276872"/>
          <a:ext cx="8856983" cy="435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63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7"/>
          <p:cNvSpPr/>
          <p:nvPr/>
        </p:nvSpPr>
        <p:spPr>
          <a:xfrm>
            <a:off x="4127252" y="332656"/>
            <a:ext cx="5112568" cy="1584176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th-TH" sz="2900" b="1" kern="0" dirty="0" smtClean="0">
                <a:latin typeface="TH Kodchasal" pitchFamily="2" charset="-34"/>
                <a:cs typeface="TH Kodchasal" pitchFamily="2" charset="-34"/>
              </a:rPr>
              <a:t>สรุปรายการ</a:t>
            </a:r>
          </a:p>
          <a:p>
            <a:pPr algn="ctr">
              <a:defRPr/>
            </a:pPr>
            <a:r>
              <a:rPr lang="th-TH" sz="2900" b="1" dirty="0">
                <a:latin typeface="TH Kodchasal" pitchFamily="2" charset="-34"/>
                <a:cs typeface="TH Kodchasal" pitchFamily="2" charset="-34"/>
              </a:rPr>
              <a:t>งบประมาณรายจ่ายประจำปี (</a:t>
            </a:r>
            <a:r>
              <a:rPr lang="th-TH" sz="2900" b="1" dirty="0" err="1">
                <a:latin typeface="TH Kodchasal" pitchFamily="2" charset="-34"/>
                <a:cs typeface="TH Kodchasal" pitchFamily="2" charset="-34"/>
              </a:rPr>
              <a:t>พรบ</a:t>
            </a:r>
            <a:r>
              <a:rPr lang="th-TH" sz="2900" b="1" dirty="0">
                <a:latin typeface="TH Kodchasal" pitchFamily="2" charset="-34"/>
                <a:cs typeface="TH Kodchasal" pitchFamily="2" charset="-34"/>
              </a:rPr>
              <a:t>.</a:t>
            </a:r>
            <a:r>
              <a:rPr lang="th-TH" sz="2900" b="1" dirty="0" smtClean="0">
                <a:latin typeface="TH Kodchasal" pitchFamily="2" charset="-34"/>
                <a:cs typeface="TH Kodchasal" pitchFamily="2" charset="-34"/>
              </a:rPr>
              <a:t>)</a:t>
            </a:r>
            <a:endParaRPr lang="th-TH" sz="2900" b="1" kern="0" dirty="0" smtClean="0">
              <a:latin typeface="TH Kodchasal" pitchFamily="2" charset="-34"/>
              <a:cs typeface="TH Kodchasal" pitchFamily="2" charset="-34"/>
            </a:endParaRPr>
          </a:p>
          <a:p>
            <a:pPr algn="ctr">
              <a:defRPr/>
            </a:pPr>
            <a:r>
              <a:rPr lang="th-TH" sz="3000" b="1" u="sng" kern="0" dirty="0" smtClean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ยัง</a:t>
            </a:r>
            <a:r>
              <a:rPr lang="th-TH" sz="3000" b="1" u="sng" kern="0" dirty="0" smtClean="0">
                <a:solidFill>
                  <a:srgbClr val="C00000"/>
                </a:solidFill>
                <a:latin typeface="TH Kodchasal" pitchFamily="2" charset="-34"/>
                <a:cs typeface="TH Kodchasal" pitchFamily="2" charset="-34"/>
              </a:rPr>
              <a:t>ไม่ได้ผู้รับจ้าง</a:t>
            </a:r>
            <a:endParaRPr lang="th-TH" sz="3000" b="1" u="sng" kern="0" dirty="0">
              <a:solidFill>
                <a:srgbClr val="C00000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9" name="คำบรรยายภาพแบบวงรี 8"/>
          <p:cNvSpPr/>
          <p:nvPr/>
        </p:nvSpPr>
        <p:spPr>
          <a:xfrm>
            <a:off x="179512" y="632310"/>
            <a:ext cx="3960440" cy="924482"/>
          </a:xfrm>
          <a:prstGeom prst="wedgeEllipseCallout">
            <a:avLst>
              <a:gd name="adj1" fmla="val 15433"/>
              <a:gd name="adj2" fmla="val 102966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300" b="1" dirty="0" smtClean="0">
                <a:solidFill>
                  <a:srgbClr val="0000CC"/>
                </a:solidFill>
                <a:latin typeface="TH Kodchasal" pitchFamily="2" charset="-34"/>
                <a:cs typeface="TH Kodchasal" pitchFamily="2" charset="-34"/>
              </a:rPr>
              <a:t>สิ่งก่อสร้างปีเดียว</a:t>
            </a:r>
            <a:endParaRPr lang="th-TH" sz="3300" b="1" dirty="0">
              <a:solidFill>
                <a:srgbClr val="0000CC"/>
              </a:solidFill>
              <a:latin typeface="TH Kodchasal" pitchFamily="2" charset="-34"/>
              <a:cs typeface="TH Kodchasal" pitchFamily="2" charset="-34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56544"/>
              </p:ext>
            </p:extLst>
          </p:nvPr>
        </p:nvGraphicFramePr>
        <p:xfrm>
          <a:off x="154112" y="2259712"/>
          <a:ext cx="8856983" cy="4182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648072"/>
                <a:gridCol w="2038200"/>
                <a:gridCol w="747667"/>
                <a:gridCol w="958549"/>
                <a:gridCol w="2952327"/>
              </a:tblGrid>
              <a:tr h="37359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หน่วยบริการ</a:t>
                      </a:r>
                      <a:endParaRPr lang="th-TH" sz="18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ลำดับ</a:t>
                      </a:r>
                      <a:endParaRPr lang="th-TH" sz="18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รายการ</a:t>
                      </a:r>
                      <a:endParaRPr lang="th-TH" sz="18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Kodchasal" pitchFamily="2" charset="-34"/>
                          <a:cs typeface="TH Kodchasal" pitchFamily="2" charset="-34"/>
                        </a:rPr>
                        <a:t>จำนวน</a:t>
                      </a:r>
                    </a:p>
                    <a:p>
                      <a:pPr algn="ctr"/>
                      <a:r>
                        <a:rPr lang="th-TH" sz="1600" b="1" dirty="0" smtClean="0">
                          <a:latin typeface="TH Kodchasal" pitchFamily="2" charset="-34"/>
                          <a:cs typeface="TH Kodchasal" pitchFamily="2" charset="-34"/>
                        </a:rPr>
                        <a:t>(หน่วย)</a:t>
                      </a:r>
                      <a:endParaRPr lang="th-TH" sz="16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จำนวนเงิน</a:t>
                      </a:r>
                      <a:endParaRPr lang="th-TH" sz="18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ขั้นตอนปัจจุบัน</a:t>
                      </a:r>
                      <a:endParaRPr lang="th-TH" sz="18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</a:tr>
              <a:tr h="145426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latin typeface="TH Kodchasal" pitchFamily="2" charset="-34"/>
                          <a:cs typeface="TH Kodchasal" pitchFamily="2" charset="-34"/>
                        </a:rPr>
                        <a:t>สสจ</a:t>
                      </a:r>
                      <a:r>
                        <a:rPr lang="th-TH" sz="2000" b="1" dirty="0" smtClean="0">
                          <a:latin typeface="TH Kodchasal" pitchFamily="2" charset="-34"/>
                          <a:cs typeface="TH Kodchasal" pitchFamily="2" charset="-34"/>
                        </a:rPr>
                        <a:t>.</a:t>
                      </a:r>
                      <a:r>
                        <a:rPr lang="th-TH" sz="2000" b="1" dirty="0" smtClean="0">
                          <a:latin typeface="TH Kodchasal" pitchFamily="2" charset="-34"/>
                          <a:cs typeface="TH Kodchasal" pitchFamily="2" charset="-34"/>
                        </a:rPr>
                        <a:t>นราธิวาส</a:t>
                      </a:r>
                      <a:endParaRPr lang="th-TH" sz="2000" b="1" dirty="0" smtClean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Kodchasal" pitchFamily="2" charset="-34"/>
                          <a:cs typeface="TH Kodchasal" pitchFamily="2" charset="-34"/>
                        </a:rPr>
                        <a:t>1.</a:t>
                      </a:r>
                      <a:endParaRPr lang="th-TH" sz="20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ก่อสร้างรั้วคอนกรีต ความยาว 208 เมตร โรงพยาบาลส่งเสริมสุขภาพตำบล</a:t>
                      </a:r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ริโก๋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1</a:t>
                      </a:r>
                      <a:endParaRPr lang="th-TH" sz="18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Kodchasal" pitchFamily="2" charset="-34"/>
                          <a:cs typeface="TH Kodchasal" pitchFamily="2" charset="-34"/>
                        </a:rPr>
                        <a:t>363,000</a:t>
                      </a:r>
                      <a:endParaRPr lang="th-TH" sz="16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sng" dirty="0" smtClean="0">
                          <a:latin typeface="TH Kodchasal" pitchFamily="2" charset="-34"/>
                          <a:cs typeface="TH Kodchasal" pitchFamily="2" charset="-34"/>
                        </a:rPr>
                        <a:t>วิธีเฉพาะเจาะจง</a:t>
                      </a:r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  ถึงขั้นตอนที่</a:t>
                      </a:r>
                      <a:r>
                        <a:rPr lang="th-TH" sz="1800" b="1" baseline="0" dirty="0" smtClean="0">
                          <a:latin typeface="TH Kodchasal" pitchFamily="2" charset="-34"/>
                          <a:cs typeface="TH Kodchasal" pitchFamily="2" charset="-34"/>
                        </a:rPr>
                        <a:t> </a:t>
                      </a:r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4.1  </a:t>
                      </a:r>
                    </a:p>
                    <a:p>
                      <a:pPr algn="l"/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อยู่ระหว่างจัดทำหนังสือเชิญชวน</a:t>
                      </a:r>
                    </a:p>
                    <a:p>
                      <a:pPr algn="l"/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ผู้มีคุณสมบัติ</a:t>
                      </a:r>
                    </a:p>
                  </a:txBody>
                  <a:tcPr/>
                </a:tc>
              </a:tr>
              <a:tr h="1080120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latin typeface="TH Kodchasal" pitchFamily="2" charset="-34"/>
                          <a:cs typeface="TH Kodchasal" pitchFamily="2" charset="-34"/>
                        </a:rPr>
                        <a:t>สสจ</a:t>
                      </a:r>
                      <a:r>
                        <a:rPr lang="th-TH" sz="2000" b="1" dirty="0" smtClean="0">
                          <a:latin typeface="TH Kodchasal" pitchFamily="2" charset="-34"/>
                          <a:cs typeface="TH Kodchasal" pitchFamily="2" charset="-34"/>
                        </a:rPr>
                        <a:t>.</a:t>
                      </a:r>
                      <a:r>
                        <a:rPr lang="th-TH" sz="2000" b="1" dirty="0" smtClean="0">
                          <a:latin typeface="TH Kodchasal" pitchFamily="2" charset="-34"/>
                          <a:cs typeface="TH Kodchasal" pitchFamily="2" charset="-34"/>
                        </a:rPr>
                        <a:t>ปัตตานี</a:t>
                      </a:r>
                      <a:endParaRPr lang="th-TH" sz="2000" b="1" dirty="0" smtClean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Kodchasal" pitchFamily="2" charset="-34"/>
                          <a:cs typeface="TH Kodchasal" pitchFamily="2" charset="-34"/>
                        </a:rPr>
                        <a:t>1.</a:t>
                      </a:r>
                      <a:endParaRPr lang="th-TH" sz="20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ระบบบำบัดน้ำเสีย โรงพยาบาลทุ่งยางแดง</a:t>
                      </a:r>
                      <a:endParaRPr lang="th-TH" sz="18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1</a:t>
                      </a:r>
                      <a:endParaRPr lang="th-TH" sz="18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Kodchasal" pitchFamily="2" charset="-34"/>
                          <a:cs typeface="TH Kodchasal" pitchFamily="2" charset="-34"/>
                        </a:rPr>
                        <a:t>8,846,000</a:t>
                      </a:r>
                      <a:endParaRPr lang="th-TH" sz="16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sng" dirty="0" smtClean="0">
                          <a:latin typeface="TH Kodchasal" pitchFamily="2" charset="-34"/>
                          <a:cs typeface="TH Kodchasal" pitchFamily="2" charset="-34"/>
                        </a:rPr>
                        <a:t>วิธีคัดเลือก</a:t>
                      </a:r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  </a:t>
                      </a:r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ถึง</a:t>
                      </a:r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ขั้นตอนที่ </a:t>
                      </a:r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5  </a:t>
                      </a:r>
                      <a:endParaRPr lang="th-TH" sz="1800" b="1" dirty="0" smtClean="0">
                        <a:latin typeface="TH Kodchasal" pitchFamily="2" charset="-34"/>
                        <a:cs typeface="TH Kodchasal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อยู่ระหว่างการยื่นซองข้อเสนอ</a:t>
                      </a:r>
                      <a:r>
                        <a:rPr lang="th-TH" sz="1800" b="1" baseline="0" dirty="0" smtClean="0">
                          <a:latin typeface="TH Kodchasal" pitchFamily="2" charset="-34"/>
                          <a:cs typeface="TH Kodchasal" pitchFamily="2" charset="-34"/>
                        </a:rPr>
                        <a:t> และการรับซอง</a:t>
                      </a:r>
                      <a:r>
                        <a:rPr lang="th-TH" sz="1800" b="1" baseline="0" dirty="0" smtClean="0">
                          <a:latin typeface="TH Kodchasal" pitchFamily="2" charset="-34"/>
                          <a:cs typeface="TH Kodchasal" pitchFamily="2" charset="-34"/>
                        </a:rPr>
                        <a:t>ข้อเสนอ</a:t>
                      </a:r>
                    </a:p>
                  </a:txBody>
                  <a:tcPr/>
                </a:tc>
              </a:tr>
              <a:tr h="100811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Kodchasal" pitchFamily="2" charset="-34"/>
                          <a:cs typeface="TH Kodchasal" pitchFamily="2" charset="-34"/>
                        </a:rPr>
                        <a:t>2.</a:t>
                      </a:r>
                      <a:endParaRPr lang="th-TH" sz="20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ระบบบำบัดน้ำเสีย โรงพยาบาลแม่ลาน</a:t>
                      </a:r>
                      <a:endParaRPr lang="th-TH" sz="18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1</a:t>
                      </a:r>
                      <a:endParaRPr lang="th-TH" sz="18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Kodchasal" pitchFamily="2" charset="-34"/>
                          <a:cs typeface="TH Kodchasal" pitchFamily="2" charset="-34"/>
                        </a:rPr>
                        <a:t>9,268,000</a:t>
                      </a:r>
                      <a:endParaRPr lang="th-TH" sz="16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sng" dirty="0" smtClean="0">
                          <a:latin typeface="TH Kodchasal" pitchFamily="2" charset="-34"/>
                          <a:cs typeface="TH Kodchasal" pitchFamily="2" charset="-34"/>
                        </a:rPr>
                        <a:t>วิธีคัดเลือก</a:t>
                      </a:r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  ถึงขั้นตอนที่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Kodchasal" pitchFamily="2" charset="-34"/>
                          <a:cs typeface="TH Kodchasal" pitchFamily="2" charset="-34"/>
                        </a:rPr>
                        <a:t>อยู่ระหว่างจัดทำหนังสือเชิญชวนผู้มีคุณสมบัติ</a:t>
                      </a:r>
                    </a:p>
                  </a:txBody>
                  <a:tcPr>
                    <a:solidFill>
                      <a:srgbClr val="ECF1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1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4400" b="1" dirty="0" smtClean="0"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6414</TotalTime>
  <Words>1109</Words>
  <Application>Microsoft Office PowerPoint</Application>
  <PresentationFormat>นำเสนอทางหน้าจอ (4:3)</PresentationFormat>
  <Paragraphs>374</Paragraphs>
  <Slides>19</Slides>
  <Notes>14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5" baseType="lpstr">
      <vt:lpstr>Arial</vt:lpstr>
      <vt:lpstr>Angsana New</vt:lpstr>
      <vt:lpstr>Calibri</vt:lpstr>
      <vt:lpstr>TH Kodchasal</vt:lpstr>
      <vt:lpstr>Cordia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ptlhosp</dc:creator>
  <cp:lastModifiedBy>PRS-06</cp:lastModifiedBy>
  <cp:revision>801</cp:revision>
  <cp:lastPrinted>2018-10-31T05:40:56Z</cp:lastPrinted>
  <dcterms:created xsi:type="dcterms:W3CDTF">2018-10-30T04:29:35Z</dcterms:created>
  <dcterms:modified xsi:type="dcterms:W3CDTF">2019-05-13T12:26:58Z</dcterms:modified>
</cp:coreProperties>
</file>